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ink/ink1.xml" ContentType="application/inkml+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1027BFD" w14:textId="4F2F3135" w:rsidR="00E92876" w:rsidRPr="00BE393D" w:rsidRDefault="00E92876" w:rsidP="00E92876">
      <w:pPr>
        <w:pStyle w:val="Heading1"/>
        <w:jc w:val="left"/>
        <w:rPr>
          <w:rFonts w:ascii="Verdana" w:hAnsi="Verdana"/>
          <w:b/>
          <w:sz w:val="24"/>
          <w:szCs w:val="24"/>
          <w:u w:val="none"/>
        </w:rPr>
      </w:pPr>
      <w:r w:rsidRPr="00BE393D">
        <w:rPr>
          <w:rFonts w:ascii="Verdana" w:hAnsi="Verdana"/>
          <w:b/>
          <w:sz w:val="24"/>
          <w:szCs w:val="24"/>
          <w:u w:val="none"/>
        </w:rPr>
        <w:t>PURPOSE</w:t>
      </w:r>
    </w:p>
    <w:p w14:paraId="22B07301" w14:textId="56684014" w:rsidR="00C30E06" w:rsidRPr="00C30E06" w:rsidRDefault="00C30E06" w:rsidP="00A839C3">
      <w:pPr>
        <w:pStyle w:val="BODYTEXTELAA"/>
        <w:ind w:left="0"/>
      </w:pPr>
      <w:r w:rsidRPr="00C30E06">
        <w:t xml:space="preserve">This policy provides a clear set of guidelines and procedures for </w:t>
      </w:r>
      <w:sdt>
        <w:sdtPr>
          <w:alias w:val="Company"/>
          <w:tag w:val=""/>
          <w:id w:val="1830176045"/>
          <w:placeholder>
            <w:docPart w:val="37FA09FF57744520A58A5A59D1A2522E"/>
          </w:placeholder>
          <w:dataBinding w:prefixMappings="xmlns:ns0='http://schemas.openxmlformats.org/officeDocument/2006/extended-properties' " w:xpath="/ns0:Properties[1]/ns0:Company[1]" w:storeItemID="{6668398D-A668-4E3E-A5EB-62B293D839F1}"/>
          <w:text/>
        </w:sdtPr>
        <w:sdtContent>
          <w:r w:rsidRPr="00C30E06">
            <w:t>West Wimmera Shire Council</w:t>
          </w:r>
          <w:r w:rsidR="00A839C3">
            <w:t xml:space="preserve"> Kindergartens and Early Childhood Service</w:t>
          </w:r>
        </w:sdtContent>
      </w:sdt>
      <w:r w:rsidRPr="00C30E06">
        <w:t xml:space="preserve"> to: </w:t>
      </w:r>
    </w:p>
    <w:p w14:paraId="6638ACD3" w14:textId="77777777" w:rsidR="00C30E06" w:rsidRPr="00C30E06" w:rsidRDefault="00C30E06" w:rsidP="00A97217">
      <w:pPr>
        <w:pStyle w:val="BodyTextBullet1"/>
      </w:pPr>
      <w:r w:rsidRPr="00C30E06">
        <w:t>provide a safe environment for all children which ensures their safety, health and wellbeing</w:t>
      </w:r>
    </w:p>
    <w:p w14:paraId="274B1516" w14:textId="77777777" w:rsidR="00C30E06" w:rsidRPr="00C30E06" w:rsidRDefault="00C30E06" w:rsidP="00A97217">
      <w:pPr>
        <w:pStyle w:val="BodyTextBullet1"/>
      </w:pPr>
      <w:r w:rsidRPr="00C30E06">
        <w:t>promote the cultural</w:t>
      </w:r>
    </w:p>
    <w:p w14:paraId="0674BF31" w14:textId="77777777" w:rsidR="00C30E06" w:rsidRPr="00C30E06" w:rsidRDefault="00C30E06" w:rsidP="00A97217">
      <w:pPr>
        <w:pStyle w:val="BodyTextBullet1"/>
      </w:pPr>
      <w:r w:rsidRPr="00C30E06">
        <w:t xml:space="preserve"> safeguarding of all children</w:t>
      </w:r>
    </w:p>
    <w:p w14:paraId="47D7783E" w14:textId="77777777" w:rsidR="00C30E06" w:rsidRPr="00C30E06" w:rsidRDefault="00C30E06" w:rsidP="00A97217">
      <w:pPr>
        <w:pStyle w:val="BodyTextBullet1"/>
      </w:pPr>
      <w:r w:rsidRPr="00C30E06">
        <w:t>identify, reduce and remove risks of child maltreatment, abuse and neglect</w:t>
      </w:r>
    </w:p>
    <w:p w14:paraId="302CBA44" w14:textId="77777777" w:rsidR="00C30E06" w:rsidRPr="00C30E06" w:rsidRDefault="00C30E06" w:rsidP="00A97217">
      <w:pPr>
        <w:pStyle w:val="BodyTextBullet1"/>
      </w:pPr>
      <w:r w:rsidRPr="00C30E06">
        <w:t>intervene when a child may be at risk of maltreatment, abuse and neglect</w:t>
      </w:r>
    </w:p>
    <w:p w14:paraId="3EF29114" w14:textId="77777777" w:rsidR="00C30E06" w:rsidRPr="00C30E06" w:rsidRDefault="00C30E06" w:rsidP="00A97217">
      <w:pPr>
        <w:pStyle w:val="BodyTextBullet1"/>
      </w:pPr>
      <w:r w:rsidRPr="00C30E06">
        <w:t>involve children in child safety including listening to children and incorporating their views about how to provide a safe environment</w:t>
      </w:r>
    </w:p>
    <w:p w14:paraId="7AB485F4" w14:textId="77777777" w:rsidR="00C30E06" w:rsidRPr="00C30E06" w:rsidRDefault="00C30E06" w:rsidP="00A97217">
      <w:pPr>
        <w:pStyle w:val="BodyTextBullet1"/>
      </w:pPr>
      <w:r w:rsidRPr="00C30E06">
        <w:t>make staff aware of their legal and duty of care obligations to report child maltreatment, abuse and neglect</w:t>
      </w:r>
    </w:p>
    <w:p w14:paraId="7A83CBBC" w14:textId="77777777" w:rsidR="00C30E06" w:rsidRPr="00C30E06" w:rsidRDefault="00C30E06" w:rsidP="00A97217">
      <w:pPr>
        <w:pStyle w:val="BodyTextBullet1"/>
      </w:pPr>
      <w:r w:rsidRPr="00C30E06">
        <w:t>responding to requests, sharing and requesting information to promote child wellbeing or safety and/or manage risk of family violence.</w:t>
      </w:r>
    </w:p>
    <w:p w14:paraId="10E329C7" w14:textId="77777777" w:rsidR="009E7BDA" w:rsidRPr="00BE393D" w:rsidRDefault="009E7BDA" w:rsidP="009E7BDA">
      <w:pPr>
        <w:pStyle w:val="Heading1"/>
        <w:jc w:val="left"/>
        <w:rPr>
          <w:rFonts w:ascii="Verdana" w:hAnsi="Verdana"/>
          <w:b/>
          <w:sz w:val="24"/>
          <w:szCs w:val="24"/>
          <w:u w:val="none"/>
        </w:rPr>
      </w:pPr>
    </w:p>
    <w:p w14:paraId="54D5180A" w14:textId="77777777" w:rsidR="00E92876" w:rsidRPr="00BE393D" w:rsidRDefault="00E92876" w:rsidP="009E7BDA">
      <w:pPr>
        <w:pStyle w:val="Heading1"/>
        <w:jc w:val="left"/>
        <w:rPr>
          <w:rFonts w:ascii="Verdana" w:hAnsi="Verdana"/>
          <w:sz w:val="20"/>
          <w:szCs w:val="20"/>
        </w:rPr>
      </w:pPr>
      <w:r w:rsidRPr="00BE393D">
        <w:rPr>
          <w:rFonts w:ascii="Verdana" w:hAnsi="Verdana"/>
          <w:b/>
          <w:sz w:val="24"/>
          <w:szCs w:val="24"/>
          <w:u w:val="none"/>
        </w:rPr>
        <w:t>POLICY STATEMENT</w:t>
      </w:r>
    </w:p>
    <w:p w14:paraId="0E082C99" w14:textId="77777777" w:rsidR="00E92876" w:rsidRPr="000777F6" w:rsidRDefault="00E92876" w:rsidP="00E645EB">
      <w:pPr>
        <w:pStyle w:val="Heading2"/>
        <w:keepNext w:val="0"/>
        <w:keepLines w:val="0"/>
        <w:tabs>
          <w:tab w:val="clear" w:pos="4513"/>
          <w:tab w:val="clear" w:pos="9026"/>
        </w:tabs>
        <w:spacing w:after="60"/>
        <w:rPr>
          <w:rFonts w:ascii="Verdana" w:hAnsi="Verdana"/>
          <w:color w:val="auto"/>
          <w:sz w:val="22"/>
          <w:szCs w:val="22"/>
        </w:rPr>
      </w:pPr>
      <w:r w:rsidRPr="000777F6">
        <w:rPr>
          <w:rFonts w:ascii="Verdana" w:hAnsi="Verdana"/>
          <w:color w:val="auto"/>
          <w:sz w:val="22"/>
          <w:szCs w:val="22"/>
        </w:rPr>
        <w:t>VALUES</w:t>
      </w:r>
    </w:p>
    <w:p w14:paraId="719975E7" w14:textId="0EAE68F0" w:rsidR="00A65A01" w:rsidRPr="00A65A01" w:rsidRDefault="00000000" w:rsidP="00A97217">
      <w:pPr>
        <w:pStyle w:val="BODYTEXTELAA"/>
      </w:pPr>
      <w:sdt>
        <w:sdtPr>
          <w:alias w:val="Company"/>
          <w:tag w:val=""/>
          <w:id w:val="1242602268"/>
          <w:placeholder>
            <w:docPart w:val="7A84136E609F4897BB299481BD229AE7"/>
          </w:placeholder>
          <w:dataBinding w:prefixMappings="xmlns:ns0='http://schemas.openxmlformats.org/officeDocument/2006/extended-properties' " w:xpath="/ns0:Properties[1]/ns0:Company[1]" w:storeItemID="{6668398D-A668-4E3E-A5EB-62B293D839F1}"/>
          <w:text/>
        </w:sdtPr>
        <w:sdtContent>
          <w:r w:rsidR="00A839C3">
            <w:t>West Wimmera Shire Council Kindergartens and Early Childhood Service</w:t>
          </w:r>
        </w:sdtContent>
      </w:sdt>
      <w:r w:rsidR="00A65A01" w:rsidRPr="00A65A01">
        <w:t>:</w:t>
      </w:r>
    </w:p>
    <w:p w14:paraId="6E9E9963" w14:textId="78C47A5D" w:rsidR="00C30E06" w:rsidRPr="00C30E06" w:rsidRDefault="00A839C3" w:rsidP="00A97217">
      <w:pPr>
        <w:pStyle w:val="BodyTextBullet1"/>
      </w:pPr>
      <w:r>
        <w:t>are</w:t>
      </w:r>
      <w:r w:rsidR="00C30E06" w:rsidRPr="00C30E06">
        <w:t xml:space="preserve"> committed to the rights of all children to feel safe, and be safe at all times, including:</w:t>
      </w:r>
    </w:p>
    <w:p w14:paraId="556F5A62" w14:textId="77777777" w:rsidR="00C30E06" w:rsidRPr="00C30E06" w:rsidRDefault="00C30E06" w:rsidP="00A97217">
      <w:pPr>
        <w:pStyle w:val="BodyTextBullet2"/>
      </w:pPr>
      <w:r w:rsidRPr="00C30E06">
        <w:t>promoting the cultural safety and wellbeing of Aboriginal children</w:t>
      </w:r>
    </w:p>
    <w:p w14:paraId="2BEB3F57" w14:textId="77777777" w:rsidR="00C30E06" w:rsidRPr="00C30E06" w:rsidRDefault="00C30E06" w:rsidP="00A97217">
      <w:pPr>
        <w:pStyle w:val="BodyTextBullet2"/>
      </w:pPr>
      <w:r w:rsidRPr="00C30E06">
        <w:t>promoting the cultural safety and wellbeing of children from culturally and linguistically diverse backgrounds</w:t>
      </w:r>
    </w:p>
    <w:p w14:paraId="7AE9A8FF" w14:textId="77777777" w:rsidR="00C30E06" w:rsidRPr="00C30E06" w:rsidRDefault="00C30E06" w:rsidP="00A97217">
      <w:pPr>
        <w:pStyle w:val="BodyTextBullet2"/>
      </w:pPr>
      <w:r w:rsidRPr="00C30E06">
        <w:t>promoting the safety and wellbeing of children with a disability</w:t>
      </w:r>
    </w:p>
    <w:p w14:paraId="710527E9" w14:textId="77777777" w:rsidR="00C30E06" w:rsidRPr="00C30E06" w:rsidRDefault="00C30E06" w:rsidP="00A97217">
      <w:pPr>
        <w:pStyle w:val="BodyTextBullet2"/>
      </w:pPr>
      <w:r w:rsidRPr="00C30E06">
        <w:t>promoting the (right to) safety and wellbeing of trans and gender diverse children and their families in ECEC settings</w:t>
      </w:r>
    </w:p>
    <w:p w14:paraId="6DD8F76C" w14:textId="77777777" w:rsidR="00C30E06" w:rsidRPr="00C30E06" w:rsidRDefault="00C30E06" w:rsidP="00A97217">
      <w:pPr>
        <w:pStyle w:val="BodyTextBullet2"/>
      </w:pPr>
      <w:r w:rsidRPr="00C30E06">
        <w:t>ensuring that LGBTIQ+ families and their children feel included</w:t>
      </w:r>
    </w:p>
    <w:p w14:paraId="3798EC16" w14:textId="77777777" w:rsidR="00C30E06" w:rsidRPr="00C30E06" w:rsidRDefault="00C30E06" w:rsidP="00A97217">
      <w:pPr>
        <w:pStyle w:val="BodyTextBullet1"/>
      </w:pPr>
      <w:r w:rsidRPr="00C30E06">
        <w:t>promotes the culture of child safety and wellbeing within the service</w:t>
      </w:r>
    </w:p>
    <w:p w14:paraId="00A5D998" w14:textId="77777777" w:rsidR="00C30E06" w:rsidRPr="00C30E06" w:rsidRDefault="00C30E06" w:rsidP="00A97217">
      <w:pPr>
        <w:pStyle w:val="BodyTextBullet1"/>
      </w:pPr>
      <w:r w:rsidRPr="00C30E06">
        <w:t>values, respects and cares for children</w:t>
      </w:r>
    </w:p>
    <w:p w14:paraId="75994846" w14:textId="77777777" w:rsidR="00C30E06" w:rsidRPr="00C30E06" w:rsidRDefault="00C30E06" w:rsidP="00A97217">
      <w:pPr>
        <w:pStyle w:val="BodyTextBullet1"/>
      </w:pPr>
      <w:r w:rsidRPr="00C30E06">
        <w:t>fosters opportunities for each child to participate, express their views and to learn and develop</w:t>
      </w:r>
    </w:p>
    <w:p w14:paraId="06E8BD6B" w14:textId="420FBA75" w:rsidR="00A97217" w:rsidRPr="00A97217" w:rsidRDefault="00C30E06" w:rsidP="00A97217">
      <w:pPr>
        <w:pStyle w:val="BodyTextBullet1"/>
      </w:pPr>
      <w:r w:rsidRPr="00C30E06">
        <w:t>always acts in the best interests of each child and has zero tolerance of child maltreatment, abuse and neglect</w:t>
      </w:r>
    </w:p>
    <w:p w14:paraId="55A64CCB" w14:textId="77777777" w:rsidR="00A97217" w:rsidRPr="00A97217" w:rsidRDefault="00A97217" w:rsidP="00A97217">
      <w:pPr>
        <w:pStyle w:val="BodyTextBullet1"/>
      </w:pPr>
      <w:r w:rsidRPr="00A97217">
        <w:t>takes all reasonable steps to ensure the health, safety and wellbeing of children at all times, whilst also promoting their learning and development</w:t>
      </w:r>
    </w:p>
    <w:p w14:paraId="67DCE854" w14:textId="77777777" w:rsidR="00A97217" w:rsidRPr="00A97217" w:rsidRDefault="00A97217" w:rsidP="00A97217">
      <w:pPr>
        <w:pStyle w:val="BodyTextBullet1"/>
      </w:pPr>
      <w:r w:rsidRPr="00A97217">
        <w:t xml:space="preserve">actively manages the risks of maltreatment, abuse and neglect to each child, including fulfilling our duty of care </w:t>
      </w:r>
      <w:r w:rsidRPr="00A97217">
        <w:rPr>
          <w:rStyle w:val="RefertosourcedefinitionsChar"/>
          <w:rFonts w:ascii="Verdana" w:hAnsi="Verdana"/>
        </w:rPr>
        <w:t>(refer to Definitions)</w:t>
      </w:r>
      <w:r w:rsidRPr="00A97217">
        <w:t xml:space="preserve"> and legal obligations to protect children and prevent any reasonable, foreseeable risk of injury or harm</w:t>
      </w:r>
    </w:p>
    <w:p w14:paraId="20C9BD87" w14:textId="77777777" w:rsidR="00A97217" w:rsidRPr="00A97217" w:rsidRDefault="00A97217" w:rsidP="00A97217">
      <w:pPr>
        <w:pStyle w:val="BodyTextBullet1"/>
      </w:pPr>
      <w:r w:rsidRPr="00A97217">
        <w:t>continuously improves the way our service identifies risks of and responds to child maltreatment, abuse and neglect and encourages reporting and improved responses to allegations of child maltreatment, abuse and neglect</w:t>
      </w:r>
    </w:p>
    <w:p w14:paraId="7678A3CE" w14:textId="77777777" w:rsidR="00A97217" w:rsidRPr="00A97217" w:rsidRDefault="00A97217" w:rsidP="00A97217">
      <w:pPr>
        <w:pStyle w:val="BodyTextBullet1"/>
      </w:pPr>
      <w:r w:rsidRPr="00A97217">
        <w:t>proactively sharing information with relevant authorities to promote the wellbeing and/or safety of a child or a group of children, consistent with their best interests.</w:t>
      </w:r>
    </w:p>
    <w:p w14:paraId="39E55B0B" w14:textId="1FA650AF" w:rsidR="00A65A01" w:rsidRPr="00A65A01" w:rsidRDefault="00A65A01" w:rsidP="00A839C3">
      <w:pPr>
        <w:pStyle w:val="BodyTextBullet1"/>
        <w:numPr>
          <w:ilvl w:val="0"/>
          <w:numId w:val="0"/>
        </w:numPr>
        <w:ind w:left="2058"/>
      </w:pPr>
    </w:p>
    <w:p w14:paraId="724FA496" w14:textId="77777777" w:rsidR="00A65A01" w:rsidRDefault="00A65A01" w:rsidP="00E645EB">
      <w:pPr>
        <w:pStyle w:val="Heading2"/>
        <w:keepNext w:val="0"/>
        <w:keepLines w:val="0"/>
        <w:tabs>
          <w:tab w:val="clear" w:pos="4513"/>
          <w:tab w:val="clear" w:pos="9026"/>
        </w:tabs>
        <w:spacing w:after="60"/>
        <w:rPr>
          <w:rFonts w:ascii="Verdana" w:hAnsi="Verdana"/>
          <w:color w:val="auto"/>
          <w:sz w:val="20"/>
          <w:szCs w:val="20"/>
        </w:rPr>
      </w:pPr>
    </w:p>
    <w:p w14:paraId="222A66C7" w14:textId="77777777" w:rsidR="00A65A01" w:rsidRDefault="00A65A01" w:rsidP="00E645EB">
      <w:pPr>
        <w:pStyle w:val="Heading2"/>
        <w:keepNext w:val="0"/>
        <w:keepLines w:val="0"/>
        <w:tabs>
          <w:tab w:val="clear" w:pos="4513"/>
          <w:tab w:val="clear" w:pos="9026"/>
        </w:tabs>
        <w:spacing w:after="60"/>
        <w:rPr>
          <w:rFonts w:ascii="Verdana" w:hAnsi="Verdana"/>
          <w:color w:val="auto"/>
          <w:sz w:val="20"/>
          <w:szCs w:val="20"/>
        </w:rPr>
      </w:pPr>
    </w:p>
    <w:p w14:paraId="7E23F066" w14:textId="746A040D" w:rsidR="00E92876" w:rsidRPr="00D0177A" w:rsidRDefault="00E92876" w:rsidP="00E645EB">
      <w:pPr>
        <w:pStyle w:val="Heading2"/>
        <w:keepNext w:val="0"/>
        <w:keepLines w:val="0"/>
        <w:tabs>
          <w:tab w:val="clear" w:pos="4513"/>
          <w:tab w:val="clear" w:pos="9026"/>
        </w:tabs>
        <w:spacing w:after="60"/>
        <w:rPr>
          <w:rFonts w:ascii="Verdana" w:hAnsi="Verdana"/>
          <w:color w:val="auto"/>
          <w:sz w:val="22"/>
          <w:szCs w:val="22"/>
        </w:rPr>
      </w:pPr>
      <w:r w:rsidRPr="00D0177A">
        <w:rPr>
          <w:rFonts w:ascii="Verdana" w:hAnsi="Verdana"/>
          <w:color w:val="auto"/>
          <w:sz w:val="22"/>
          <w:szCs w:val="22"/>
        </w:rPr>
        <w:t>SCOPE</w:t>
      </w:r>
    </w:p>
    <w:p w14:paraId="79C9BBD0" w14:textId="7EEAF3FD" w:rsidR="00A97217" w:rsidRDefault="00A97217" w:rsidP="00A97217">
      <w:pPr>
        <w:pStyle w:val="BODYTEXTELAA"/>
        <w:ind w:left="0"/>
      </w:pPr>
      <w:r w:rsidRPr="00A97217">
        <w:t xml:space="preserve">This policy applies to the approved provider, persons with management or control, nominated supervisor, persons in day-to-day charge, early childhood teachers, educators, staff, students, volunteers, parents/guardians, children and others attending the programs and activities of </w:t>
      </w:r>
      <w:sdt>
        <w:sdtPr>
          <w:alias w:val="Company"/>
          <w:tag w:val=""/>
          <w:id w:val="-1964184617"/>
          <w:placeholder>
            <w:docPart w:val="DFE495193B7542C6877499E1DAE896BF"/>
          </w:placeholder>
          <w:dataBinding w:prefixMappings="xmlns:ns0='http://schemas.openxmlformats.org/officeDocument/2006/extended-properties' " w:xpath="/ns0:Properties[1]/ns0:Company[1]" w:storeItemID="{6668398D-A668-4E3E-A5EB-62B293D839F1}"/>
          <w:text/>
        </w:sdtPr>
        <w:sdtContent>
          <w:r w:rsidR="00A839C3">
            <w:t>West Wimmera Shire Council Kindergartens and Early Childhood Service</w:t>
          </w:r>
        </w:sdtContent>
      </w:sdt>
      <w:r w:rsidRPr="00A97217">
        <w:t>, including during offsite excursions and activities.</w:t>
      </w:r>
    </w:p>
    <w:p w14:paraId="7A4AF82B" w14:textId="77777777" w:rsidR="009F2895" w:rsidRDefault="009F2895" w:rsidP="009F2895">
      <w:pPr>
        <w:ind w:left="1276"/>
      </w:pPr>
    </w:p>
    <w:tbl>
      <w:tblPr>
        <w:tblStyle w:val="TableGrid1"/>
        <w:tblpPr w:leftFromText="180" w:rightFromText="180" w:vertAnchor="text" w:horzAnchor="page" w:tblpX="852" w:tblpY="69"/>
        <w:tblW w:w="10156" w:type="dxa"/>
        <w:tblInd w:w="0" w:type="dxa"/>
        <w:tblLayout w:type="fixed"/>
        <w:tblLook w:val="04A0" w:firstRow="1" w:lastRow="0" w:firstColumn="1" w:lastColumn="0" w:noHBand="0" w:noVBand="1"/>
      </w:tblPr>
      <w:tblGrid>
        <w:gridCol w:w="6580"/>
        <w:gridCol w:w="688"/>
        <w:gridCol w:w="689"/>
        <w:gridCol w:w="689"/>
        <w:gridCol w:w="771"/>
        <w:gridCol w:w="739"/>
      </w:tblGrid>
      <w:tr w:rsidR="009F2895" w14:paraId="24F71631" w14:textId="77777777" w:rsidTr="009F2895">
        <w:trPr>
          <w:cnfStyle w:val="100000000000" w:firstRow="1" w:lastRow="0" w:firstColumn="0" w:lastColumn="0" w:oddVBand="0" w:evenVBand="0" w:oddHBand="0" w:evenHBand="0" w:firstRowFirstColumn="0" w:firstRowLastColumn="0" w:lastRowFirstColumn="0" w:lastRowLastColumn="0"/>
          <w:cantSplit/>
          <w:trHeight w:val="3011"/>
        </w:trPr>
        <w:tc>
          <w:tcPr>
            <w:tcW w:w="6580" w:type="dxa"/>
            <w:vAlign w:val="center"/>
          </w:tcPr>
          <w:p w14:paraId="291F7CF0" w14:textId="77777777" w:rsidR="009F2895" w:rsidRPr="0057555B" w:rsidRDefault="009F2895" w:rsidP="009F2895">
            <w:pPr>
              <w:pStyle w:val="Responsibilities"/>
              <w:framePr w:hSpace="0" w:wrap="auto" w:vAnchor="margin" w:hAnchor="text" w:xAlign="left" w:yAlign="inline"/>
              <w:rPr>
                <w:rFonts w:ascii="TheSansB W3 Light" w:hAnsi="TheSansB W3 Light"/>
                <w:b/>
              </w:rPr>
            </w:pPr>
            <w:r w:rsidRPr="00C1709D">
              <w:t>Responsibilities</w:t>
            </w:r>
          </w:p>
        </w:tc>
        <w:tc>
          <w:tcPr>
            <w:tcW w:w="688" w:type="dxa"/>
            <w:shd w:val="clear" w:color="auto" w:fill="FBFDE9"/>
            <w:textDirection w:val="tbRl"/>
            <w:hideMark/>
          </w:tcPr>
          <w:p w14:paraId="3808CBA5" w14:textId="77777777" w:rsidR="009F2895" w:rsidRPr="0057555B" w:rsidRDefault="009F2895" w:rsidP="009F2895">
            <w:pPr>
              <w:pStyle w:val="GreenTableHeadings"/>
              <w:framePr w:hSpace="0" w:wrap="auto" w:vAnchor="margin" w:hAnchor="text" w:xAlign="left" w:yAlign="inline"/>
              <w:rPr>
                <w:color w:val="auto"/>
              </w:rPr>
            </w:pPr>
            <w:r w:rsidRPr="008C2472">
              <w:t>Approved provider and persons with management or control</w:t>
            </w:r>
          </w:p>
        </w:tc>
        <w:tc>
          <w:tcPr>
            <w:tcW w:w="689" w:type="dxa"/>
            <w:shd w:val="clear" w:color="auto" w:fill="F3F9BF"/>
            <w:textDirection w:val="tbRl"/>
            <w:hideMark/>
          </w:tcPr>
          <w:p w14:paraId="44794538" w14:textId="77777777" w:rsidR="009F2895" w:rsidRPr="0057555B" w:rsidRDefault="009F2895" w:rsidP="009F2895">
            <w:pPr>
              <w:pStyle w:val="GreenTableHeadings"/>
              <w:framePr w:hSpace="0" w:wrap="auto" w:vAnchor="margin" w:hAnchor="text" w:xAlign="left" w:yAlign="inline"/>
              <w:rPr>
                <w:color w:val="auto"/>
              </w:rPr>
            </w:pPr>
            <w:r w:rsidRPr="008C2472">
              <w:t>Nominated supervisor and persons in day-to-day charge</w:t>
            </w:r>
          </w:p>
        </w:tc>
        <w:tc>
          <w:tcPr>
            <w:tcW w:w="689" w:type="dxa"/>
            <w:shd w:val="clear" w:color="auto" w:fill="ECF593"/>
            <w:textDirection w:val="tbRl"/>
            <w:hideMark/>
          </w:tcPr>
          <w:p w14:paraId="7B614BBC" w14:textId="77777777" w:rsidR="009F2895" w:rsidRPr="0057555B" w:rsidRDefault="009F2895" w:rsidP="009F2895">
            <w:pPr>
              <w:pStyle w:val="GreenTableHeadings"/>
              <w:framePr w:hSpace="0" w:wrap="auto" w:vAnchor="margin" w:hAnchor="text" w:xAlign="left" w:yAlign="inline"/>
              <w:rPr>
                <w:color w:val="auto"/>
              </w:rPr>
            </w:pPr>
            <w:r w:rsidRPr="008C2472">
              <w:t>Early childhood teacher, educators and all other staff</w:t>
            </w:r>
          </w:p>
        </w:tc>
        <w:tc>
          <w:tcPr>
            <w:tcW w:w="771" w:type="dxa"/>
            <w:shd w:val="clear" w:color="auto" w:fill="E6F272"/>
            <w:textDirection w:val="tbRl"/>
            <w:hideMark/>
          </w:tcPr>
          <w:p w14:paraId="5EA355B2" w14:textId="77777777" w:rsidR="009F2895" w:rsidRPr="0057555B" w:rsidRDefault="009F2895" w:rsidP="009F2895">
            <w:pPr>
              <w:pStyle w:val="GreenTableHeadings"/>
              <w:framePr w:hSpace="0" w:wrap="auto" w:vAnchor="margin" w:hAnchor="text" w:xAlign="left" w:yAlign="inline"/>
              <w:rPr>
                <w:color w:val="auto"/>
              </w:rPr>
            </w:pPr>
            <w:r w:rsidRPr="008C2472">
              <w:t>Parents/guardians</w:t>
            </w:r>
          </w:p>
        </w:tc>
        <w:tc>
          <w:tcPr>
            <w:tcW w:w="739" w:type="dxa"/>
            <w:shd w:val="clear" w:color="auto" w:fill="DFEE4C"/>
            <w:textDirection w:val="tbRl"/>
            <w:hideMark/>
          </w:tcPr>
          <w:p w14:paraId="3B1B64CE" w14:textId="77777777" w:rsidR="009F2895" w:rsidRPr="0057555B" w:rsidRDefault="009F2895" w:rsidP="009F2895">
            <w:pPr>
              <w:pStyle w:val="GreenTableHeadings"/>
              <w:framePr w:hSpace="0" w:wrap="auto" w:vAnchor="margin" w:hAnchor="text" w:xAlign="left" w:yAlign="inline"/>
              <w:rPr>
                <w:color w:val="auto"/>
              </w:rPr>
            </w:pPr>
            <w:r w:rsidRPr="008C2472">
              <w:t>Contractors, volunteers and students</w:t>
            </w:r>
          </w:p>
        </w:tc>
      </w:tr>
      <w:tr w:rsidR="009F2895" w14:paraId="4B2AC1D2" w14:textId="77777777" w:rsidTr="009F2895">
        <w:tc>
          <w:tcPr>
            <w:tcW w:w="10156" w:type="dxa"/>
            <w:gridSpan w:val="6"/>
            <w:tcBorders>
              <w:top w:val="single" w:sz="4" w:space="0" w:color="B6BD37"/>
              <w:left w:val="single" w:sz="4" w:space="0" w:color="B6BD37"/>
              <w:bottom w:val="single" w:sz="4" w:space="0" w:color="B6BD37"/>
              <w:right w:val="single" w:sz="4" w:space="0" w:color="B6BD37"/>
            </w:tcBorders>
          </w:tcPr>
          <w:p w14:paraId="361B2A19" w14:textId="77777777" w:rsidR="009F2895" w:rsidRDefault="009F2895" w:rsidP="009F2895">
            <w:pPr>
              <w:pStyle w:val="Ticks"/>
              <w:framePr w:hSpace="0" w:wrap="auto" w:vAnchor="margin" w:hAnchor="text" w:xAlign="left" w:yAlign="inline"/>
            </w:pPr>
            <w:r w:rsidRPr="00BF48EE">
              <w:rPr>
                <w:b/>
                <w:bCs/>
              </w:rPr>
              <w:t>R</w:t>
            </w:r>
            <w:r w:rsidRPr="00F500FB">
              <w:t xml:space="preserve"> indicates legislation requirement, and should not be deleted</w:t>
            </w:r>
          </w:p>
        </w:tc>
      </w:tr>
      <w:tr w:rsidR="009F2895" w14:paraId="220A1ACD" w14:textId="77777777" w:rsidTr="009F2895">
        <w:tc>
          <w:tcPr>
            <w:tcW w:w="10156" w:type="dxa"/>
            <w:gridSpan w:val="6"/>
            <w:tcBorders>
              <w:top w:val="single" w:sz="4" w:space="0" w:color="B6BD37"/>
              <w:left w:val="single" w:sz="4" w:space="0" w:color="B6BD37"/>
              <w:bottom w:val="single" w:sz="4" w:space="0" w:color="B6BD37"/>
              <w:right w:val="single" w:sz="4" w:space="0" w:color="B6BD37"/>
            </w:tcBorders>
            <w:shd w:val="clear" w:color="auto" w:fill="E6F272"/>
          </w:tcPr>
          <w:p w14:paraId="425A6CBB" w14:textId="77777777" w:rsidR="009F2895" w:rsidRPr="00BF48EE" w:rsidRDefault="009F2895" w:rsidP="009F2895">
            <w:pPr>
              <w:pStyle w:val="Ticks"/>
              <w:framePr w:hSpace="0" w:wrap="auto" w:vAnchor="margin" w:hAnchor="text" w:xAlign="left" w:yAlign="inline"/>
              <w:rPr>
                <w:b/>
                <w:bCs/>
              </w:rPr>
            </w:pPr>
            <w:r>
              <w:rPr>
                <w:b/>
                <w:bCs/>
              </w:rPr>
              <w:t xml:space="preserve">Governance </w:t>
            </w:r>
          </w:p>
        </w:tc>
      </w:tr>
      <w:tr w:rsidR="009F2895" w14:paraId="0C8AC6A7"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78B2EE48" w14:textId="77777777" w:rsidR="009F2895" w:rsidRPr="00DC5CFF" w:rsidRDefault="009F2895" w:rsidP="009F2895">
            <w:pPr>
              <w:pStyle w:val="ListParagraph"/>
              <w:spacing w:after="120"/>
              <w:ind w:left="414" w:hanging="357"/>
              <w:contextualSpacing/>
            </w:pPr>
            <w:r w:rsidRPr="00DC5CFF">
              <w:t xml:space="preserve">Ensuring that obligations under the </w:t>
            </w:r>
            <w:r w:rsidRPr="00DC5CFF">
              <w:rPr>
                <w:rStyle w:val="RegulationLawChar"/>
              </w:rPr>
              <w:t>Education and Care Services National Law</w:t>
            </w:r>
            <w:r w:rsidRPr="00DC5CFF">
              <w:t xml:space="preserve"> and </w:t>
            </w:r>
            <w:r w:rsidRPr="00DC5CFF">
              <w:rPr>
                <w:rStyle w:val="RegulationLawChar"/>
              </w:rPr>
              <w:t>National Regulations</w:t>
            </w:r>
            <w:r w:rsidRPr="00DC5CFF">
              <w:t xml:space="preserve"> are met</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036C28C3"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676463D4"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1156B58D"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67FAD87"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2B30DC93"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r>
      <w:tr w:rsidR="009F2895" w14:paraId="648C1E26"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42F3A093" w14:textId="77777777" w:rsidR="009F2895" w:rsidRPr="00D572A4" w:rsidRDefault="009F2895" w:rsidP="009F2895">
            <w:pPr>
              <w:pStyle w:val="ListParagraph"/>
              <w:spacing w:after="120"/>
              <w:ind w:left="414" w:hanging="357"/>
              <w:contextualSpacing/>
            </w:pPr>
            <w:r w:rsidRPr="00D572A4">
              <w:t xml:space="preserve">Being aware of this policy, the </w:t>
            </w:r>
            <w:r w:rsidRPr="00D572A4">
              <w:rPr>
                <w:rStyle w:val="PolicyNameChar"/>
              </w:rPr>
              <w:t xml:space="preserve">Code of Conduct Policy, Privacy and Confidentiality Policy </w:t>
            </w:r>
            <w:r w:rsidRPr="00D572A4">
              <w:t>and the</w:t>
            </w:r>
            <w:r w:rsidRPr="00D572A4">
              <w:rPr>
                <w:rStyle w:val="PolicyNameChar"/>
              </w:rPr>
              <w:t xml:space="preserve"> Interactions with Children Policy</w:t>
            </w:r>
            <w:r w:rsidRPr="00D572A4">
              <w:t xml:space="preserve"> and their ongoing obligations to behave in accordance with the policies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1764122E" w14:textId="77777777" w:rsidR="009F2895" w:rsidRDefault="009F2895" w:rsidP="009F2895">
            <w:pPr>
              <w:pStyle w:val="Ticks"/>
              <w:framePr w:hSpace="0" w:wrap="auto" w:vAnchor="margin" w:hAnchor="text" w:xAlign="left" w:yAlign="inline"/>
              <w:rPr>
                <w:rFonts w:ascii="Abadi" w:hAnsi="Abadi"/>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751A1BF7" w14:textId="77777777" w:rsidR="009F2895" w:rsidRDefault="009F2895" w:rsidP="009F2895">
            <w:pPr>
              <w:pStyle w:val="Ticks"/>
              <w:framePr w:hSpace="0" w:wrap="auto" w:vAnchor="margin" w:hAnchor="text" w:xAlign="left" w:yAlign="inline"/>
              <w:rPr>
                <w:rFonts w:ascii="Abadi" w:hAnsi="Abadi"/>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05AFC7D9" w14:textId="77777777" w:rsidR="009F2895" w:rsidRDefault="009F2895" w:rsidP="009F2895">
            <w:pPr>
              <w:pStyle w:val="Ticks"/>
              <w:framePr w:hSpace="0" w:wrap="auto" w:vAnchor="margin" w:hAnchor="text" w:xAlign="left" w:yAlign="inline"/>
              <w:rPr>
                <w:rFonts w:ascii="Symbol" w:eastAsia="Symbol" w:hAnsi="Symbol" w:cs="Symbol"/>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3927FB6" w14:textId="77777777" w:rsidR="009F2895" w:rsidRDefault="009F2895" w:rsidP="009F2895">
            <w:pPr>
              <w:pStyle w:val="Ticks"/>
              <w:framePr w:hSpace="0" w:wrap="auto" w:vAnchor="margin" w:hAnchor="text" w:xAlign="left" w:yAlign="inline"/>
            </w:pPr>
            <w:r w:rsidRPr="00CA4196">
              <w:rPr>
                <w:b/>
                <w:bCs/>
              </w:rPr>
              <w:t>R</w:t>
            </w: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663A4594" w14:textId="77777777" w:rsidR="009F2895" w:rsidRDefault="009F2895" w:rsidP="009F2895">
            <w:pPr>
              <w:pStyle w:val="Ticks"/>
              <w:framePr w:hSpace="0" w:wrap="auto" w:vAnchor="margin" w:hAnchor="text" w:xAlign="left" w:yAlign="inline"/>
              <w:rPr>
                <w:rFonts w:ascii="Symbol" w:eastAsia="Symbol" w:hAnsi="Symbol" w:cs="Symbol"/>
              </w:rPr>
            </w:pPr>
            <w:r w:rsidRPr="00CA4196">
              <w:rPr>
                <w:b/>
                <w:bCs/>
              </w:rPr>
              <w:t>R</w:t>
            </w:r>
          </w:p>
        </w:tc>
      </w:tr>
      <w:tr w:rsidR="009F2895" w14:paraId="31FB2B01"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6E6D7A68" w14:textId="77777777" w:rsidR="009F2895" w:rsidRPr="00D572A4" w:rsidRDefault="009F2895" w:rsidP="009F2895">
            <w:pPr>
              <w:pStyle w:val="ListParagraph"/>
              <w:spacing w:after="120"/>
              <w:ind w:left="414" w:hanging="357"/>
              <w:contextualSpacing/>
            </w:pPr>
            <w:r w:rsidRPr="00D572A4">
              <w:t xml:space="preserve">Ensuring that the </w:t>
            </w:r>
            <w:r w:rsidRPr="00D572A4">
              <w:rPr>
                <w:rStyle w:val="PolicyNameChar"/>
              </w:rPr>
              <w:t>Child Safe Environment and Wellbeing</w:t>
            </w:r>
            <w:r w:rsidRPr="00D572A4">
              <w:t xml:space="preserve"> </w:t>
            </w:r>
            <w:r w:rsidRPr="00D572A4">
              <w:rPr>
                <w:rStyle w:val="PolicyNameChar"/>
              </w:rPr>
              <w:t>policy</w:t>
            </w:r>
            <w:r w:rsidRPr="00D572A4">
              <w:t xml:space="preserve"> and procedures are implemented</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78FDE97B" w14:textId="77777777" w:rsidR="009F2895" w:rsidRDefault="009F2895" w:rsidP="009F2895">
            <w:pPr>
              <w:pStyle w:val="Ticks"/>
              <w:framePr w:hSpace="0" w:wrap="auto" w:vAnchor="margin" w:hAnchor="text" w:xAlign="left" w:yAlign="inline"/>
              <w:rPr>
                <w:rFonts w:ascii="Abadi" w:hAnsi="Abadi"/>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3FF2FDB5" w14:textId="77777777" w:rsidR="009F2895" w:rsidRDefault="009F2895" w:rsidP="009F2895">
            <w:pPr>
              <w:pStyle w:val="Ticks"/>
              <w:framePr w:hSpace="0" w:wrap="auto" w:vAnchor="margin" w:hAnchor="text" w:xAlign="left" w:yAlign="inline"/>
              <w:rPr>
                <w:rFonts w:ascii="Abadi" w:hAnsi="Abadi"/>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67FBE37D"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5533157"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2398A4E8"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r>
      <w:tr w:rsidR="009F2895" w14:paraId="23B1AF42"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BAD8D39" w14:textId="77777777" w:rsidR="009F2895" w:rsidRPr="00D572A4" w:rsidRDefault="009F2895" w:rsidP="009F2895">
            <w:pPr>
              <w:pStyle w:val="ListParagraph"/>
              <w:spacing w:after="120"/>
              <w:ind w:left="414" w:hanging="357"/>
              <w:contextualSpacing/>
            </w:pPr>
            <w:r w:rsidRPr="00D572A4">
              <w:t>Ensuring there is a child safe champion/s who can lead discussions, answer questions and support child safety and wellbeing</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1C0F7E9A" w14:textId="77777777" w:rsidR="009F2895" w:rsidRDefault="009F2895" w:rsidP="009F2895">
            <w:pPr>
              <w:pStyle w:val="Ticks"/>
              <w:framePr w:hSpace="0" w:wrap="auto" w:vAnchor="margin" w:hAnchor="text" w:xAlign="left" w:yAlign="inline"/>
              <w:rPr>
                <w:rFonts w:ascii="Abadi" w:hAnsi="Abadi"/>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1978AAF2" w14:textId="77777777" w:rsidR="009F2895" w:rsidRDefault="009F2895" w:rsidP="009F2895">
            <w:pPr>
              <w:pStyle w:val="Ticks"/>
              <w:framePr w:hSpace="0" w:wrap="auto" w:vAnchor="margin" w:hAnchor="text" w:xAlign="left" w:yAlign="inline"/>
              <w:rPr>
                <w:rFonts w:ascii="Abadi" w:hAnsi="Abadi"/>
                <w:b/>
                <w:bCs/>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4542C6F4" w14:textId="77777777" w:rsidR="009F2895" w:rsidRDefault="009F2895" w:rsidP="009F2895">
            <w:pPr>
              <w:pStyle w:val="Ticks"/>
              <w:framePr w:hSpace="0" w:wrap="auto" w:vAnchor="margin" w:hAnchor="text" w:xAlign="left" w:yAlign="inline"/>
              <w:rPr>
                <w:rFonts w:ascii="Symbol" w:eastAsia="Symbol" w:hAnsi="Symbol" w:cs="Symbol"/>
              </w:rPr>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2DD74B98"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77BCE9A" w14:textId="77777777" w:rsidR="009F2895" w:rsidRDefault="009F2895" w:rsidP="009F2895">
            <w:pPr>
              <w:pStyle w:val="Ticks"/>
              <w:framePr w:hSpace="0" w:wrap="auto" w:vAnchor="margin" w:hAnchor="text" w:xAlign="left" w:yAlign="inline"/>
              <w:rPr>
                <w:rFonts w:ascii="Symbol" w:eastAsia="Symbol" w:hAnsi="Symbol" w:cs="Symbol"/>
              </w:rPr>
            </w:pPr>
          </w:p>
        </w:tc>
      </w:tr>
      <w:tr w:rsidR="009F2895" w14:paraId="684A0655"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729D2B20" w14:textId="77777777" w:rsidR="009F2895" w:rsidRPr="005B6FE5" w:rsidRDefault="009F2895" w:rsidP="009F2895">
            <w:pPr>
              <w:pStyle w:val="ListParagraph"/>
              <w:spacing w:after="120"/>
              <w:ind w:left="414" w:hanging="357"/>
              <w:contextualSpacing/>
            </w:pPr>
            <w:r w:rsidRPr="005B6FE5">
              <w:t xml:space="preserve">Ensuring that a public commitment to child safety on the service website and displayed at the service premises </w:t>
            </w:r>
            <w:r w:rsidRPr="002418F6">
              <w:rPr>
                <w:b/>
                <w:bCs/>
                <w:i/>
                <w:iCs/>
                <w:color w:val="FF0000"/>
              </w:rPr>
              <w:t>(refer to Attachment 5A)</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128C54A7"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2C983F0B"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67B7618F" w14:textId="77777777" w:rsidR="009F2895" w:rsidRDefault="009F2895" w:rsidP="009F2895">
            <w:pPr>
              <w:pStyle w:val="Ticks"/>
              <w:framePr w:hSpace="0" w:wrap="auto" w:vAnchor="margin" w:hAnchor="text" w:xAlign="left" w:yAlign="inline"/>
              <w:rPr>
                <w:rFonts w:ascii="Symbol" w:eastAsia="Symbol" w:hAnsi="Symbol" w:cs="Symbol"/>
              </w:rPr>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01269F9E"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41C61CC2" w14:textId="77777777" w:rsidR="009F2895" w:rsidRDefault="009F2895" w:rsidP="009F2895">
            <w:pPr>
              <w:pStyle w:val="Ticks"/>
              <w:framePr w:hSpace="0" w:wrap="auto" w:vAnchor="margin" w:hAnchor="text" w:xAlign="left" w:yAlign="inline"/>
              <w:rPr>
                <w:rFonts w:ascii="Symbol" w:eastAsia="Symbol" w:hAnsi="Symbol" w:cs="Symbol"/>
              </w:rPr>
            </w:pPr>
          </w:p>
        </w:tc>
      </w:tr>
      <w:tr w:rsidR="009F2895" w14:paraId="24FB93E1"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7AE1D799" w14:textId="1227B58E" w:rsidR="009F2895" w:rsidRPr="005B6FE5" w:rsidRDefault="009F2895" w:rsidP="009F2895">
            <w:pPr>
              <w:pStyle w:val="ListParagraph"/>
              <w:spacing w:after="120"/>
              <w:ind w:left="414" w:hanging="357"/>
              <w:contextualSpacing/>
            </w:pPr>
            <w:r w:rsidRPr="00F952D2">
              <w:t xml:space="preserve">Ensuring an explicit statement of </w:t>
            </w:r>
            <w:r w:rsidR="001E5E86">
              <w:t>West Wimmera Shire Council</w:t>
            </w:r>
            <w:r w:rsidRPr="00F952D2">
              <w:t xml:space="preserve">’s commitment to child safety is included in all </w:t>
            </w:r>
            <w:r w:rsidR="00175E45">
              <w:t>kindergarten and early childhood services</w:t>
            </w:r>
            <w:r w:rsidR="001E5E86">
              <w:t xml:space="preserve"> </w:t>
            </w:r>
            <w:r w:rsidRPr="00F952D2">
              <w:t>advertising promotion for the organisation</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518F7ED" w14:textId="77777777" w:rsidR="009F2895" w:rsidRDefault="009F2895" w:rsidP="009F2895">
            <w:pPr>
              <w:pStyle w:val="Ticks"/>
              <w:framePr w:hSpace="0" w:wrap="auto" w:vAnchor="margin" w:hAnchor="text" w:xAlign="left" w:yAlign="inline"/>
              <w:rPr>
                <w:rFonts w:ascii="Abadi" w:hAnsi="Abadi"/>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69EC15F0" w14:textId="77777777" w:rsidR="009F2895" w:rsidRDefault="009F2895" w:rsidP="009F2895">
            <w:pPr>
              <w:pStyle w:val="Ticks"/>
              <w:framePr w:hSpace="0" w:wrap="auto" w:vAnchor="margin" w:hAnchor="text" w:xAlign="left" w:yAlign="inline"/>
              <w:rPr>
                <w:rFonts w:ascii="Symbol" w:eastAsia="Symbol" w:hAnsi="Symbol" w:cs="Symbol"/>
              </w:rPr>
            </w:pP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21128609" w14:textId="77777777" w:rsidR="009F2895" w:rsidRDefault="009F2895" w:rsidP="009F2895">
            <w:pPr>
              <w:pStyle w:val="Ticks"/>
              <w:framePr w:hSpace="0" w:wrap="auto" w:vAnchor="margin" w:hAnchor="text" w:xAlign="left" w:yAlign="inline"/>
              <w:rPr>
                <w:rFonts w:ascii="Symbol" w:eastAsia="Symbol" w:hAnsi="Symbol" w:cs="Symbol"/>
              </w:rPr>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5EACC5AF"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2528B02E" w14:textId="77777777" w:rsidR="009F2895" w:rsidRDefault="009F2895" w:rsidP="009F2895">
            <w:pPr>
              <w:pStyle w:val="Ticks"/>
              <w:framePr w:hSpace="0" w:wrap="auto" w:vAnchor="margin" w:hAnchor="text" w:xAlign="left" w:yAlign="inline"/>
              <w:rPr>
                <w:rFonts w:ascii="Symbol" w:eastAsia="Symbol" w:hAnsi="Symbol" w:cs="Symbol"/>
              </w:rPr>
            </w:pPr>
          </w:p>
        </w:tc>
      </w:tr>
      <w:tr w:rsidR="009F2895" w14:paraId="0726895A"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6264D6EF" w14:textId="77777777" w:rsidR="009F2895" w:rsidRPr="005B6FE5" w:rsidRDefault="009F2895" w:rsidP="009F2895">
            <w:pPr>
              <w:pStyle w:val="ListParagraph"/>
              <w:spacing w:after="120"/>
              <w:ind w:left="414" w:hanging="357"/>
              <w:contextualSpacing/>
            </w:pPr>
            <w:r w:rsidRPr="005B6FE5">
              <w:t>Providing leadership for an organisational culture of accountability for child safety which is open to scrutiny and is continuously reviewed and improved</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51967181"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138D442C"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2D7D0B73" w14:textId="77777777" w:rsidR="009F2895" w:rsidRDefault="009F2895" w:rsidP="009F2895">
            <w:pPr>
              <w:pStyle w:val="Ticks"/>
              <w:framePr w:hSpace="0" w:wrap="auto" w:vAnchor="margin" w:hAnchor="text" w:xAlign="left" w:yAlign="inline"/>
              <w:rPr>
                <w:rFonts w:ascii="Symbol" w:eastAsia="Symbol" w:hAnsi="Symbol" w:cs="Symbol"/>
              </w:rPr>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312D0ED9"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289F6D08" w14:textId="77777777" w:rsidR="009F2895" w:rsidRDefault="009F2895" w:rsidP="009F2895">
            <w:pPr>
              <w:pStyle w:val="Ticks"/>
              <w:framePr w:hSpace="0" w:wrap="auto" w:vAnchor="margin" w:hAnchor="text" w:xAlign="left" w:yAlign="inline"/>
              <w:rPr>
                <w:rFonts w:ascii="Symbol" w:eastAsia="Symbol" w:hAnsi="Symbol" w:cs="Symbol"/>
              </w:rPr>
            </w:pPr>
          </w:p>
        </w:tc>
      </w:tr>
      <w:tr w:rsidR="009F2895" w14:paraId="40CE63F5"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6C6FF312" w14:textId="77777777" w:rsidR="009F2895" w:rsidRPr="00A75DEE" w:rsidRDefault="009F2895" w:rsidP="009F2895">
            <w:pPr>
              <w:pStyle w:val="ListParagraph"/>
              <w:spacing w:after="120"/>
              <w:ind w:left="414" w:hanging="357"/>
              <w:contextualSpacing/>
            </w:pPr>
            <w:r w:rsidRPr="00A75DEE">
              <w:t>Abid</w:t>
            </w:r>
            <w:r>
              <w:t>ing</w:t>
            </w:r>
            <w:r w:rsidRPr="00A75DEE">
              <w:t xml:space="preserve"> by the </w:t>
            </w:r>
            <w:r w:rsidRPr="00A75DEE">
              <w:rPr>
                <w:rStyle w:val="PolicyNameChar"/>
              </w:rPr>
              <w:t>Code of Conduct Policy</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1DCCEE48" w14:textId="77777777" w:rsidR="009F2895" w:rsidRDefault="009F2895" w:rsidP="009F2895">
            <w:pPr>
              <w:pStyle w:val="Ticks"/>
              <w:framePr w:hSpace="0" w:wrap="auto" w:vAnchor="margin" w:hAnchor="text" w:xAlign="left" w:yAlign="inline"/>
              <w:rPr>
                <w:rFonts w:ascii="Abadi" w:hAnsi="Abadi"/>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9DDF3A1" w14:textId="77777777" w:rsidR="009F2895" w:rsidRDefault="009F2895" w:rsidP="009F2895">
            <w:pPr>
              <w:pStyle w:val="Ticks"/>
              <w:framePr w:hSpace="0" w:wrap="auto" w:vAnchor="margin" w:hAnchor="text" w:xAlign="left" w:yAlign="inline"/>
              <w:rPr>
                <w:rFonts w:ascii="Abadi" w:hAnsi="Abadi"/>
                <w:b/>
                <w:bCs/>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32D85F86"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31D57112"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645F8DC3"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r>
      <w:tr w:rsidR="009F2895" w14:paraId="775459A7"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48DD79FB" w14:textId="77777777" w:rsidR="009F2895" w:rsidRPr="00A75DEE" w:rsidRDefault="009F2895" w:rsidP="009F2895">
            <w:pPr>
              <w:pStyle w:val="ListParagraph"/>
              <w:spacing w:after="120"/>
              <w:ind w:left="414" w:hanging="357"/>
              <w:contextualSpacing/>
            </w:pPr>
            <w:r w:rsidRPr="005B6FE5">
              <w:t>Keeping up to date and complying with any relevant changes in legislation and practices in relation to this policy</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739D7310"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7A5427B1"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0983AD50"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1B9C7ADB"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5D21DE27" w14:textId="77777777" w:rsidR="009F2895" w:rsidRDefault="009F2895" w:rsidP="009F2895">
            <w:pPr>
              <w:pStyle w:val="Ticks"/>
              <w:framePr w:hSpace="0" w:wrap="auto" w:vAnchor="margin" w:hAnchor="text" w:xAlign="left" w:yAlign="inline"/>
              <w:rPr>
                <w:rFonts w:ascii="Symbol" w:eastAsia="Symbol" w:hAnsi="Symbol" w:cs="Symbol"/>
              </w:rPr>
            </w:pPr>
          </w:p>
        </w:tc>
      </w:tr>
      <w:tr w:rsidR="009F2895" w14:paraId="69907157"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7A00538D" w14:textId="77777777" w:rsidR="009F2895" w:rsidRPr="00A75DEE" w:rsidRDefault="009F2895" w:rsidP="009F2895">
            <w:pPr>
              <w:pStyle w:val="ListParagraph"/>
              <w:spacing w:after="120"/>
              <w:ind w:left="414" w:hanging="357"/>
              <w:contextualSpacing/>
            </w:pPr>
            <w:r w:rsidRPr="00DB4790">
              <w:t>Contributing to an organisational culture of child safety</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79923A09"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79C9682C"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3EAE5865"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181F0A2"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0F95DCE"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r>
      <w:tr w:rsidR="009F2895" w14:paraId="293C5C41"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6558F7B6" w14:textId="77777777" w:rsidR="009F2895" w:rsidRPr="00D572A4" w:rsidRDefault="009F2895" w:rsidP="009F2895">
            <w:pPr>
              <w:pStyle w:val="ListParagraph"/>
              <w:spacing w:after="120"/>
              <w:ind w:left="414" w:hanging="357"/>
              <w:contextualSpacing/>
            </w:pPr>
            <w:r w:rsidRPr="00D572A4">
              <w:lastRenderedPageBreak/>
              <w:t>Creating an environment where all staff feel supported and encouraged to raise concerns, making it normal to report issues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2123EA8B" w14:textId="77777777" w:rsidR="009F2895" w:rsidRPr="00CA4196" w:rsidRDefault="009F2895" w:rsidP="009F2895">
            <w:pPr>
              <w:pStyle w:val="Ticks"/>
              <w:framePr w:hSpace="0" w:wrap="auto" w:vAnchor="margin" w:hAnchor="text" w:xAlign="left" w:yAlign="inline"/>
              <w:rPr>
                <w:b/>
                <w:bCs/>
              </w:rPr>
            </w:pPr>
            <w:r>
              <w:rPr>
                <w:b/>
                <w:bCs/>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79E99FC6"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12A36180" w14:textId="77777777" w:rsidR="009F2895" w:rsidRDefault="009F2895" w:rsidP="009F2895">
            <w:pPr>
              <w:pStyle w:val="Ticks"/>
              <w:framePr w:hSpace="0" w:wrap="auto" w:vAnchor="margin" w:hAnchor="text" w:xAlign="left" w:yAlign="inline"/>
              <w:rPr>
                <w:rFonts w:ascii="Symbol" w:eastAsia="Symbol" w:hAnsi="Symbol" w:cs="Symbol"/>
              </w:rPr>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20E014A3"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4F848057" w14:textId="77777777" w:rsidR="009F2895" w:rsidRDefault="009F2895" w:rsidP="009F2895">
            <w:pPr>
              <w:pStyle w:val="Ticks"/>
              <w:framePr w:hSpace="0" w:wrap="auto" w:vAnchor="margin" w:hAnchor="text" w:xAlign="left" w:yAlign="inline"/>
              <w:rPr>
                <w:rFonts w:ascii="Symbol" w:eastAsia="Symbol" w:hAnsi="Symbol" w:cs="Symbol"/>
              </w:rPr>
            </w:pPr>
          </w:p>
        </w:tc>
      </w:tr>
      <w:tr w:rsidR="009F2895" w14:paraId="33B96AE2"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BABEA81" w14:textId="77777777" w:rsidR="009F2895" w:rsidRPr="00D572A4" w:rsidRDefault="009F2895" w:rsidP="009F2895">
            <w:pPr>
              <w:pStyle w:val="ListParagraph"/>
              <w:spacing w:after="120"/>
              <w:ind w:left="414" w:hanging="357"/>
              <w:contextualSpacing/>
            </w:pPr>
            <w:r w:rsidRPr="00D572A4">
              <w:t xml:space="preserve">Promoting awareness and compliance with the Child Safe Standards </w:t>
            </w:r>
            <w:r w:rsidRPr="00D572A4">
              <w:rPr>
                <w:rStyle w:val="RefertoSourceDefinitionsAttachmentChar"/>
              </w:rPr>
              <w:t>(refer to Definitions)</w:t>
            </w:r>
            <w:r w:rsidRPr="00D572A4">
              <w:t xml:space="preserve"> when disclosing information to promote the wellbeing and safety of a child or group of children</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5D5015E0"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6464295C"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71939958"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66EA686"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1DF74FB4" w14:textId="77777777" w:rsidR="009F2895" w:rsidRDefault="009F2895" w:rsidP="009F2895">
            <w:pPr>
              <w:pStyle w:val="Ticks"/>
              <w:framePr w:hSpace="0" w:wrap="auto" w:vAnchor="margin" w:hAnchor="text" w:xAlign="left" w:yAlign="inline"/>
              <w:rPr>
                <w:rFonts w:ascii="Symbol" w:eastAsia="Symbol" w:hAnsi="Symbol" w:cs="Symbol"/>
              </w:rPr>
            </w:pPr>
          </w:p>
        </w:tc>
      </w:tr>
      <w:tr w:rsidR="009F2895" w14:paraId="5550725A"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6B46264F" w14:textId="77777777" w:rsidR="009F2895" w:rsidRPr="00D572A4" w:rsidRDefault="009F2895" w:rsidP="009F2895">
            <w:pPr>
              <w:pStyle w:val="ListParagraph"/>
              <w:spacing w:after="120"/>
              <w:ind w:left="414" w:hanging="357"/>
              <w:contextualSpacing/>
            </w:pPr>
            <w:r w:rsidRPr="00D572A4">
              <w:t xml:space="preserve">Advising staff of current legislation, and their legal and duty of care obligations around child protection </w:t>
            </w:r>
            <w:r w:rsidRPr="00D572A4">
              <w:rPr>
                <w:rStyle w:val="RegulationLawChar"/>
              </w:rPr>
              <w:t>(Regulation 84)</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7D38861A"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7C7D98BD"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79599041" w14:textId="77777777" w:rsidR="009F2895" w:rsidRDefault="009F2895" w:rsidP="009F2895">
            <w:pPr>
              <w:pStyle w:val="Ticks"/>
              <w:framePr w:hSpace="0" w:wrap="auto" w:vAnchor="margin" w:hAnchor="text" w:xAlign="left" w:yAlign="inline"/>
              <w:rPr>
                <w:rFonts w:ascii="Symbol" w:eastAsia="Symbol" w:hAnsi="Symbol" w:cs="Symbol"/>
              </w:rPr>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7C0008B8"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285B6578" w14:textId="77777777" w:rsidR="009F2895" w:rsidRDefault="009F2895" w:rsidP="009F2895">
            <w:pPr>
              <w:pStyle w:val="Ticks"/>
              <w:framePr w:hSpace="0" w:wrap="auto" w:vAnchor="margin" w:hAnchor="text" w:xAlign="left" w:yAlign="inline"/>
              <w:rPr>
                <w:rFonts w:ascii="Symbol" w:eastAsia="Symbol" w:hAnsi="Symbol" w:cs="Symbol"/>
              </w:rPr>
            </w:pPr>
          </w:p>
        </w:tc>
      </w:tr>
      <w:tr w:rsidR="009F2895" w14:paraId="0B64D804"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A3FC4A9" w14:textId="77777777" w:rsidR="009F2895" w:rsidRPr="00D572A4" w:rsidRDefault="009F2895" w:rsidP="009F2895">
            <w:pPr>
              <w:pStyle w:val="ListParagraph"/>
              <w:spacing w:after="120"/>
              <w:ind w:left="414" w:hanging="357"/>
              <w:contextualSpacing/>
            </w:pPr>
            <w:r w:rsidRPr="00D572A4">
              <w:t xml:space="preserve">Completing the Workforce Register </w:t>
            </w:r>
            <w:r w:rsidRPr="00D572A4">
              <w:rPr>
                <w:rStyle w:val="RefertoSourceDefinitionsAttachmentChar"/>
              </w:rPr>
              <w:t>(refer to Sources)</w:t>
            </w:r>
            <w:r w:rsidRPr="00D572A4">
              <w:t xml:space="preserve"> in Arrival to capture information about all relevant employees at the service (including all current full time, part time and casual) who have direct contact with children as part of their usual duties.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B683254"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775F9D6C"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eastAsia="Symbol" w:hAnsi="Abadi" w:cs="Symbol"/>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2A27416E" w14:textId="77777777" w:rsidR="009F2895" w:rsidRDefault="009F2895" w:rsidP="009F2895">
            <w:pPr>
              <w:pStyle w:val="Ticks"/>
              <w:framePr w:hSpace="0" w:wrap="auto" w:vAnchor="margin" w:hAnchor="text" w:xAlign="left" w:yAlign="inline"/>
              <w:rPr>
                <w:rFonts w:ascii="Symbol" w:eastAsia="Symbol" w:hAnsi="Symbol" w:cs="Symbol"/>
              </w:rPr>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3F05E2EA"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5FDF0F8F" w14:textId="77777777" w:rsidR="009F2895" w:rsidRDefault="009F2895" w:rsidP="009F2895">
            <w:pPr>
              <w:pStyle w:val="Ticks"/>
              <w:framePr w:hSpace="0" w:wrap="auto" w:vAnchor="margin" w:hAnchor="text" w:xAlign="left" w:yAlign="inline"/>
              <w:rPr>
                <w:rFonts w:ascii="Symbol" w:eastAsia="Symbol" w:hAnsi="Symbol" w:cs="Symbol"/>
              </w:rPr>
            </w:pPr>
          </w:p>
        </w:tc>
      </w:tr>
      <w:tr w:rsidR="009F2895" w14:paraId="7E51E677"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36BFB69E" w14:textId="77777777" w:rsidR="009F2895" w:rsidRPr="00D572A4" w:rsidRDefault="009F2895" w:rsidP="009F2895">
            <w:pPr>
              <w:pStyle w:val="ListParagraph"/>
              <w:spacing w:after="120"/>
              <w:ind w:left="414" w:hanging="357"/>
              <w:contextualSpacing/>
            </w:pPr>
            <w:r w:rsidRPr="00D572A4">
              <w:t xml:space="preserve">Ensuring all staff, contractors, volunteers and students do not consume or are under the influence of alcohol or be affected by drugs </w:t>
            </w:r>
            <w:r w:rsidRPr="00D572A4">
              <w:rPr>
                <w:rStyle w:val="RegulationLawChar"/>
              </w:rPr>
              <w:t>(Regulations 82, 83)</w:t>
            </w:r>
            <w:r w:rsidRPr="00D572A4">
              <w:t xml:space="preserve"> </w:t>
            </w:r>
            <w:r w:rsidRPr="00D572A4">
              <w:rPr>
                <w:rStyle w:val="PolicyNameChar"/>
              </w:rPr>
              <w:t>(refer to Tobacco, Alcohol and other Drugs Policy)</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73CDA8D5"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33D2E0A0"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3C002DAC"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6DE4E743"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0188F5FF"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r>
      <w:tr w:rsidR="009F2895" w14:paraId="116EC826"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2703513A" w14:textId="77777777" w:rsidR="009F2895" w:rsidRPr="00DB4790" w:rsidRDefault="009F2895" w:rsidP="009F2895">
            <w:pPr>
              <w:pStyle w:val="ListParagraph"/>
              <w:spacing w:after="120"/>
              <w:ind w:left="414" w:hanging="357"/>
              <w:contextualSpacing/>
            </w:pPr>
            <w:r w:rsidRPr="00A20A92">
              <w:t>Reviewing this policy in consultation with stakeholders</w:t>
            </w:r>
            <w:r>
              <w:t xml:space="preserve"> </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54FF5F6"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279BBAAE"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1C5576A9"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15B5F5E2"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00A69355"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r>
      <w:tr w:rsidR="009F2895" w14:paraId="5CE8E605" w14:textId="77777777" w:rsidTr="009F2895">
        <w:tc>
          <w:tcPr>
            <w:tcW w:w="10156" w:type="dxa"/>
            <w:gridSpan w:val="6"/>
            <w:tcBorders>
              <w:top w:val="single" w:sz="4" w:space="0" w:color="B6BD37"/>
              <w:left w:val="single" w:sz="4" w:space="0" w:color="B6BD37"/>
              <w:bottom w:val="single" w:sz="4" w:space="0" w:color="B6BD37"/>
              <w:right w:val="single" w:sz="4" w:space="0" w:color="B6BD37"/>
            </w:tcBorders>
            <w:shd w:val="clear" w:color="auto" w:fill="E6F272"/>
          </w:tcPr>
          <w:p w14:paraId="620109FC" w14:textId="77777777" w:rsidR="009F2895" w:rsidRPr="001205DF" w:rsidRDefault="009F2895" w:rsidP="009F2895">
            <w:pPr>
              <w:pStyle w:val="Ticks"/>
              <w:framePr w:hSpace="0" w:wrap="auto" w:vAnchor="margin" w:hAnchor="text" w:xAlign="left" w:yAlign="inline"/>
              <w:rPr>
                <w:rFonts w:eastAsia="Symbol" w:cs="Symbol"/>
                <w:b/>
                <w:bCs/>
              </w:rPr>
            </w:pPr>
            <w:r w:rsidRPr="001205DF">
              <w:rPr>
                <w:rFonts w:eastAsia="Symbol" w:cs="Symbol"/>
                <w:b/>
                <w:bCs/>
              </w:rPr>
              <w:t xml:space="preserve">Risk Assessment and Continuous Improvement </w:t>
            </w:r>
          </w:p>
        </w:tc>
      </w:tr>
      <w:tr w:rsidR="009F2895" w14:paraId="168BA08E"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6DCD2B53" w14:textId="77777777" w:rsidR="009F2895" w:rsidRPr="00A75DEE" w:rsidRDefault="009F2895" w:rsidP="009F2895">
            <w:pPr>
              <w:pStyle w:val="ListParagraph"/>
              <w:spacing w:after="120"/>
              <w:ind w:left="414" w:hanging="357"/>
              <w:contextualSpacing/>
            </w:pPr>
            <w:r w:rsidRPr="00D572A4">
              <w:t xml:space="preserve">Conducting child safe self-assessment and risk assessment </w:t>
            </w:r>
            <w:r w:rsidRPr="00D572A4">
              <w:rPr>
                <w:rStyle w:val="RefertoSourceDefinitionsAttachmentChar"/>
              </w:rPr>
              <w:t>(refer to Sources)</w:t>
            </w:r>
            <w:r w:rsidRPr="00D572A4">
              <w:t xml:space="preserve"> annually to ensure the service is meeting their chid safe obligations</w:t>
            </w:r>
            <w:r>
              <w:t xml:space="preserve"> </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7304035D"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7C01FC7F"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73407BC2"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0BD8C9C6"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16C173FE"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r>
      <w:tr w:rsidR="009F2895" w14:paraId="36083FA7"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59B33CB" w14:textId="77777777" w:rsidR="009F2895" w:rsidRPr="00A75DEE" w:rsidRDefault="009F2895" w:rsidP="009F2895">
            <w:pPr>
              <w:pStyle w:val="ListParagraph"/>
              <w:spacing w:after="120"/>
              <w:ind w:left="414" w:hanging="357"/>
              <w:contextualSpacing/>
            </w:pPr>
            <w:r w:rsidRPr="00A75DEE">
              <w:t xml:space="preserve">Implement risk assessments of the service environment, equipment and online environment </w:t>
            </w:r>
            <w:r w:rsidRPr="00011402">
              <w:rPr>
                <w:rStyle w:val="PolicyNameChar"/>
              </w:rPr>
              <w:t>(refer to eSafety policy)</w:t>
            </w:r>
            <w:r w:rsidRPr="00A75DEE">
              <w:rPr>
                <w:rStyle w:val="RefertoSourceDefinitionsAttachmentChar"/>
              </w:rPr>
              <w:t xml:space="preserve"> </w:t>
            </w:r>
            <w:r w:rsidRPr="00A75DEE">
              <w:t xml:space="preserve">to ensure risks to safety, health and wellbeing are minimised </w:t>
            </w:r>
            <w:r w:rsidRPr="00A75DEE">
              <w:rPr>
                <w:rStyle w:val="RegulationLawChar"/>
              </w:rPr>
              <w:t>(National Law: Sections 167)</w:t>
            </w:r>
            <w:r w:rsidRPr="00A75DEE">
              <w:t xml:space="preserve"> </w:t>
            </w:r>
            <w:r w:rsidRPr="00A75DEE">
              <w:rPr>
                <w:rStyle w:val="PolicyNameChar"/>
              </w:rPr>
              <w:t>(refer to Occupational Health and Safety and Injury Trauma and Illness Policy)</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2E1E9BCF" w14:textId="77777777" w:rsidR="009F2895" w:rsidRDefault="009F2895" w:rsidP="009F2895">
            <w:pPr>
              <w:pStyle w:val="Ticks"/>
              <w:framePr w:hSpace="0" w:wrap="auto" w:vAnchor="margin" w:hAnchor="text" w:xAlign="left" w:yAlign="inline"/>
              <w:rPr>
                <w:rFonts w:ascii="Abadi" w:hAnsi="Abadi"/>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674C1C5A" w14:textId="77777777" w:rsidR="009F2895" w:rsidRDefault="009F2895" w:rsidP="009F2895">
            <w:pPr>
              <w:pStyle w:val="Ticks"/>
              <w:framePr w:hSpace="0" w:wrap="auto" w:vAnchor="margin" w:hAnchor="text" w:xAlign="left" w:yAlign="inline"/>
              <w:rPr>
                <w:rFonts w:ascii="Abadi" w:hAnsi="Abadi"/>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6DE8A5D3"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112E7688"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E860205"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r>
      <w:tr w:rsidR="009F2895" w14:paraId="5A583675"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757EA83B" w14:textId="77777777" w:rsidR="009F2895" w:rsidRPr="00A75DEE" w:rsidRDefault="009F2895" w:rsidP="009F2895">
            <w:pPr>
              <w:pStyle w:val="ListParagraph"/>
              <w:spacing w:after="120"/>
              <w:ind w:left="414" w:hanging="357"/>
              <w:contextualSpacing/>
            </w:pPr>
            <w:r>
              <w:t>I</w:t>
            </w:r>
            <w:r w:rsidRPr="00FF4D97">
              <w:t>dentify</w:t>
            </w:r>
            <w:r>
              <w:t>ing</w:t>
            </w:r>
            <w:r w:rsidRPr="00FF4D97">
              <w:t xml:space="preserve"> and mitigat</w:t>
            </w:r>
            <w:r>
              <w:t>ing</w:t>
            </w:r>
            <w:r w:rsidRPr="00FF4D97">
              <w:t xml:space="preserve"> risks in the online and physical environments without compromising a child’s right to privacy, access to information, social connections and learning opportunities</w:t>
            </w:r>
            <w:r w:rsidRPr="00BF48EE">
              <w:rPr>
                <w:rStyle w:val="PolicyNameChar"/>
              </w:rPr>
              <w:t xml:space="preserve"> (refer to eSafety for Children Policy) </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1708D2FA"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489277E4"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360E5313"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5E95D34C"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4D7EAD1"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r>
      <w:tr w:rsidR="009F2895" w14:paraId="4265C5A4"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52DFAE1" w14:textId="77777777" w:rsidR="009F2895" w:rsidRPr="00D572A4" w:rsidRDefault="009F2895" w:rsidP="009F2895">
            <w:pPr>
              <w:pStyle w:val="ListParagraph"/>
              <w:spacing w:after="120"/>
              <w:ind w:left="414" w:hanging="357"/>
              <w:contextualSpacing/>
            </w:pPr>
            <w:r w:rsidRPr="00D572A4">
              <w:t>Developing risk management strategies that focuses on preventing, identifying and mitigating risks of maltreatment, abuse and neglect of children</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FFE2B15" w14:textId="77777777" w:rsidR="009F2895" w:rsidRDefault="009F2895" w:rsidP="009F2895">
            <w:pPr>
              <w:pStyle w:val="Ticks"/>
              <w:framePr w:hSpace="0" w:wrap="auto" w:vAnchor="margin" w:hAnchor="text" w:xAlign="left" w:yAlign="inline"/>
              <w:rPr>
                <w:rFonts w:ascii="Abadi" w:hAnsi="Abadi"/>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64C797F2" w14:textId="77777777" w:rsidR="009F2895" w:rsidRDefault="009F2895" w:rsidP="009F2895">
            <w:pPr>
              <w:pStyle w:val="Ticks"/>
              <w:framePr w:hSpace="0" w:wrap="auto" w:vAnchor="margin" w:hAnchor="text" w:xAlign="left" w:yAlign="inline"/>
              <w:rPr>
                <w:rFonts w:ascii="Abadi" w:hAnsi="Abadi"/>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81D1E84"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eastAsia="Symbol" w:hAnsi="Abadi" w:cs="Symbol"/>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7028949A"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5FD9D24D"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eastAsia="Symbol" w:hAnsi="Abadi" w:cs="Symbol"/>
              </w:rPr>
              <w:t>R</w:t>
            </w:r>
          </w:p>
        </w:tc>
      </w:tr>
      <w:tr w:rsidR="009F2895" w14:paraId="22636D04"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555BED1C" w14:textId="77777777" w:rsidR="009F2895" w:rsidRPr="00D572A4" w:rsidRDefault="009F2895" w:rsidP="009F2895">
            <w:pPr>
              <w:pStyle w:val="ListParagraph"/>
              <w:spacing w:after="120"/>
              <w:ind w:left="414" w:hanging="357"/>
              <w:contextualSpacing/>
            </w:pPr>
            <w:r w:rsidRPr="00D572A4">
              <w:t>Ensuring that risk management plans</w:t>
            </w:r>
            <w:r w:rsidRPr="00D572A4">
              <w:rPr>
                <w:rStyle w:val="RefertosourcedefinitionsChar"/>
              </w:rPr>
              <w:t xml:space="preserve"> (refer to Sources)</w:t>
            </w:r>
            <w:r w:rsidRPr="00D572A4">
              <w:t xml:space="preserve"> list the actions the service will take to prevent or reduce each identified risk of maltreatment, abuse and neglect of children</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2A41E6B" w14:textId="77777777" w:rsidR="009F2895" w:rsidRDefault="009F2895" w:rsidP="009F2895">
            <w:pPr>
              <w:pStyle w:val="Ticks"/>
              <w:framePr w:hSpace="0" w:wrap="auto" w:vAnchor="margin" w:hAnchor="text" w:xAlign="left" w:yAlign="inline"/>
              <w:rPr>
                <w:rFonts w:ascii="Abadi" w:hAnsi="Abadi"/>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2D2FC125" w14:textId="77777777" w:rsidR="009F2895" w:rsidRDefault="009F2895" w:rsidP="009F2895">
            <w:pPr>
              <w:pStyle w:val="Ticks"/>
              <w:framePr w:hSpace="0" w:wrap="auto" w:vAnchor="margin" w:hAnchor="text" w:xAlign="left" w:yAlign="inline"/>
              <w:rPr>
                <w:rFonts w:ascii="Abadi" w:hAnsi="Abadi"/>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1C116CDA"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eastAsia="Symbol" w:hAnsi="Abadi" w:cs="Symbol"/>
              </w:rPr>
              <w:sym w:font="Symbol" w:char="F0D6"/>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6389BAD0"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5D0B2AD"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eastAsia="Symbol" w:hAnsi="Abadi" w:cs="Symbol"/>
              </w:rPr>
              <w:sym w:font="Symbol" w:char="F0D6"/>
            </w:r>
          </w:p>
        </w:tc>
      </w:tr>
      <w:tr w:rsidR="009F2895" w14:paraId="05DEA29D"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5B5A07F2" w14:textId="77777777" w:rsidR="009F2895" w:rsidRPr="00D572A4" w:rsidRDefault="009F2895" w:rsidP="009F2895">
            <w:pPr>
              <w:pStyle w:val="ListParagraph"/>
              <w:spacing w:after="120"/>
              <w:ind w:left="414" w:hanging="357"/>
              <w:contextualSpacing/>
            </w:pPr>
            <w:r w:rsidRPr="00D572A4">
              <w:t>Actively monitor, review and evaluate risk management plans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27EFB26C"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319C951A"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F10E54E" w14:textId="77777777" w:rsidR="009F2895" w:rsidRDefault="009F2895" w:rsidP="009F2895">
            <w:pPr>
              <w:pStyle w:val="Ticks"/>
              <w:framePr w:hSpace="0" w:wrap="auto" w:vAnchor="margin" w:hAnchor="text" w:xAlign="left" w:yAlign="inline"/>
            </w:pPr>
            <w:r>
              <w:rPr>
                <w:rFonts w:ascii="Abadi" w:eastAsia="Symbol" w:hAnsi="Abadi" w:cs="Symbol"/>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2639B987"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0F8F41DE" w14:textId="77777777" w:rsidR="009F2895" w:rsidRDefault="009F2895" w:rsidP="009F2895">
            <w:pPr>
              <w:pStyle w:val="Ticks"/>
              <w:framePr w:hSpace="0" w:wrap="auto" w:vAnchor="margin" w:hAnchor="text" w:xAlign="left" w:yAlign="inline"/>
            </w:pPr>
            <w:r>
              <w:rPr>
                <w:rFonts w:ascii="Abadi" w:eastAsia="Symbol" w:hAnsi="Abadi" w:cs="Symbol"/>
              </w:rPr>
              <w:t>R</w:t>
            </w:r>
          </w:p>
        </w:tc>
      </w:tr>
      <w:tr w:rsidR="009F2895" w14:paraId="7C3CDF30"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49112705" w14:textId="7CE4ED0B" w:rsidR="009F2895" w:rsidRPr="005B6FE5" w:rsidRDefault="009F2895" w:rsidP="009F2895">
            <w:pPr>
              <w:pStyle w:val="ListParagraph"/>
              <w:spacing w:after="120"/>
              <w:ind w:left="414" w:hanging="357"/>
              <w:contextualSpacing/>
            </w:pPr>
            <w:r w:rsidRPr="005B6FE5">
              <w:t xml:space="preserve">Undertaking child safety and wellbeing reviews and developing an action plan to maintain Child Safe Standards </w:t>
            </w:r>
            <w:r w:rsidRPr="005B6FE5">
              <w:rPr>
                <w:rStyle w:val="RefertoSourceDefinitionsAttachmentChar"/>
              </w:rPr>
              <w:t>(refer to Definitions)</w:t>
            </w:r>
            <w:r w:rsidRPr="005B6FE5">
              <w:t xml:space="preserve"> at </w:t>
            </w:r>
            <w:sdt>
              <w:sdtPr>
                <w:alias w:val="Company"/>
                <w:tag w:val=""/>
                <w:id w:val="-1133787827"/>
                <w:placeholder>
                  <w:docPart w:val="5EC571D3D7FE43A48FDCE5ACEDED34F3"/>
                </w:placeholder>
                <w:dataBinding w:prefixMappings="xmlns:ns0='http://schemas.openxmlformats.org/officeDocument/2006/extended-properties' " w:xpath="/ns0:Properties[1]/ns0:Company[1]" w:storeItemID="{6668398D-A668-4E3E-A5EB-62B293D839F1}"/>
                <w:text/>
              </w:sdtPr>
              <w:sdtContent>
                <w:r w:rsidR="00A839C3">
                  <w:t>West Wimmera Shire Council Kindergartens and Early Childhood Service</w:t>
                </w:r>
              </w:sdtContent>
            </w:sdt>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3212B752"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130F89BA"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6235C3E"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25968ECA"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1BF0B42D" w14:textId="77777777" w:rsidR="009F2895" w:rsidRDefault="009F2895" w:rsidP="009F2895">
            <w:pPr>
              <w:pStyle w:val="Ticks"/>
              <w:framePr w:hSpace="0" w:wrap="auto" w:vAnchor="margin" w:hAnchor="text" w:xAlign="left" w:yAlign="inline"/>
            </w:pPr>
            <w:r>
              <w:rPr>
                <w:rFonts w:ascii="Symbol" w:eastAsia="Symbol" w:hAnsi="Symbol" w:cs="Symbol"/>
              </w:rPr>
              <w:t>Ö</w:t>
            </w:r>
          </w:p>
        </w:tc>
      </w:tr>
      <w:tr w:rsidR="009F2895" w14:paraId="74778702"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464B2129" w14:textId="77777777" w:rsidR="009F2895" w:rsidRPr="005B6FE5" w:rsidRDefault="009F2895" w:rsidP="009F2895">
            <w:pPr>
              <w:pStyle w:val="ListParagraph"/>
              <w:spacing w:after="120"/>
              <w:ind w:left="414" w:hanging="357"/>
              <w:contextualSpacing/>
            </w:pPr>
            <w:r w:rsidRPr="005B6FE5">
              <w:t>Ensur</w:t>
            </w:r>
            <w:r>
              <w:t>ing</w:t>
            </w:r>
            <w:r w:rsidRPr="005B6FE5">
              <w:t xml:space="preserve"> that all child safety and wellbeing </w:t>
            </w:r>
            <w:r w:rsidRPr="00A650FE">
              <w:t>incidents are</w:t>
            </w:r>
            <w:r w:rsidRPr="005B6FE5">
              <w:t xml:space="preserve"> reviewed regularly, and findings are thoroughly documented in reports and include lessons from complaints, concerns and safety incidents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B43EAF3"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079949F1"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1EB657FA"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5459D8DA"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15E10488"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r>
      <w:tr w:rsidR="009F2895" w14:paraId="61DA85C6"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28833B02" w14:textId="52451C48" w:rsidR="009F2895" w:rsidRPr="00471AD0" w:rsidRDefault="009F2895" w:rsidP="009F2895">
            <w:pPr>
              <w:pStyle w:val="ListParagraph"/>
              <w:spacing w:after="120"/>
              <w:ind w:left="414" w:hanging="357"/>
              <w:contextualSpacing/>
            </w:pPr>
            <w:r w:rsidRPr="00044C1E">
              <w:t xml:space="preserve">Ensuring continuous improvement in the implementation of the Child Safe Standards </w:t>
            </w:r>
            <w:r w:rsidRPr="0057555B">
              <w:rPr>
                <w:rStyle w:val="RefertoSourceDefinitionsAttachmentChar"/>
              </w:rPr>
              <w:t xml:space="preserve">(refer to Definitions) </w:t>
            </w:r>
            <w:r w:rsidRPr="00044C1E">
              <w:t xml:space="preserve">in </w:t>
            </w:r>
            <w:sdt>
              <w:sdtPr>
                <w:alias w:val="Company"/>
                <w:tag w:val=""/>
                <w:id w:val="-445085710"/>
                <w:placeholder>
                  <w:docPart w:val="990433BEEFC740B3985D1B2868ED932E"/>
                </w:placeholder>
                <w:dataBinding w:prefixMappings="xmlns:ns0='http://schemas.openxmlformats.org/officeDocument/2006/extended-properties' " w:xpath="/ns0:Properties[1]/ns0:Company[1]" w:storeItemID="{6668398D-A668-4E3E-A5EB-62B293D839F1}"/>
                <w:text/>
              </w:sdtPr>
              <w:sdtContent>
                <w:r w:rsidR="00A839C3">
                  <w:t>West Wimmera Shire Council Kindergartens and Early Childhood Service</w:t>
                </w:r>
              </w:sdtContent>
            </w:sdt>
            <w:r>
              <w:t>,</w:t>
            </w:r>
            <w:r w:rsidRPr="00044C1E">
              <w:t xml:space="preserve"> promoting an organisational culture of accountability for child safety which is open to scrutiny and is continuously reviewed and improved </w:t>
            </w:r>
            <w:r w:rsidRPr="0057555B">
              <w:rPr>
                <w:rStyle w:val="RefertoSourceDefinitionsAttachmentChar"/>
              </w:rPr>
              <w:t>(refer to Sources)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D7B8921"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174882D2"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3CF5EDF"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55776DC6"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61BB19D2" w14:textId="77777777" w:rsidR="009F2895" w:rsidRDefault="009F2895" w:rsidP="009F2895">
            <w:pPr>
              <w:pStyle w:val="Ticks"/>
              <w:framePr w:hSpace="0" w:wrap="auto" w:vAnchor="margin" w:hAnchor="text" w:xAlign="left" w:yAlign="inline"/>
            </w:pPr>
            <w:r>
              <w:rPr>
                <w:rFonts w:ascii="Symbol" w:eastAsia="Symbol" w:hAnsi="Symbol" w:cs="Symbol"/>
              </w:rPr>
              <w:t>Ö</w:t>
            </w:r>
          </w:p>
        </w:tc>
      </w:tr>
      <w:tr w:rsidR="009F2895" w14:paraId="2D911011" w14:textId="77777777" w:rsidTr="009F2895">
        <w:tc>
          <w:tcPr>
            <w:tcW w:w="10156" w:type="dxa"/>
            <w:gridSpan w:val="6"/>
            <w:tcBorders>
              <w:top w:val="single" w:sz="4" w:space="0" w:color="B6BD37"/>
              <w:left w:val="single" w:sz="4" w:space="0" w:color="B6BD37"/>
              <w:bottom w:val="single" w:sz="4" w:space="0" w:color="B6BD37"/>
              <w:right w:val="single" w:sz="4" w:space="0" w:color="B6BD37"/>
            </w:tcBorders>
            <w:shd w:val="clear" w:color="auto" w:fill="E6F272"/>
          </w:tcPr>
          <w:p w14:paraId="174AD9C5" w14:textId="77777777" w:rsidR="009F2895" w:rsidRPr="00E168A8" w:rsidRDefault="009F2895" w:rsidP="009F2895">
            <w:pPr>
              <w:pStyle w:val="Ticks"/>
              <w:framePr w:hSpace="0" w:wrap="auto" w:vAnchor="margin" w:hAnchor="text" w:xAlign="left" w:yAlign="inline"/>
              <w:rPr>
                <w:b/>
                <w:bCs/>
              </w:rPr>
            </w:pPr>
            <w:r w:rsidRPr="00E168A8">
              <w:rPr>
                <w:b/>
                <w:bCs/>
              </w:rPr>
              <w:lastRenderedPageBreak/>
              <w:t>Recruitment</w:t>
            </w:r>
            <w:r>
              <w:rPr>
                <w:b/>
                <w:bCs/>
              </w:rPr>
              <w:t>, Agency</w:t>
            </w:r>
            <w:r w:rsidRPr="00E168A8">
              <w:rPr>
                <w:b/>
                <w:bCs/>
              </w:rPr>
              <w:t xml:space="preserve"> </w:t>
            </w:r>
            <w:r>
              <w:rPr>
                <w:b/>
                <w:bCs/>
              </w:rPr>
              <w:t xml:space="preserve">Relief </w:t>
            </w:r>
            <w:r w:rsidRPr="00E168A8">
              <w:rPr>
                <w:b/>
                <w:bCs/>
              </w:rPr>
              <w:t xml:space="preserve">Staff </w:t>
            </w:r>
            <w:r>
              <w:rPr>
                <w:b/>
                <w:bCs/>
              </w:rPr>
              <w:t xml:space="preserve">and Volunteers </w:t>
            </w:r>
          </w:p>
        </w:tc>
      </w:tr>
      <w:tr w:rsidR="009F2895" w14:paraId="69DFCA03"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31222A2D" w14:textId="77777777" w:rsidR="009F2895" w:rsidRPr="00FC0950" w:rsidRDefault="009F2895" w:rsidP="009F2895">
            <w:pPr>
              <w:pStyle w:val="ListParagraph"/>
              <w:spacing w:after="120"/>
              <w:ind w:left="414" w:hanging="357"/>
              <w:contextualSpacing/>
            </w:pPr>
            <w:r w:rsidRPr="00D572A4">
              <w:t xml:space="preserve">Ensuring child safety is included in all selection criteria’s, position descriptions, job advertisements, interview questions and reference checks </w:t>
            </w:r>
            <w:r w:rsidRPr="00D572A4">
              <w:rPr>
                <w:rStyle w:val="RefertoSourceDefinitionsAttachmentChar"/>
              </w:rPr>
              <w:t>(refer to Attachment 1)</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06B8DD90"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7D188F49" w14:textId="77777777" w:rsidR="009F2895" w:rsidRDefault="009F2895" w:rsidP="009F2895">
            <w:pPr>
              <w:pStyle w:val="Ticks"/>
              <w:framePr w:hSpace="0" w:wrap="auto" w:vAnchor="margin" w:hAnchor="text" w:xAlign="left" w:yAlign="inline"/>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323DE9A4" w14:textId="77777777" w:rsidR="009F2895" w:rsidRDefault="009F2895" w:rsidP="009F2895">
            <w:pPr>
              <w:pStyle w:val="Ticks"/>
              <w:framePr w:hSpace="0" w:wrap="auto" w:vAnchor="margin" w:hAnchor="text" w:xAlign="left" w:yAlign="inline"/>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0C3917D1"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05535B3C" w14:textId="77777777" w:rsidR="009F2895" w:rsidRDefault="009F2895" w:rsidP="009F2895">
            <w:pPr>
              <w:pStyle w:val="Ticks"/>
              <w:framePr w:hSpace="0" w:wrap="auto" w:vAnchor="margin" w:hAnchor="text" w:xAlign="left" w:yAlign="inline"/>
            </w:pPr>
          </w:p>
        </w:tc>
      </w:tr>
      <w:tr w:rsidR="009F2895" w14:paraId="132EFDA3"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4955BE4A" w14:textId="77777777" w:rsidR="009F2895" w:rsidRDefault="009F2895" w:rsidP="009F2895">
            <w:pPr>
              <w:pStyle w:val="ListParagraph"/>
              <w:spacing w:after="120"/>
              <w:ind w:left="414" w:hanging="357"/>
              <w:contextualSpacing/>
            </w:pPr>
            <w:r w:rsidRPr="00FC0950">
              <w:t xml:space="preserve">Conducting recruitment and induction processes for </w:t>
            </w:r>
            <w:r>
              <w:t xml:space="preserve">new </w:t>
            </w:r>
            <w:r w:rsidRPr="00FC0950">
              <w:t>staff</w:t>
            </w:r>
            <w:r>
              <w:t xml:space="preserve"> and agency staff</w:t>
            </w:r>
            <w:r w:rsidRPr="00FC0950">
              <w:t xml:space="preserve"> in line with this policy </w:t>
            </w:r>
            <w:r w:rsidRPr="0057555B">
              <w:rPr>
                <w:rStyle w:val="RefertoSourceDefinitionsAttachmentChar"/>
              </w:rPr>
              <w:t>(refer to Attachment 1)</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7971F79E"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24356754" w14:textId="77777777" w:rsidR="009F2895" w:rsidRDefault="009F2895" w:rsidP="009F2895">
            <w:pPr>
              <w:pStyle w:val="Ticks"/>
              <w:framePr w:hSpace="0" w:wrap="auto" w:vAnchor="margin" w:hAnchor="text" w:xAlign="left" w:yAlign="inline"/>
            </w:pP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2FC9CFF8" w14:textId="77777777" w:rsidR="009F2895" w:rsidRDefault="009F2895" w:rsidP="009F2895">
            <w:pPr>
              <w:pStyle w:val="Ticks"/>
              <w:framePr w:hSpace="0" w:wrap="auto" w:vAnchor="margin" w:hAnchor="text" w:xAlign="left" w:yAlign="inline"/>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6C3C1763"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585A16F1" w14:textId="77777777" w:rsidR="009F2895" w:rsidRDefault="009F2895" w:rsidP="009F2895">
            <w:pPr>
              <w:pStyle w:val="Ticks"/>
              <w:framePr w:hSpace="0" w:wrap="auto" w:vAnchor="margin" w:hAnchor="text" w:xAlign="left" w:yAlign="inline"/>
            </w:pPr>
          </w:p>
        </w:tc>
      </w:tr>
      <w:tr w:rsidR="009F2895" w14:paraId="67D9188E"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CC500C7" w14:textId="77777777" w:rsidR="009F2895" w:rsidRDefault="009F2895" w:rsidP="009F2895">
            <w:pPr>
              <w:pStyle w:val="ListParagraph"/>
              <w:spacing w:after="120"/>
              <w:ind w:left="414" w:hanging="357"/>
              <w:contextualSpacing/>
            </w:pPr>
            <w:r w:rsidRPr="00FC0950">
              <w:t>Screening contractors</w:t>
            </w:r>
            <w:r>
              <w:t xml:space="preserve"> (agency staff)</w:t>
            </w:r>
            <w:r w:rsidRPr="00FC0950">
              <w:t>, volunteers and students in line with their roles</w:t>
            </w:r>
            <w:r>
              <w:t xml:space="preserve"> and this policy </w:t>
            </w:r>
            <w:r w:rsidRPr="0057555B">
              <w:rPr>
                <w:rStyle w:val="RefertoSourceDefinitionsAttachmentChar"/>
              </w:rPr>
              <w:t xml:space="preserve">(refer to Attachment </w:t>
            </w:r>
            <w:r>
              <w:rPr>
                <w:rStyle w:val="RefertoSourceDefinitionsAttachmentChar"/>
              </w:rPr>
              <w:t>2</w:t>
            </w:r>
            <w:r w:rsidRPr="0057555B">
              <w:rPr>
                <w:rStyle w:val="RefertoSourceDefinitionsAttachmentChar"/>
              </w:rPr>
              <w:t>)</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7CBB8C5C"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42049CDC" w14:textId="77777777" w:rsidR="009F2895" w:rsidRDefault="009F2895" w:rsidP="009F2895">
            <w:pPr>
              <w:pStyle w:val="Ticks"/>
              <w:framePr w:hSpace="0" w:wrap="auto" w:vAnchor="margin" w:hAnchor="text" w:xAlign="left" w:yAlign="inline"/>
            </w:pP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46026C14" w14:textId="77777777" w:rsidR="009F2895" w:rsidRDefault="009F2895" w:rsidP="009F2895">
            <w:pPr>
              <w:pStyle w:val="Ticks"/>
              <w:framePr w:hSpace="0" w:wrap="auto" w:vAnchor="margin" w:hAnchor="text" w:xAlign="left" w:yAlign="inline"/>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65F91208"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1F35A3C9" w14:textId="77777777" w:rsidR="009F2895" w:rsidRDefault="009F2895" w:rsidP="009F2895">
            <w:pPr>
              <w:pStyle w:val="Ticks"/>
              <w:framePr w:hSpace="0" w:wrap="auto" w:vAnchor="margin" w:hAnchor="text" w:xAlign="left" w:yAlign="inline"/>
            </w:pPr>
          </w:p>
        </w:tc>
      </w:tr>
      <w:tr w:rsidR="009F2895" w14:paraId="5E7AEB84"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E8FE4D1" w14:textId="77777777" w:rsidR="009F2895" w:rsidRPr="00FC0950" w:rsidRDefault="009F2895" w:rsidP="009F2895">
            <w:pPr>
              <w:pStyle w:val="ListParagraph"/>
              <w:spacing w:after="120"/>
              <w:ind w:left="414" w:hanging="357"/>
              <w:contextualSpacing/>
            </w:pPr>
            <w:r w:rsidRPr="009A2524">
              <w:t xml:space="preserve">Ensuring the safety and wellbeing of children attending the service by keeping a visitors’ record, including contact details, signatures and arrival/departure times </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149E89D"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4B6D9BD6"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4700418D"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6FDF8BC5"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6E0204B1" w14:textId="77777777" w:rsidR="009F2895" w:rsidRDefault="009F2895" w:rsidP="009F2895">
            <w:pPr>
              <w:pStyle w:val="Ticks"/>
              <w:framePr w:hSpace="0" w:wrap="auto" w:vAnchor="margin" w:hAnchor="text" w:xAlign="left" w:yAlign="inline"/>
            </w:pPr>
            <w:r>
              <w:rPr>
                <w:rFonts w:ascii="Symbol" w:eastAsia="Symbol" w:hAnsi="Symbol" w:cs="Symbol"/>
              </w:rPr>
              <w:t>Ö</w:t>
            </w:r>
          </w:p>
        </w:tc>
      </w:tr>
      <w:tr w:rsidR="009F2895" w14:paraId="4DAA3085"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2CAA127A" w14:textId="77777777" w:rsidR="009F2895" w:rsidRDefault="009F2895" w:rsidP="009F2895">
            <w:pPr>
              <w:pStyle w:val="ListParagraph"/>
              <w:spacing w:after="120"/>
              <w:ind w:left="414" w:hanging="357"/>
              <w:contextualSpacing/>
            </w:pPr>
            <w:r w:rsidRPr="00FC0950">
              <w:t>Ensuring that contractors, volunteers, students, parents/guardians and other visitors to the service are not left with sole supervision of individual children or groups of children</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13939EE6"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2143A976"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3BC8C76B"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20972C83"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629372DB" w14:textId="77777777" w:rsidR="009F2895" w:rsidRDefault="009F2895" w:rsidP="009F2895">
            <w:pPr>
              <w:pStyle w:val="Ticks"/>
              <w:framePr w:hSpace="0" w:wrap="auto" w:vAnchor="margin" w:hAnchor="text" w:xAlign="left" w:yAlign="inline"/>
            </w:pPr>
          </w:p>
        </w:tc>
      </w:tr>
      <w:tr w:rsidR="009F2895" w14:paraId="62A8EF02"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15144CEA" w14:textId="77777777" w:rsidR="009F2895" w:rsidRDefault="009F2895" w:rsidP="009F2895">
            <w:pPr>
              <w:pStyle w:val="ListParagraph"/>
              <w:spacing w:after="120"/>
              <w:ind w:left="414" w:hanging="357"/>
              <w:contextualSpacing/>
            </w:pPr>
            <w:r w:rsidRPr="00FC0950">
              <w:t>Ensuring that contact is prevented or responding if it has occurred, when the service has been notified of a court order prohibiting an adult from contacting an enrolled child</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6D76461"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032BFFE"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45FC5C8C"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7D774890"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6427B71E" w14:textId="77777777" w:rsidR="009F2895" w:rsidRDefault="009F2895" w:rsidP="009F2895">
            <w:pPr>
              <w:pStyle w:val="Ticks"/>
              <w:framePr w:hSpace="0" w:wrap="auto" w:vAnchor="margin" w:hAnchor="text" w:xAlign="left" w:yAlign="inline"/>
            </w:pPr>
          </w:p>
        </w:tc>
      </w:tr>
      <w:tr w:rsidR="009F2895" w14:paraId="68EABEEB"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5E61C43" w14:textId="77777777" w:rsidR="009F2895" w:rsidRPr="00FC0950" w:rsidRDefault="009F2895" w:rsidP="009F2895">
            <w:pPr>
              <w:pStyle w:val="ListParagraph"/>
              <w:spacing w:after="120"/>
              <w:ind w:left="414" w:hanging="357"/>
              <w:contextualSpacing/>
            </w:pPr>
            <w:r>
              <w:t>V</w:t>
            </w:r>
            <w:r w:rsidRPr="0000136D">
              <w:t xml:space="preserve">alidating Working with Children Clearance </w:t>
            </w:r>
            <w:r w:rsidRPr="008E4A68">
              <w:rPr>
                <w:rStyle w:val="RefertosourcedefinitionsChar"/>
              </w:rPr>
              <w:t xml:space="preserve">(refer to Definitions) </w:t>
            </w:r>
            <w:r w:rsidRPr="0000136D">
              <w:t xml:space="preserve">or Victorian Institute of Teaching Registration before staff, contractors, volunteers and students commence working with children </w:t>
            </w:r>
            <w:r w:rsidRPr="0057555B">
              <w:rPr>
                <w:rStyle w:val="RefertoSourceDefinitionsAttachmentChar"/>
              </w:rPr>
              <w:t>(refer to Staffing Policy)</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67D6E578"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3A2E1019" w14:textId="77777777" w:rsidR="009F2895" w:rsidRDefault="009F2895" w:rsidP="009F2895">
            <w:pPr>
              <w:pStyle w:val="Ticks"/>
              <w:framePr w:hSpace="0" w:wrap="auto" w:vAnchor="margin" w:hAnchor="text" w:xAlign="left" w:yAlign="inline"/>
              <w:rPr>
                <w:rFonts w:ascii="Abadi" w:hAnsi="Abadi"/>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142C7151" w14:textId="77777777" w:rsidR="009F2895" w:rsidRDefault="009F2895" w:rsidP="009F2895">
            <w:pPr>
              <w:pStyle w:val="Ticks"/>
              <w:framePr w:hSpace="0" w:wrap="auto" w:vAnchor="margin" w:hAnchor="text" w:xAlign="left" w:yAlign="inline"/>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0803E8ED"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190B7DED" w14:textId="77777777" w:rsidR="009F2895" w:rsidRDefault="009F2895" w:rsidP="009F2895">
            <w:pPr>
              <w:pStyle w:val="Ticks"/>
              <w:framePr w:hSpace="0" w:wrap="auto" w:vAnchor="margin" w:hAnchor="text" w:xAlign="left" w:yAlign="inline"/>
            </w:pPr>
          </w:p>
        </w:tc>
      </w:tr>
      <w:tr w:rsidR="009F2895" w14:paraId="10ABAD03" w14:textId="77777777" w:rsidTr="009F2895">
        <w:tc>
          <w:tcPr>
            <w:tcW w:w="10156" w:type="dxa"/>
            <w:gridSpan w:val="6"/>
            <w:tcBorders>
              <w:top w:val="single" w:sz="4" w:space="0" w:color="B6BD37"/>
              <w:left w:val="single" w:sz="4" w:space="0" w:color="B6BD37"/>
              <w:bottom w:val="single" w:sz="4" w:space="0" w:color="B6BD37"/>
              <w:right w:val="single" w:sz="4" w:space="0" w:color="B6BD37"/>
            </w:tcBorders>
            <w:shd w:val="clear" w:color="auto" w:fill="E6F272"/>
          </w:tcPr>
          <w:p w14:paraId="10AB24B3" w14:textId="77777777" w:rsidR="009F2895" w:rsidRPr="00494265" w:rsidRDefault="009F2895" w:rsidP="009F2895">
            <w:pPr>
              <w:pStyle w:val="Ticks"/>
              <w:framePr w:hSpace="0" w:wrap="auto" w:vAnchor="margin" w:hAnchor="text" w:xAlign="left" w:yAlign="inline"/>
              <w:rPr>
                <w:b/>
                <w:bCs/>
              </w:rPr>
            </w:pPr>
            <w:r w:rsidRPr="00494265">
              <w:rPr>
                <w:b/>
                <w:bCs/>
              </w:rPr>
              <w:t>Training</w:t>
            </w:r>
          </w:p>
        </w:tc>
      </w:tr>
      <w:tr w:rsidR="009F2895" w14:paraId="02518100"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25191898" w14:textId="77777777" w:rsidR="009F2895" w:rsidRPr="008D56B6" w:rsidRDefault="009F2895" w:rsidP="009F2895">
            <w:pPr>
              <w:pStyle w:val="ListParagraph"/>
              <w:spacing w:after="120"/>
              <w:ind w:left="414" w:hanging="357"/>
              <w:contextualSpacing/>
            </w:pPr>
            <w:r w:rsidRPr="008D56B6">
              <w:t>Ensuring all ECT’s/educators and staff, volunteers and students, are aware of current child protection legislation, including mandatory reporting requirements and obligations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ED14427"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4D306A34" w14:textId="77777777" w:rsidR="009F2895" w:rsidRPr="00CA4196" w:rsidRDefault="009F2895" w:rsidP="009F2895">
            <w:pPr>
              <w:pStyle w:val="Ticks"/>
              <w:framePr w:hSpace="0" w:wrap="auto" w:vAnchor="margin" w:hAnchor="text" w:xAlign="left" w:yAlign="inline"/>
              <w:rPr>
                <w:b/>
                <w:bCs/>
              </w:rPr>
            </w:pPr>
            <w:r>
              <w:rPr>
                <w:rFonts w:ascii="Abadi" w:eastAsia="Symbol" w:hAnsi="Abadi" w:cs="Symbol"/>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5672528"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71094852"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0C2854FF" w14:textId="77777777" w:rsidR="009F2895" w:rsidRDefault="009F2895" w:rsidP="009F2895">
            <w:pPr>
              <w:pStyle w:val="Ticks"/>
              <w:framePr w:hSpace="0" w:wrap="auto" w:vAnchor="margin" w:hAnchor="text" w:xAlign="left" w:yAlign="inline"/>
            </w:pPr>
            <w:r>
              <w:rPr>
                <w:rFonts w:ascii="Symbol" w:eastAsia="Symbol" w:hAnsi="Symbol" w:cs="Symbol"/>
              </w:rPr>
              <w:t>Ö</w:t>
            </w:r>
          </w:p>
        </w:tc>
      </w:tr>
      <w:tr w:rsidR="009F2895" w14:paraId="625E5A14"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BCE7F9F" w14:textId="77777777" w:rsidR="009F2895" w:rsidRPr="008D56B6" w:rsidRDefault="009F2895" w:rsidP="009F2895">
            <w:pPr>
              <w:pStyle w:val="ListParagraph"/>
              <w:spacing w:after="120"/>
              <w:ind w:left="414" w:hanging="357"/>
              <w:contextualSpacing/>
            </w:pPr>
            <w:r w:rsidRPr="008D56B6">
              <w:t xml:space="preserve">Providing appropriate resources and training to assist staff, contractors, volunteers and students to implement this policy </w:t>
            </w:r>
            <w:r w:rsidRPr="008D56B6">
              <w:rPr>
                <w:rStyle w:val="RefertoSourceDefinitionsAttachmentChar"/>
              </w:rPr>
              <w:t>(refer to Sources)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0C02A719"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CD11442" w14:textId="77777777" w:rsidR="009F2895" w:rsidRPr="00CA4196" w:rsidRDefault="009F2895" w:rsidP="009F2895">
            <w:pPr>
              <w:pStyle w:val="Ticks"/>
              <w:framePr w:hSpace="0" w:wrap="auto" w:vAnchor="margin" w:hAnchor="text" w:xAlign="left" w:yAlign="inline"/>
              <w:rPr>
                <w:b/>
                <w:bCs/>
              </w:rPr>
            </w:pP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C02FCAC" w14:textId="77777777" w:rsidR="009F2895" w:rsidRPr="00CA4196" w:rsidRDefault="009F2895" w:rsidP="009F2895">
            <w:pPr>
              <w:pStyle w:val="Ticks"/>
              <w:framePr w:hSpace="0" w:wrap="auto" w:vAnchor="margin" w:hAnchor="text" w:xAlign="left" w:yAlign="inline"/>
              <w:rPr>
                <w:b/>
                <w:bCs/>
              </w:rPr>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79A43D7B"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2CD78036" w14:textId="77777777" w:rsidR="009F2895" w:rsidRDefault="009F2895" w:rsidP="009F2895">
            <w:pPr>
              <w:pStyle w:val="Ticks"/>
              <w:framePr w:hSpace="0" w:wrap="auto" w:vAnchor="margin" w:hAnchor="text" w:xAlign="left" w:yAlign="inline"/>
            </w:pPr>
          </w:p>
        </w:tc>
      </w:tr>
      <w:tr w:rsidR="009F2895" w14:paraId="0D17D700"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58B28F86" w14:textId="77777777" w:rsidR="009F2895" w:rsidRDefault="009F2895" w:rsidP="009F2895">
            <w:pPr>
              <w:pStyle w:val="ListParagraph"/>
              <w:spacing w:after="120"/>
              <w:ind w:left="414" w:hanging="357"/>
              <w:contextualSpacing/>
            </w:pPr>
            <w:r w:rsidRPr="00D572A4">
              <w:t xml:space="preserve">Ensuring appropriate annual training on child safety, including recognising the signs and symptoms of child maltreatment, abuse and neglect, including grooming and manipulative behaviours </w:t>
            </w:r>
            <w:r w:rsidRPr="00D572A4">
              <w:rPr>
                <w:rStyle w:val="RefertoSourceDefinitionsAttachmentChar"/>
              </w:rPr>
              <w:t>(refer to Definitions)</w:t>
            </w:r>
            <w:r w:rsidRPr="00D572A4">
              <w:t xml:space="preserve">, knowing how to respond, and understanding responsibilities and processes for reporting </w:t>
            </w:r>
            <w:r w:rsidRPr="00D572A4">
              <w:rPr>
                <w:rStyle w:val="RefertoSourceDefinitionsAttachmentChar"/>
              </w:rPr>
              <w:t>(refer to Attachment 3)</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5538F4D9"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05161BA0"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3C2E8717"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60015F83"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2FB9FC7B" w14:textId="77777777" w:rsidR="009F2895" w:rsidRPr="00CA4196" w:rsidRDefault="009F2895" w:rsidP="009F2895">
            <w:pPr>
              <w:pStyle w:val="Ticks"/>
              <w:framePr w:hSpace="0" w:wrap="auto" w:vAnchor="margin" w:hAnchor="text" w:xAlign="left" w:yAlign="inline"/>
              <w:rPr>
                <w:b/>
                <w:bCs/>
              </w:rPr>
            </w:pPr>
            <w:r w:rsidRPr="00CA4196">
              <w:rPr>
                <w:b/>
                <w:bCs/>
              </w:rPr>
              <w:t>R</w:t>
            </w:r>
          </w:p>
        </w:tc>
      </w:tr>
      <w:tr w:rsidR="009F2895" w14:paraId="61532100"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669FC615" w14:textId="77777777" w:rsidR="009F2895" w:rsidRDefault="009F2895" w:rsidP="009F2895">
            <w:pPr>
              <w:pStyle w:val="ListParagraph"/>
              <w:spacing w:after="120"/>
              <w:ind w:left="414" w:hanging="357"/>
              <w:contextualSpacing/>
            </w:pPr>
            <w:r>
              <w:t xml:space="preserve">Ensuring systems are in place that cover all aspects of </w:t>
            </w:r>
            <w:r w:rsidRPr="00EA1B23">
              <w:t>child protection training</w:t>
            </w:r>
            <w:r>
              <w:t xml:space="preserve"> each year </w:t>
            </w:r>
            <w:r w:rsidRPr="00BF7494">
              <w:rPr>
                <w:rStyle w:val="RefertosourcedefinitionsChar"/>
              </w:rPr>
              <w:t>(refer to Source).</w:t>
            </w:r>
            <w:r>
              <w:t xml:space="preserve"> This includes refresher training and additional professional development where needed. Different roles in the service require specific training: </w:t>
            </w:r>
          </w:p>
          <w:p w14:paraId="1A7EFE7B" w14:textId="77777777" w:rsidR="009F2895" w:rsidRDefault="009F2895" w:rsidP="009F2895">
            <w:pPr>
              <w:pStyle w:val="TableAttachmentTextBullet1"/>
              <w:numPr>
                <w:ilvl w:val="0"/>
                <w:numId w:val="33"/>
              </w:numPr>
            </w:pPr>
            <w:r>
              <w:t xml:space="preserve">New staff, volunteers and students on placement will need comprehensive induction and training </w:t>
            </w:r>
          </w:p>
          <w:p w14:paraId="14F568E9" w14:textId="77777777" w:rsidR="009F2895" w:rsidRDefault="009F2895" w:rsidP="009F2895">
            <w:pPr>
              <w:pStyle w:val="TableAttachmentTextBullet1"/>
              <w:numPr>
                <w:ilvl w:val="0"/>
                <w:numId w:val="33"/>
              </w:numPr>
            </w:pPr>
            <w:r>
              <w:t xml:space="preserve">Leadership group needs training on their specific responsibilities in the service </w:t>
            </w:r>
          </w:p>
          <w:p w14:paraId="25C67D46" w14:textId="77777777" w:rsidR="009F2895" w:rsidRPr="00FC0950" w:rsidRDefault="009F2895" w:rsidP="009F2895">
            <w:pPr>
              <w:pStyle w:val="TableAttachmentTextBullet1"/>
              <w:numPr>
                <w:ilvl w:val="0"/>
                <w:numId w:val="33"/>
              </w:numPr>
            </w:pPr>
            <w:r>
              <w:t>Governance bodies such Committees will also need training on their responsibilities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AC0BCF9"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F1E6E6D"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2D7F40DD"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05E81C08"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48805CC" w14:textId="77777777" w:rsidR="009F2895" w:rsidRPr="00CA4196" w:rsidRDefault="009F2895" w:rsidP="009F2895">
            <w:pPr>
              <w:pStyle w:val="Ticks"/>
              <w:framePr w:hSpace="0" w:wrap="auto" w:vAnchor="margin" w:hAnchor="text" w:xAlign="left" w:yAlign="inline"/>
              <w:rPr>
                <w:b/>
                <w:bCs/>
              </w:rPr>
            </w:pPr>
            <w:r w:rsidRPr="00CA4196">
              <w:rPr>
                <w:b/>
                <w:bCs/>
              </w:rPr>
              <w:t>R</w:t>
            </w:r>
          </w:p>
        </w:tc>
      </w:tr>
      <w:tr w:rsidR="009F2895" w14:paraId="7FAA6816"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4D25D830" w14:textId="77777777" w:rsidR="009F2895" w:rsidRPr="005B6FE5" w:rsidRDefault="009F2895" w:rsidP="009F2895">
            <w:pPr>
              <w:pStyle w:val="ListParagraph"/>
              <w:spacing w:after="120"/>
              <w:ind w:left="414" w:hanging="357"/>
              <w:contextualSpacing/>
            </w:pPr>
            <w:r w:rsidRPr="005B6FE5">
              <w:t xml:space="preserve">Developing training actions plans </w:t>
            </w:r>
            <w:r w:rsidRPr="005B6FE5">
              <w:rPr>
                <w:rStyle w:val="RefertoSourceDefinitionsAttachmentChar"/>
              </w:rPr>
              <w:t>(refer to Sources)</w:t>
            </w:r>
            <w:r w:rsidRPr="005B6FE5">
              <w:t xml:space="preserve"> for staff and volunteers includes training on:</w:t>
            </w:r>
          </w:p>
          <w:p w14:paraId="3FE38573" w14:textId="77777777" w:rsidR="009F2895" w:rsidRPr="005B6FE5" w:rsidRDefault="009F2895" w:rsidP="009F2895">
            <w:pPr>
              <w:pStyle w:val="TableAttachmentTextBullet1"/>
              <w:numPr>
                <w:ilvl w:val="0"/>
                <w:numId w:val="34"/>
              </w:numPr>
            </w:pPr>
            <w:r w:rsidRPr="005B6FE5">
              <w:t xml:space="preserve">the </w:t>
            </w:r>
            <w:r w:rsidRPr="00000C9D">
              <w:rPr>
                <w:rStyle w:val="PolicyNameChar"/>
              </w:rPr>
              <w:t>Child Safety and Wellbeing Policy</w:t>
            </w:r>
          </w:p>
          <w:p w14:paraId="168368B8" w14:textId="77777777" w:rsidR="009F2895" w:rsidRPr="005B6FE5" w:rsidRDefault="009F2895" w:rsidP="009F2895">
            <w:pPr>
              <w:pStyle w:val="TableAttachmentTextBullet1"/>
              <w:numPr>
                <w:ilvl w:val="0"/>
                <w:numId w:val="34"/>
              </w:numPr>
            </w:pPr>
            <w:r w:rsidRPr="005B6FE5">
              <w:t xml:space="preserve">identifying indicators of child abuse and harm </w:t>
            </w:r>
          </w:p>
          <w:p w14:paraId="4A550973" w14:textId="77777777" w:rsidR="009F2895" w:rsidRPr="00D572A4" w:rsidRDefault="009F2895" w:rsidP="009F2895">
            <w:pPr>
              <w:pStyle w:val="TableAttachmentTextBullet1"/>
              <w:numPr>
                <w:ilvl w:val="0"/>
                <w:numId w:val="34"/>
              </w:numPr>
            </w:pPr>
            <w:r w:rsidRPr="005B6FE5">
              <w:lastRenderedPageBreak/>
              <w:t xml:space="preserve">how to support a person making a disclosure </w:t>
            </w:r>
            <w:r w:rsidRPr="00D572A4">
              <w:t>about harm to a child</w:t>
            </w:r>
          </w:p>
          <w:p w14:paraId="3B5859DE" w14:textId="77777777" w:rsidR="009F2895" w:rsidRPr="00D572A4" w:rsidRDefault="009F2895" w:rsidP="009F2895">
            <w:pPr>
              <w:pStyle w:val="TableAttachmentTextBullet1"/>
              <w:numPr>
                <w:ilvl w:val="0"/>
                <w:numId w:val="34"/>
              </w:numPr>
            </w:pPr>
            <w:r w:rsidRPr="00D572A4">
              <w:t>how to manage a disclosure of maltreatment, abuse or neglect by a child</w:t>
            </w:r>
          </w:p>
          <w:p w14:paraId="477C725D" w14:textId="77777777" w:rsidR="009F2895" w:rsidRPr="005B6FE5" w:rsidRDefault="009F2895" w:rsidP="009F2895">
            <w:pPr>
              <w:pStyle w:val="TableAttachmentTextBullet1"/>
              <w:numPr>
                <w:ilvl w:val="0"/>
                <w:numId w:val="34"/>
              </w:numPr>
            </w:pPr>
            <w:r w:rsidRPr="005B6FE5">
              <w:t>how to respond to issues of child safety including internal and external reporting requirements, notifying families and carers and managing risks to children</w:t>
            </w:r>
          </w:p>
          <w:p w14:paraId="0C3C3606" w14:textId="77777777" w:rsidR="009F2895" w:rsidRPr="005B6FE5" w:rsidRDefault="009F2895" w:rsidP="009F2895">
            <w:pPr>
              <w:pStyle w:val="TableAttachmentTextBullet1"/>
              <w:numPr>
                <w:ilvl w:val="0"/>
                <w:numId w:val="34"/>
              </w:numPr>
            </w:pPr>
            <w:r w:rsidRPr="005B6FE5">
              <w:t>how to support cultural safety.</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7CF14EA8" w14:textId="77777777" w:rsidR="009F2895" w:rsidRPr="00CA4196" w:rsidRDefault="009F2895" w:rsidP="009F2895">
            <w:pPr>
              <w:pStyle w:val="Ticks"/>
              <w:framePr w:hSpace="0" w:wrap="auto" w:vAnchor="margin" w:hAnchor="text" w:xAlign="left" w:yAlign="inline"/>
              <w:rPr>
                <w:b/>
                <w:bCs/>
              </w:rPr>
            </w:pPr>
            <w:r>
              <w:rPr>
                <w:b/>
                <w:bCs/>
              </w:rPr>
              <w:lastRenderedPageBreak/>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0637200" w14:textId="77777777" w:rsidR="009F2895" w:rsidRPr="00CA4196" w:rsidRDefault="009F2895" w:rsidP="009F2895">
            <w:pPr>
              <w:pStyle w:val="Ticks"/>
              <w:framePr w:hSpace="0" w:wrap="auto" w:vAnchor="margin" w:hAnchor="text" w:xAlign="left" w:yAlign="inline"/>
              <w:rPr>
                <w:b/>
                <w:bCs/>
              </w:rPr>
            </w:pPr>
            <w:r>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1219444B" w14:textId="77777777" w:rsidR="009F2895" w:rsidRPr="00CA4196" w:rsidRDefault="009F2895" w:rsidP="009F2895">
            <w:pPr>
              <w:pStyle w:val="Ticks"/>
              <w:framePr w:hSpace="0" w:wrap="auto" w:vAnchor="margin" w:hAnchor="text" w:xAlign="left" w:yAlign="inline"/>
              <w:rPr>
                <w:b/>
                <w:bCs/>
              </w:rPr>
            </w:pPr>
            <w:r>
              <w:rPr>
                <w:b/>
                <w:bCs/>
              </w:rPr>
              <w:sym w:font="Symbol" w:char="F0D6"/>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6E5DA000"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18D00707" w14:textId="77777777" w:rsidR="009F2895" w:rsidRPr="00CA4196" w:rsidRDefault="009F2895" w:rsidP="009F2895">
            <w:pPr>
              <w:pStyle w:val="Ticks"/>
              <w:framePr w:hSpace="0" w:wrap="auto" w:vAnchor="margin" w:hAnchor="text" w:xAlign="left" w:yAlign="inline"/>
              <w:rPr>
                <w:b/>
                <w:bCs/>
              </w:rPr>
            </w:pPr>
            <w:r>
              <w:rPr>
                <w:b/>
                <w:bCs/>
              </w:rPr>
              <w:sym w:font="Symbol" w:char="F0D6"/>
            </w:r>
          </w:p>
        </w:tc>
      </w:tr>
      <w:tr w:rsidR="009F2895" w14:paraId="273350B1"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47681E4F" w14:textId="77777777" w:rsidR="009F2895" w:rsidRPr="005B6FE5" w:rsidRDefault="009F2895" w:rsidP="009F2895">
            <w:pPr>
              <w:pStyle w:val="ListParagraph"/>
              <w:spacing w:after="120"/>
              <w:ind w:left="414" w:hanging="357"/>
              <w:contextualSpacing/>
            </w:pPr>
            <w:r w:rsidRPr="005B6FE5">
              <w:t>Ensuring the training register records the completion of training by staff and volunteers.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005FA288" w14:textId="77777777" w:rsidR="009F2895" w:rsidRPr="00CA4196" w:rsidRDefault="009F2895" w:rsidP="009F2895">
            <w:pPr>
              <w:pStyle w:val="Ticks"/>
              <w:framePr w:hSpace="0" w:wrap="auto" w:vAnchor="margin" w:hAnchor="text" w:xAlign="left" w:yAlign="inline"/>
              <w:rPr>
                <w:b/>
                <w:bCs/>
              </w:rPr>
            </w:pPr>
            <w:r>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6FEAE91C" w14:textId="77777777" w:rsidR="009F2895" w:rsidRPr="00CA4196" w:rsidRDefault="009F2895" w:rsidP="009F2895">
            <w:pPr>
              <w:pStyle w:val="Ticks"/>
              <w:framePr w:hSpace="0" w:wrap="auto" w:vAnchor="margin" w:hAnchor="text" w:xAlign="left" w:yAlign="inline"/>
              <w:rPr>
                <w:b/>
                <w:bCs/>
              </w:rPr>
            </w:pPr>
            <w:r>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21FDCFBC" w14:textId="77777777" w:rsidR="009F2895" w:rsidRPr="00CA4196" w:rsidRDefault="009F2895" w:rsidP="009F2895">
            <w:pPr>
              <w:pStyle w:val="Ticks"/>
              <w:framePr w:hSpace="0" w:wrap="auto" w:vAnchor="margin" w:hAnchor="text" w:xAlign="left" w:yAlign="inline"/>
              <w:rPr>
                <w:b/>
                <w:bCs/>
              </w:rPr>
            </w:pPr>
            <w:r>
              <w:rPr>
                <w:b/>
                <w:bCs/>
              </w:rPr>
              <w:sym w:font="Symbol" w:char="F0D6"/>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21172B34"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10E11D72" w14:textId="77777777" w:rsidR="009F2895" w:rsidRPr="00CA4196" w:rsidRDefault="009F2895" w:rsidP="009F2895">
            <w:pPr>
              <w:pStyle w:val="Ticks"/>
              <w:framePr w:hSpace="0" w:wrap="auto" w:vAnchor="margin" w:hAnchor="text" w:xAlign="left" w:yAlign="inline"/>
              <w:rPr>
                <w:b/>
                <w:bCs/>
              </w:rPr>
            </w:pPr>
            <w:r>
              <w:rPr>
                <w:b/>
                <w:bCs/>
              </w:rPr>
              <w:sym w:font="Symbol" w:char="F0D6"/>
            </w:r>
          </w:p>
        </w:tc>
      </w:tr>
      <w:tr w:rsidR="009F2895" w14:paraId="33142995"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76AB6B91" w14:textId="3489D5D7" w:rsidR="009F2895" w:rsidRPr="005B6FE5" w:rsidRDefault="009F2895" w:rsidP="009F2895">
            <w:pPr>
              <w:pStyle w:val="ListParagraph"/>
              <w:spacing w:after="120"/>
              <w:ind w:left="414" w:hanging="357"/>
              <w:contextualSpacing/>
            </w:pPr>
            <w:r w:rsidRPr="00B769FA">
              <w:t xml:space="preserve">Identifying the potential for child abuse at </w:t>
            </w:r>
            <w:sdt>
              <w:sdtPr>
                <w:alias w:val="Company"/>
                <w:tag w:val=""/>
                <w:id w:val="1839576682"/>
                <w:placeholder>
                  <w:docPart w:val="9DE0D0BEEF0940D4A66627F5A7E78EE8"/>
                </w:placeholder>
                <w:dataBinding w:prefixMappings="xmlns:ns0='http://schemas.openxmlformats.org/officeDocument/2006/extended-properties' " w:xpath="/ns0:Properties[1]/ns0:Company[1]" w:storeItemID="{6668398D-A668-4E3E-A5EB-62B293D839F1}"/>
                <w:text/>
              </w:sdtPr>
              <w:sdtContent>
                <w:r w:rsidR="00A839C3">
                  <w:t>West Wimmera Shire Council Kindergartens and Early Childhood Service</w:t>
                </w:r>
              </w:sdtContent>
            </w:sdt>
            <w:r w:rsidRPr="00B769FA">
              <w:t xml:space="preserve">, and developing and implementing effective prevention strategies </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294A8EA4"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2C4EF1E3"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6BA24FCE"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CDC7078"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FD39551" w14:textId="77777777" w:rsidR="009F2895" w:rsidRPr="00CA4196" w:rsidRDefault="009F2895" w:rsidP="009F2895">
            <w:pPr>
              <w:pStyle w:val="Ticks"/>
              <w:framePr w:hSpace="0" w:wrap="auto" w:vAnchor="margin" w:hAnchor="text" w:xAlign="left" w:yAlign="inline"/>
              <w:rPr>
                <w:b/>
                <w:bCs/>
              </w:rPr>
            </w:pPr>
          </w:p>
        </w:tc>
      </w:tr>
      <w:tr w:rsidR="009F2895" w14:paraId="0C2CA460"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278BF4D9" w14:textId="77777777" w:rsidR="009F2895" w:rsidRPr="00B769FA" w:rsidRDefault="009F2895" w:rsidP="009F2895">
            <w:pPr>
              <w:pStyle w:val="ListParagraph"/>
              <w:spacing w:after="120"/>
              <w:ind w:left="414" w:hanging="357"/>
              <w:contextualSpacing/>
            </w:pPr>
            <w:r w:rsidRPr="00D572A4">
              <w:t xml:space="preserve">Using the NQF Child Safe Culture Guide and NQF Online Safety Guides </w:t>
            </w:r>
            <w:r w:rsidRPr="00D572A4">
              <w:rPr>
                <w:rStyle w:val="RefertosourcedefinitionsChar"/>
              </w:rPr>
              <w:t>(refer to Sources)</w:t>
            </w:r>
            <w:r w:rsidRPr="00D572A4">
              <w:t>, including questions to guide reflection on practice to inform training and discussions with staff.</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3F3CF9C1" w14:textId="77777777" w:rsidR="009F2895" w:rsidRPr="00CA4196" w:rsidRDefault="009F2895" w:rsidP="009F2895">
            <w:pPr>
              <w:pStyle w:val="Ticks"/>
              <w:framePr w:hSpace="0" w:wrap="auto" w:vAnchor="margin" w:hAnchor="text" w:xAlign="left" w:yAlign="inline"/>
              <w:rPr>
                <w:b/>
                <w:bCs/>
              </w:rPr>
            </w:pPr>
            <w:r>
              <w:rPr>
                <w:b/>
                <w:bCs/>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2146418C" w14:textId="77777777" w:rsidR="009F2895" w:rsidRPr="00CA4196" w:rsidRDefault="009F2895" w:rsidP="009F2895">
            <w:pPr>
              <w:pStyle w:val="Ticks"/>
              <w:framePr w:hSpace="0" w:wrap="auto" w:vAnchor="margin" w:hAnchor="text" w:xAlign="left" w:yAlign="inline"/>
              <w:rPr>
                <w:b/>
                <w:bCs/>
              </w:rPr>
            </w:pPr>
            <w:r>
              <w:rPr>
                <w:b/>
                <w:bCs/>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1F4D68EF" w14:textId="77777777" w:rsidR="009F2895" w:rsidRPr="00CA4196" w:rsidRDefault="009F2895" w:rsidP="009F2895">
            <w:pPr>
              <w:pStyle w:val="Ticks"/>
              <w:framePr w:hSpace="0" w:wrap="auto" w:vAnchor="margin" w:hAnchor="text" w:xAlign="left" w:yAlign="inline"/>
              <w:rPr>
                <w:b/>
                <w:bCs/>
              </w:rPr>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77BF60D4"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03F29437" w14:textId="77777777" w:rsidR="009F2895" w:rsidRPr="00CA4196" w:rsidRDefault="009F2895" w:rsidP="009F2895">
            <w:pPr>
              <w:pStyle w:val="Ticks"/>
              <w:framePr w:hSpace="0" w:wrap="auto" w:vAnchor="margin" w:hAnchor="text" w:xAlign="left" w:yAlign="inline"/>
              <w:rPr>
                <w:b/>
                <w:bCs/>
              </w:rPr>
            </w:pPr>
          </w:p>
        </w:tc>
      </w:tr>
      <w:tr w:rsidR="009F2895" w14:paraId="5B7B17AA" w14:textId="77777777" w:rsidTr="009F2895">
        <w:tc>
          <w:tcPr>
            <w:tcW w:w="10156" w:type="dxa"/>
            <w:gridSpan w:val="6"/>
            <w:tcBorders>
              <w:top w:val="single" w:sz="4" w:space="0" w:color="B6BD37"/>
              <w:left w:val="single" w:sz="4" w:space="0" w:color="B6BD37"/>
              <w:bottom w:val="single" w:sz="4" w:space="0" w:color="B6BD37"/>
              <w:right w:val="single" w:sz="4" w:space="0" w:color="B6BD37"/>
            </w:tcBorders>
            <w:shd w:val="clear" w:color="auto" w:fill="E6F272"/>
          </w:tcPr>
          <w:p w14:paraId="27AAB8AA" w14:textId="77777777" w:rsidR="009F2895" w:rsidRPr="002D4310" w:rsidRDefault="009F2895" w:rsidP="009F2895">
            <w:pPr>
              <w:pStyle w:val="Ticks"/>
              <w:framePr w:hSpace="0" w:wrap="auto" w:vAnchor="margin" w:hAnchor="text" w:xAlign="left" w:yAlign="inline"/>
              <w:rPr>
                <w:rFonts w:eastAsia="Symbol" w:cs="Symbol"/>
                <w:b/>
                <w:bCs/>
              </w:rPr>
            </w:pPr>
            <w:r w:rsidRPr="002D4310">
              <w:rPr>
                <w:rFonts w:eastAsia="Symbol" w:cs="Symbol"/>
                <w:b/>
                <w:bCs/>
              </w:rPr>
              <w:t xml:space="preserve">Culturally Safe Environment </w:t>
            </w:r>
          </w:p>
        </w:tc>
      </w:tr>
      <w:tr w:rsidR="009F2895" w14:paraId="2CB54A6A"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1C47C0A8" w14:textId="77777777" w:rsidR="009F2895" w:rsidRPr="00D318C5" w:rsidRDefault="009F2895" w:rsidP="009F2895">
            <w:pPr>
              <w:pStyle w:val="ListParagraph"/>
              <w:spacing w:after="120"/>
              <w:ind w:left="414" w:hanging="357"/>
              <w:contextualSpacing/>
            </w:pPr>
            <w:r w:rsidRPr="005B6FE5">
              <w:t xml:space="preserve">Ensuring racism within the service is identified, confronted and not tolerated </w:t>
            </w:r>
            <w:r w:rsidRPr="005B6FE5">
              <w:rPr>
                <w:rStyle w:val="RefertosourcedefinitionsChar"/>
              </w:rPr>
              <w:t>(refer to Attachment 6)</w:t>
            </w:r>
            <w:r w:rsidRPr="005B6FE5">
              <w:t xml:space="preserve"> </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07B6B617"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077447A8"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12EDAD75"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eastAsia="Symbol" w:hAnsi="Abadi" w:cs="Symbol"/>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3242889" w14:textId="77777777" w:rsidR="009F2895" w:rsidRPr="00CA4196" w:rsidRDefault="009F2895" w:rsidP="009F2895">
            <w:pPr>
              <w:pStyle w:val="Ticks"/>
              <w:framePr w:hSpace="0" w:wrap="auto" w:vAnchor="margin" w:hAnchor="text" w:xAlign="left" w:yAlign="inline"/>
              <w:rPr>
                <w:b/>
                <w:bCs/>
              </w:rPr>
            </w:pPr>
            <w:r>
              <w:rPr>
                <w:rFonts w:ascii="Abadi" w:hAnsi="Abadi"/>
              </w:rPr>
              <w:t>R</w:t>
            </w: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5D33F11A"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eastAsia="Symbol" w:hAnsi="Abadi" w:cs="Symbol"/>
              </w:rPr>
              <w:t>R</w:t>
            </w:r>
          </w:p>
        </w:tc>
      </w:tr>
      <w:tr w:rsidR="009F2895" w14:paraId="7854F32F"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41F4816D" w14:textId="77777777" w:rsidR="009F2895" w:rsidRPr="005B6FE5" w:rsidRDefault="009F2895" w:rsidP="009F2895">
            <w:pPr>
              <w:pStyle w:val="ListParagraph"/>
              <w:spacing w:after="120"/>
              <w:ind w:left="414" w:hanging="357"/>
              <w:contextualSpacing/>
            </w:pPr>
            <w:r w:rsidRPr="00D572A4">
              <w:t>Actively discouraging discrimination against children, families and educators on the basis of culture, gender, age, sexuality, disability or religion.</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5C15FFEC" w14:textId="77777777" w:rsidR="009F2895" w:rsidRDefault="009F2895" w:rsidP="009F2895">
            <w:pPr>
              <w:pStyle w:val="Ticks"/>
              <w:framePr w:hSpace="0" w:wrap="auto" w:vAnchor="margin" w:hAnchor="text" w:xAlign="left" w:yAlign="inline"/>
              <w:rPr>
                <w:rFonts w:ascii="Abadi" w:hAnsi="Abadi"/>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307EBF5" w14:textId="77777777" w:rsidR="009F2895" w:rsidRDefault="009F2895" w:rsidP="009F2895">
            <w:pPr>
              <w:pStyle w:val="Ticks"/>
              <w:framePr w:hSpace="0" w:wrap="auto" w:vAnchor="margin" w:hAnchor="text" w:xAlign="left" w:yAlign="inline"/>
              <w:rPr>
                <w:rFonts w:ascii="Abadi" w:hAnsi="Abadi"/>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71F3ED11" w14:textId="77777777" w:rsidR="009F2895" w:rsidRDefault="009F2895" w:rsidP="009F2895">
            <w:pPr>
              <w:pStyle w:val="Ticks"/>
              <w:framePr w:hSpace="0" w:wrap="auto" w:vAnchor="margin" w:hAnchor="text" w:xAlign="left" w:yAlign="inline"/>
              <w:rPr>
                <w:rFonts w:ascii="Abadi" w:eastAsia="Symbol" w:hAnsi="Abadi" w:cs="Symbol"/>
              </w:rPr>
            </w:pPr>
            <w:r>
              <w:rPr>
                <w:rFonts w:ascii="Abadi" w:eastAsia="Symbol" w:hAnsi="Abadi" w:cs="Symbol"/>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35DAA7ED" w14:textId="77777777" w:rsidR="009F2895" w:rsidRDefault="009F2895" w:rsidP="009F2895">
            <w:pPr>
              <w:pStyle w:val="Ticks"/>
              <w:framePr w:hSpace="0" w:wrap="auto" w:vAnchor="margin" w:hAnchor="text" w:xAlign="left" w:yAlign="inline"/>
              <w:rPr>
                <w:rFonts w:ascii="Abadi" w:hAnsi="Abadi"/>
              </w:rPr>
            </w:pPr>
            <w:r>
              <w:rPr>
                <w:rFonts w:ascii="Abadi" w:hAnsi="Abadi"/>
              </w:rPr>
              <w:sym w:font="Symbol" w:char="F0D6"/>
            </w: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20690797" w14:textId="77777777" w:rsidR="009F2895" w:rsidRDefault="009F2895" w:rsidP="009F2895">
            <w:pPr>
              <w:pStyle w:val="Ticks"/>
              <w:framePr w:hSpace="0" w:wrap="auto" w:vAnchor="margin" w:hAnchor="text" w:xAlign="left" w:yAlign="inline"/>
              <w:rPr>
                <w:rFonts w:ascii="Abadi" w:eastAsia="Symbol" w:hAnsi="Abadi" w:cs="Symbol"/>
              </w:rPr>
            </w:pPr>
            <w:r>
              <w:rPr>
                <w:rFonts w:ascii="Abadi" w:eastAsia="Symbol" w:hAnsi="Abadi" w:cs="Symbol"/>
              </w:rPr>
              <w:t>R</w:t>
            </w:r>
          </w:p>
        </w:tc>
      </w:tr>
      <w:tr w:rsidR="009F2895" w14:paraId="101FA910"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6E024F47" w14:textId="77777777" w:rsidR="009F2895" w:rsidRPr="00D318C5" w:rsidRDefault="009F2895" w:rsidP="009F2895">
            <w:pPr>
              <w:pStyle w:val="ListParagraph"/>
              <w:spacing w:after="120"/>
              <w:ind w:left="414" w:hanging="357"/>
              <w:contextualSpacing/>
            </w:pPr>
            <w:r w:rsidRPr="005B6FE5">
              <w:t xml:space="preserve">Creating a culturally safe environment and meet the needs of Aboriginal children, young people and their families </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69A844B6"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7760E5F0" w14:textId="77777777" w:rsidR="009F2895" w:rsidRDefault="009F2895" w:rsidP="009F2895">
            <w:pPr>
              <w:pStyle w:val="Ticks"/>
              <w:framePr w:hSpace="0" w:wrap="auto" w:vAnchor="margin" w:hAnchor="text" w:xAlign="left" w:yAlign="inline"/>
              <w:rPr>
                <w:rFonts w:ascii="Symbol" w:eastAsia="Symbol" w:hAnsi="Symbol" w:cs="Symbol"/>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B6210A3" w14:textId="77777777" w:rsidR="009F2895" w:rsidRDefault="009F2895" w:rsidP="009F2895">
            <w:pPr>
              <w:pStyle w:val="Ticks"/>
              <w:framePr w:hSpace="0" w:wrap="auto" w:vAnchor="margin" w:hAnchor="text" w:xAlign="left" w:yAlign="inline"/>
              <w:rPr>
                <w:rFonts w:ascii="Symbol" w:eastAsia="Symbol" w:hAnsi="Symbol" w:cs="Symbol"/>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5C251F25" w14:textId="77777777" w:rsidR="009F2895" w:rsidRPr="00CA4196" w:rsidRDefault="009F2895" w:rsidP="009F2895">
            <w:pPr>
              <w:pStyle w:val="Ticks"/>
              <w:framePr w:hSpace="0" w:wrap="auto" w:vAnchor="margin" w:hAnchor="text" w:xAlign="left" w:yAlign="inline"/>
              <w:rPr>
                <w:b/>
                <w:bCs/>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1728B7CB" w14:textId="77777777" w:rsidR="009F2895" w:rsidRDefault="009F2895" w:rsidP="009F2895">
            <w:pPr>
              <w:pStyle w:val="Ticks"/>
              <w:framePr w:hSpace="0" w:wrap="auto" w:vAnchor="margin" w:hAnchor="text" w:xAlign="left" w:yAlign="inline"/>
              <w:rPr>
                <w:rFonts w:ascii="Symbol" w:eastAsia="Symbol" w:hAnsi="Symbol" w:cs="Symbol"/>
              </w:rPr>
            </w:pPr>
            <w:r w:rsidRPr="00CA4196">
              <w:rPr>
                <w:b/>
                <w:bCs/>
              </w:rPr>
              <w:t>R</w:t>
            </w:r>
          </w:p>
        </w:tc>
      </w:tr>
      <w:tr w:rsidR="009F2895" w14:paraId="38BF29DB"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29A574C6" w14:textId="3DA22A85" w:rsidR="009F2895" w:rsidRPr="00D318C5" w:rsidRDefault="009F2895" w:rsidP="009F2895">
            <w:pPr>
              <w:pStyle w:val="ListParagraph"/>
              <w:spacing w:after="120"/>
              <w:ind w:left="414" w:hanging="357"/>
              <w:contextualSpacing/>
            </w:pPr>
            <w:r w:rsidRPr="005B6FE5">
              <w:t xml:space="preserve">Strategies are embedded within </w:t>
            </w:r>
            <w:sdt>
              <w:sdtPr>
                <w:alias w:val="Company"/>
                <w:tag w:val=""/>
                <w:id w:val="-617986399"/>
                <w:placeholder>
                  <w:docPart w:val="FC7B188D524B49CDA36802E154D3A0F2"/>
                </w:placeholder>
                <w:dataBinding w:prefixMappings="xmlns:ns0='http://schemas.openxmlformats.org/officeDocument/2006/extended-properties' " w:xpath="/ns0:Properties[1]/ns0:Company[1]" w:storeItemID="{6668398D-A668-4E3E-A5EB-62B293D839F1}"/>
                <w:text/>
              </w:sdtPr>
              <w:sdtContent>
                <w:r w:rsidR="00A839C3">
                  <w:t>West Wimmera Shire Council Kindergartens and Early Childhood Service</w:t>
                </w:r>
              </w:sdtContent>
            </w:sdt>
            <w:r w:rsidRPr="005B6FE5">
              <w:t xml:space="preserve"> which equip all members to acknowledge and appreciate the strengths of Aboriginal culture and understand its importance to the wellbeing and safety of Aboriginal children and young people</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B7D9EFB"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2D48CEDD"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D34B94B"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hAnsi="Abadi"/>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AB55740" w14:textId="77777777" w:rsidR="009F2895" w:rsidRPr="00CA4196" w:rsidRDefault="009F2895" w:rsidP="009F2895">
            <w:pPr>
              <w:pStyle w:val="Ticks"/>
              <w:framePr w:hSpace="0" w:wrap="auto" w:vAnchor="margin" w:hAnchor="text" w:xAlign="left" w:yAlign="inline"/>
              <w:rPr>
                <w:b/>
                <w:bCs/>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29E10665"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hAnsi="Abadi"/>
                <w:b/>
                <w:bCs/>
              </w:rPr>
              <w:t>R</w:t>
            </w:r>
          </w:p>
        </w:tc>
      </w:tr>
      <w:tr w:rsidR="009F2895" w14:paraId="68346E1F"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18B5963F" w14:textId="7C9A7284" w:rsidR="009F2895" w:rsidRPr="00D318C5" w:rsidRDefault="009F2895" w:rsidP="009F2895">
            <w:pPr>
              <w:pStyle w:val="ListParagraph"/>
              <w:spacing w:after="120"/>
              <w:ind w:left="414" w:hanging="357"/>
              <w:contextualSpacing/>
            </w:pPr>
            <w:r w:rsidRPr="005B6FE5">
              <w:t xml:space="preserve">Actively supporting and facilitating the participation and inclusion within </w:t>
            </w:r>
            <w:sdt>
              <w:sdtPr>
                <w:alias w:val="Company"/>
                <w:tag w:val=""/>
                <w:id w:val="1381055131"/>
                <w:placeholder>
                  <w:docPart w:val="56EC15EAC3DA4ABC98489D94D26E72D0"/>
                </w:placeholder>
                <w:dataBinding w:prefixMappings="xmlns:ns0='http://schemas.openxmlformats.org/officeDocument/2006/extended-properties' " w:xpath="/ns0:Properties[1]/ns0:Company[1]" w:storeItemID="{6668398D-A668-4E3E-A5EB-62B293D839F1}"/>
                <w:text/>
              </w:sdtPr>
              <w:sdtContent>
                <w:r w:rsidR="00A839C3">
                  <w:t>West Wimmera Shire Council Kindergartens and Early Childhood Service</w:t>
                </w:r>
              </w:sdtContent>
            </w:sdt>
            <w:r w:rsidRPr="005B6FE5">
              <w:t xml:space="preserve"> by Aboriginal children, young people and their families </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0951A0A5"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1B8C7E6F"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77DB2D68"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hAnsi="Abadi"/>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2E69DAC1" w14:textId="77777777" w:rsidR="009F2895" w:rsidRPr="00CA4196" w:rsidRDefault="009F2895" w:rsidP="009F2895">
            <w:pPr>
              <w:pStyle w:val="Ticks"/>
              <w:framePr w:hSpace="0" w:wrap="auto" w:vAnchor="margin" w:hAnchor="text" w:xAlign="left" w:yAlign="inline"/>
              <w:rPr>
                <w:b/>
                <w:bCs/>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2DF9EE37"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hAnsi="Abadi"/>
                <w:b/>
                <w:bCs/>
              </w:rPr>
              <w:t>R</w:t>
            </w:r>
          </w:p>
        </w:tc>
      </w:tr>
      <w:tr w:rsidR="009F2895" w14:paraId="221CE329"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3E7199AB" w14:textId="77777777" w:rsidR="009F2895" w:rsidRPr="00D318C5" w:rsidRDefault="009F2895" w:rsidP="009F2895">
            <w:pPr>
              <w:pStyle w:val="ListParagraph"/>
              <w:spacing w:after="120"/>
              <w:ind w:left="414" w:hanging="357"/>
              <w:contextualSpacing/>
            </w:pPr>
            <w:r w:rsidRPr="005B6FE5">
              <w:t xml:space="preserve">Ensuring public commitment to the cultural safety of Aboriginal children is available and displayed for public access </w:t>
            </w:r>
            <w:r w:rsidRPr="005B6FE5">
              <w:rPr>
                <w:rStyle w:val="RefertosourcedefinitionsChar"/>
              </w:rPr>
              <w:t>(refer to Attachment 5)</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2720F902"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36FD8AEF"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37C7B80F" w14:textId="77777777" w:rsidR="009F2895" w:rsidRDefault="009F2895" w:rsidP="009F2895">
            <w:pPr>
              <w:pStyle w:val="Ticks"/>
              <w:framePr w:hSpace="0" w:wrap="auto" w:vAnchor="margin" w:hAnchor="text" w:xAlign="left" w:yAlign="inline"/>
              <w:rPr>
                <w:rFonts w:ascii="Symbol" w:eastAsia="Symbol" w:hAnsi="Symbol" w:cs="Symbol"/>
              </w:rPr>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03ECEB00" w14:textId="77777777" w:rsidR="009F2895" w:rsidRPr="00CA4196" w:rsidRDefault="009F2895" w:rsidP="009F2895">
            <w:pPr>
              <w:pStyle w:val="Ticks"/>
              <w:framePr w:hSpace="0" w:wrap="auto" w:vAnchor="margin" w:hAnchor="text" w:xAlign="left" w:yAlign="inline"/>
              <w:rPr>
                <w:b/>
                <w:bCs/>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300006B" w14:textId="77777777" w:rsidR="009F2895" w:rsidRDefault="009F2895" w:rsidP="009F2895">
            <w:pPr>
              <w:pStyle w:val="Ticks"/>
              <w:framePr w:hSpace="0" w:wrap="auto" w:vAnchor="margin" w:hAnchor="text" w:xAlign="left" w:yAlign="inline"/>
              <w:rPr>
                <w:rFonts w:ascii="Symbol" w:eastAsia="Symbol" w:hAnsi="Symbol" w:cs="Symbol"/>
              </w:rPr>
            </w:pPr>
          </w:p>
        </w:tc>
      </w:tr>
      <w:tr w:rsidR="009F2895" w14:paraId="53A314E0"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49437103" w14:textId="77777777" w:rsidR="009F2895" w:rsidRPr="00D318C5" w:rsidRDefault="009F2895" w:rsidP="009F2895">
            <w:pPr>
              <w:pStyle w:val="ListParagraph"/>
              <w:spacing w:after="120"/>
              <w:ind w:left="414" w:hanging="357"/>
              <w:contextualSpacing/>
            </w:pPr>
            <w:r w:rsidRPr="005B6FE5">
              <w:t>Actively supporting and encouraging a child’s ability to express their culture and enjoy their cultural rights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3B53671E"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09A7BA60"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02A5AB80"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28B110F0" w14:textId="77777777" w:rsidR="009F2895" w:rsidRPr="00CA4196" w:rsidRDefault="009F2895" w:rsidP="009F2895">
            <w:pPr>
              <w:pStyle w:val="Ticks"/>
              <w:framePr w:hSpace="0" w:wrap="auto" w:vAnchor="margin" w:hAnchor="text" w:xAlign="left" w:yAlign="inline"/>
              <w:rPr>
                <w:b/>
                <w:bCs/>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2BE38CF3"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r>
      <w:tr w:rsidR="009F2895" w14:paraId="6F0BBF66"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3264C3F8" w14:textId="77777777" w:rsidR="009F2895" w:rsidRPr="00D318C5" w:rsidRDefault="009F2895" w:rsidP="009F2895">
            <w:pPr>
              <w:pStyle w:val="ListParagraph"/>
              <w:spacing w:after="120"/>
              <w:ind w:left="414" w:hanging="357"/>
              <w:contextualSpacing/>
            </w:pPr>
            <w:r w:rsidRPr="005B6FE5">
              <w:t>Understanding children’s diverse circumstances, and providing support and responding to those who are vulnerable</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5EBEDED4"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B774DC5"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0AEF67D8"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1D6F84D0" w14:textId="77777777" w:rsidR="009F2895" w:rsidRPr="00CA4196" w:rsidRDefault="009F2895" w:rsidP="009F2895">
            <w:pPr>
              <w:pStyle w:val="Ticks"/>
              <w:framePr w:hSpace="0" w:wrap="auto" w:vAnchor="margin" w:hAnchor="text" w:xAlign="left" w:yAlign="inline"/>
              <w:rPr>
                <w:b/>
                <w:bCs/>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5A46F401" w14:textId="77777777" w:rsidR="009F2895" w:rsidRDefault="009F2895" w:rsidP="009F2895">
            <w:pPr>
              <w:pStyle w:val="Ticks"/>
              <w:framePr w:hSpace="0" w:wrap="auto" w:vAnchor="margin" w:hAnchor="text" w:xAlign="left" w:yAlign="inline"/>
              <w:rPr>
                <w:rFonts w:ascii="Symbol" w:eastAsia="Symbol" w:hAnsi="Symbol" w:cs="Symbol"/>
              </w:rPr>
            </w:pPr>
          </w:p>
        </w:tc>
      </w:tr>
      <w:tr w:rsidR="009F2895" w14:paraId="71A22418"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30BAA19E" w14:textId="77777777" w:rsidR="009F2895" w:rsidRPr="00D318C5" w:rsidRDefault="009F2895" w:rsidP="009F2895">
            <w:pPr>
              <w:pStyle w:val="ListParagraph"/>
              <w:spacing w:after="120"/>
              <w:ind w:left="414" w:hanging="357"/>
              <w:contextualSpacing/>
            </w:pPr>
            <w:r w:rsidRPr="005B6FE5">
              <w:t xml:space="preserve">Supporting the </w:t>
            </w:r>
            <w:r w:rsidRPr="00D572A4">
              <w:t>needs and rights of children with disability, children from culturally and linguistically diverse backgrounds, those who are unable to live at home, who identify as LGBTIQA+ and</w:t>
            </w:r>
            <w:r w:rsidRPr="005B6FE5">
              <w:t xml:space="preserve"> intersex children</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02D70417"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0DC4AA18"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eastAsia="Symbol" w:hAnsi="Abadi" w:cs="Symbol"/>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4CBE15FD"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eastAsia="Symbol" w:hAnsi="Abadi" w:cs="Symbol"/>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335E6F64" w14:textId="77777777" w:rsidR="009F2895" w:rsidRPr="00CA4196" w:rsidRDefault="009F2895" w:rsidP="009F2895">
            <w:pPr>
              <w:pStyle w:val="Ticks"/>
              <w:framePr w:hSpace="0" w:wrap="auto" w:vAnchor="margin" w:hAnchor="text" w:xAlign="left" w:yAlign="inline"/>
              <w:rPr>
                <w:b/>
                <w:bCs/>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48E4190F"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hAnsi="Abadi"/>
              </w:rPr>
              <w:t>R</w:t>
            </w:r>
          </w:p>
        </w:tc>
      </w:tr>
      <w:tr w:rsidR="009F2895" w14:paraId="302545FF" w14:textId="77777777" w:rsidTr="009F2895">
        <w:tc>
          <w:tcPr>
            <w:tcW w:w="10156" w:type="dxa"/>
            <w:gridSpan w:val="6"/>
            <w:tcBorders>
              <w:top w:val="single" w:sz="4" w:space="0" w:color="B6BD37"/>
              <w:left w:val="single" w:sz="4" w:space="0" w:color="B6BD37"/>
              <w:bottom w:val="single" w:sz="4" w:space="0" w:color="B6BD37"/>
              <w:right w:val="single" w:sz="4" w:space="0" w:color="B6BD37"/>
            </w:tcBorders>
            <w:shd w:val="clear" w:color="auto" w:fill="E6F272"/>
          </w:tcPr>
          <w:p w14:paraId="744FB024" w14:textId="77777777" w:rsidR="009F2895" w:rsidRPr="008532AB" w:rsidRDefault="009F2895" w:rsidP="009F2895">
            <w:pPr>
              <w:pStyle w:val="Ticks"/>
              <w:framePr w:hSpace="0" w:wrap="auto" w:vAnchor="margin" w:hAnchor="text" w:xAlign="left" w:yAlign="inline"/>
              <w:rPr>
                <w:b/>
                <w:bCs/>
              </w:rPr>
            </w:pPr>
            <w:r>
              <w:rPr>
                <w:b/>
                <w:bCs/>
              </w:rPr>
              <w:t>Child Safe</w:t>
            </w:r>
            <w:r w:rsidRPr="008532AB">
              <w:rPr>
                <w:b/>
                <w:bCs/>
              </w:rPr>
              <w:t xml:space="preserve"> Ped</w:t>
            </w:r>
            <w:r>
              <w:rPr>
                <w:b/>
                <w:bCs/>
              </w:rPr>
              <w:t xml:space="preserve">agogical Practices </w:t>
            </w:r>
          </w:p>
        </w:tc>
      </w:tr>
      <w:tr w:rsidR="009F2895" w14:paraId="28E8584E"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20FB174A" w14:textId="77777777" w:rsidR="009F2895" w:rsidRPr="005B6FE5" w:rsidRDefault="009F2895" w:rsidP="009F2895">
            <w:pPr>
              <w:pStyle w:val="ListParagraph"/>
              <w:spacing w:after="120"/>
              <w:ind w:left="414" w:hanging="357"/>
              <w:contextualSpacing/>
            </w:pPr>
            <w:r w:rsidRPr="00FA6777">
              <w:t>Developing strategies that help children to understand appropriate interactions between educators and children and know who to report to if they see something wrong or makes them feel uncomfortable</w:t>
            </w:r>
            <w:r w:rsidRPr="00FA6777">
              <w:rPr>
                <w:rStyle w:val="RefertoSourceDefinitionsAttachmentChar"/>
              </w:rPr>
              <w:t xml:space="preserve"> (refer to Interaction with Children Policy)</w:t>
            </w:r>
            <w:r w:rsidRPr="008969FD">
              <w:rPr>
                <w:rStyle w:val="RefertoSourceDefinitionsAttachmentChar"/>
              </w:rPr>
              <w:t xml:space="preserve"> </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5BB92894" w14:textId="77777777" w:rsidR="009F2895" w:rsidRDefault="009F2895" w:rsidP="009F2895">
            <w:pPr>
              <w:pStyle w:val="Ticks"/>
              <w:framePr w:hSpace="0" w:wrap="auto" w:vAnchor="margin" w:hAnchor="text" w:xAlign="left" w:yAlign="inline"/>
              <w:rPr>
                <w:rFonts w:ascii="Abadi" w:hAnsi="Abadi"/>
                <w:b/>
                <w:bCs/>
              </w:rPr>
            </w:pPr>
            <w:r>
              <w:rPr>
                <w:b/>
                <w:bCs/>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6956A688" w14:textId="77777777" w:rsidR="009F2895" w:rsidRDefault="009F2895" w:rsidP="009F2895">
            <w:pPr>
              <w:pStyle w:val="Ticks"/>
              <w:framePr w:hSpace="0" w:wrap="auto" w:vAnchor="margin" w:hAnchor="text" w:xAlign="left" w:yAlign="inline"/>
              <w:rPr>
                <w:rFonts w:ascii="Abadi" w:eastAsia="Symbol" w:hAnsi="Abadi" w:cs="Symbol"/>
              </w:rPr>
            </w:pPr>
            <w:r>
              <w:rPr>
                <w:b/>
                <w:bCs/>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3C3F9768" w14:textId="77777777" w:rsidR="009F2895" w:rsidRDefault="009F2895" w:rsidP="009F2895">
            <w:pPr>
              <w:pStyle w:val="Ticks"/>
              <w:framePr w:hSpace="0" w:wrap="auto" w:vAnchor="margin" w:hAnchor="text" w:xAlign="left" w:yAlign="inline"/>
              <w:rPr>
                <w:rFonts w:ascii="Abadi" w:hAnsi="Abadi"/>
              </w:rPr>
            </w:pPr>
            <w:r>
              <w:rPr>
                <w:rFonts w:ascii="Symbol" w:eastAsia="Symbol" w:hAnsi="Symbol" w:cs="Symbol"/>
              </w:rPr>
              <w:sym w:font="Symbol" w:char="F0D6"/>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6EA04F1D" w14:textId="77777777" w:rsidR="009F2895" w:rsidRPr="00CA4196" w:rsidRDefault="009F2895" w:rsidP="009F2895">
            <w:pPr>
              <w:pStyle w:val="Ticks"/>
              <w:framePr w:hSpace="0" w:wrap="auto" w:vAnchor="margin" w:hAnchor="text" w:xAlign="left" w:yAlign="inline"/>
              <w:rPr>
                <w:b/>
                <w:bCs/>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1707FFAD" w14:textId="77777777" w:rsidR="009F2895" w:rsidRDefault="009F2895" w:rsidP="009F2895">
            <w:pPr>
              <w:pStyle w:val="Ticks"/>
              <w:framePr w:hSpace="0" w:wrap="auto" w:vAnchor="margin" w:hAnchor="text" w:xAlign="left" w:yAlign="inline"/>
              <w:rPr>
                <w:rFonts w:ascii="Abadi" w:hAnsi="Abadi"/>
              </w:rPr>
            </w:pPr>
            <w:r>
              <w:rPr>
                <w:rFonts w:ascii="Symbol" w:eastAsia="Symbol" w:hAnsi="Symbol" w:cs="Symbol"/>
              </w:rPr>
              <w:sym w:font="Symbol" w:char="F0D6"/>
            </w:r>
          </w:p>
        </w:tc>
      </w:tr>
      <w:tr w:rsidR="009F2895" w14:paraId="760A4A0D"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7490749C" w14:textId="77777777" w:rsidR="009F2895" w:rsidRPr="00FA6777" w:rsidRDefault="009F2895" w:rsidP="009F2895">
            <w:pPr>
              <w:pStyle w:val="ListParagraph"/>
              <w:spacing w:after="120"/>
              <w:ind w:left="414" w:hanging="357"/>
              <w:contextualSpacing/>
            </w:pPr>
            <w:r w:rsidRPr="00FA6777">
              <w:lastRenderedPageBreak/>
              <w:t>Providing children with information and feedback about how the service keeps them safe.</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64D6816D" w14:textId="77777777" w:rsidR="009F2895" w:rsidRDefault="009F2895" w:rsidP="009F2895">
            <w:pPr>
              <w:pStyle w:val="Ticks"/>
              <w:framePr w:hSpace="0" w:wrap="auto" w:vAnchor="margin" w:hAnchor="text" w:xAlign="left" w:yAlign="inline"/>
              <w:rPr>
                <w:rFonts w:ascii="Abadi" w:hAnsi="Abadi"/>
                <w:b/>
                <w:bCs/>
              </w:rPr>
            </w:pPr>
            <w:r>
              <w:rPr>
                <w:rFonts w:ascii="Abadi" w:hAnsi="Abadi"/>
                <w:b/>
                <w:bCs/>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14301D13" w14:textId="77777777" w:rsidR="009F2895" w:rsidRDefault="009F2895" w:rsidP="009F2895">
            <w:pPr>
              <w:pStyle w:val="Ticks"/>
              <w:framePr w:hSpace="0" w:wrap="auto" w:vAnchor="margin" w:hAnchor="text" w:xAlign="left" w:yAlign="inline"/>
              <w:rPr>
                <w:rFonts w:ascii="Abadi" w:eastAsia="Symbol" w:hAnsi="Abadi" w:cs="Symbol"/>
              </w:rPr>
            </w:pPr>
            <w:r>
              <w:rPr>
                <w:rFonts w:ascii="Abadi" w:eastAsia="Symbol" w:hAnsi="Abadi" w:cs="Symbol"/>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14D819A7" w14:textId="77777777" w:rsidR="009F2895" w:rsidRDefault="009F2895" w:rsidP="009F2895">
            <w:pPr>
              <w:pStyle w:val="Ticks"/>
              <w:framePr w:hSpace="0" w:wrap="auto" w:vAnchor="margin" w:hAnchor="text" w:xAlign="left" w:yAlign="inline"/>
              <w:rPr>
                <w:rFonts w:ascii="Abadi" w:hAnsi="Abadi"/>
              </w:rPr>
            </w:pPr>
            <w:r>
              <w:rPr>
                <w:rFonts w:ascii="Abadi" w:eastAsia="Symbol" w:hAnsi="Abadi" w:cs="Symbol"/>
              </w:rPr>
              <w:sym w:font="Symbol" w:char="F0D6"/>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15CD48A" w14:textId="77777777" w:rsidR="009F2895" w:rsidRPr="00CA4196" w:rsidRDefault="009F2895" w:rsidP="009F2895">
            <w:pPr>
              <w:pStyle w:val="Ticks"/>
              <w:framePr w:hSpace="0" w:wrap="auto" w:vAnchor="margin" w:hAnchor="text" w:xAlign="left" w:yAlign="inline"/>
              <w:rPr>
                <w:b/>
                <w:bCs/>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215286CE" w14:textId="77777777" w:rsidR="009F2895" w:rsidRDefault="009F2895" w:rsidP="009F2895">
            <w:pPr>
              <w:pStyle w:val="Ticks"/>
              <w:framePr w:hSpace="0" w:wrap="auto" w:vAnchor="margin" w:hAnchor="text" w:xAlign="left" w:yAlign="inline"/>
              <w:rPr>
                <w:rFonts w:ascii="Abadi" w:hAnsi="Abadi"/>
              </w:rPr>
            </w:pPr>
            <w:r>
              <w:rPr>
                <w:rFonts w:ascii="Abadi" w:hAnsi="Abadi"/>
              </w:rPr>
              <w:sym w:font="Symbol" w:char="F0D6"/>
            </w:r>
          </w:p>
        </w:tc>
      </w:tr>
      <w:tr w:rsidR="009F2895" w14:paraId="4895F40C"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3C7BDED" w14:textId="77777777" w:rsidR="009F2895" w:rsidRPr="00FA6777" w:rsidRDefault="009F2895" w:rsidP="009F2895">
            <w:pPr>
              <w:pStyle w:val="ListParagraph"/>
              <w:spacing w:after="120"/>
              <w:ind w:left="414" w:hanging="357"/>
              <w:contextualSpacing/>
            </w:pPr>
            <w:r w:rsidRPr="00FA6777">
              <w:t>Supporting children to feel comfortable to talk about their sexual development, body safety and to disclose concerns. Teaching them about respect, dignity and safety from an early age.</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20CDE17A" w14:textId="77777777" w:rsidR="009F2895" w:rsidRDefault="009F2895" w:rsidP="009F2895">
            <w:pPr>
              <w:pStyle w:val="Ticks"/>
              <w:framePr w:hSpace="0" w:wrap="auto" w:vAnchor="margin" w:hAnchor="text" w:xAlign="left" w:yAlign="inline"/>
              <w:rPr>
                <w:rFonts w:ascii="Abadi" w:hAnsi="Abadi"/>
                <w:b/>
                <w:bCs/>
              </w:rPr>
            </w:pPr>
            <w:r>
              <w:rPr>
                <w:rFonts w:ascii="Abadi" w:hAnsi="Abadi"/>
                <w:b/>
                <w:bCs/>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154FB786" w14:textId="77777777" w:rsidR="009F2895" w:rsidRDefault="009F2895" w:rsidP="009F2895">
            <w:pPr>
              <w:pStyle w:val="Ticks"/>
              <w:framePr w:hSpace="0" w:wrap="auto" w:vAnchor="margin" w:hAnchor="text" w:xAlign="left" w:yAlign="inline"/>
              <w:rPr>
                <w:rFonts w:ascii="Abadi" w:eastAsia="Symbol" w:hAnsi="Abadi" w:cs="Symbol"/>
              </w:rPr>
            </w:pPr>
            <w:r>
              <w:rPr>
                <w:rFonts w:ascii="Abadi" w:eastAsia="Symbol" w:hAnsi="Abadi" w:cs="Symbol"/>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2E405DFB" w14:textId="77777777" w:rsidR="009F2895" w:rsidRDefault="009F2895" w:rsidP="009F2895">
            <w:pPr>
              <w:pStyle w:val="Ticks"/>
              <w:framePr w:hSpace="0" w:wrap="auto" w:vAnchor="margin" w:hAnchor="text" w:xAlign="left" w:yAlign="inline"/>
              <w:rPr>
                <w:rFonts w:ascii="Abadi" w:eastAsia="Symbol" w:hAnsi="Abadi" w:cs="Symbol"/>
              </w:rPr>
            </w:pPr>
            <w:r>
              <w:rPr>
                <w:rFonts w:ascii="Abadi" w:eastAsia="Symbol" w:hAnsi="Abadi" w:cs="Symbol"/>
              </w:rPr>
              <w:sym w:font="Symbol" w:char="F0D6"/>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766238E7" w14:textId="77777777" w:rsidR="009F2895" w:rsidRPr="00CA4196" w:rsidRDefault="009F2895" w:rsidP="009F2895">
            <w:pPr>
              <w:pStyle w:val="Ticks"/>
              <w:framePr w:hSpace="0" w:wrap="auto" w:vAnchor="margin" w:hAnchor="text" w:xAlign="left" w:yAlign="inline"/>
              <w:rPr>
                <w:b/>
                <w:bCs/>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12DE424" w14:textId="77777777" w:rsidR="009F2895" w:rsidRDefault="009F2895" w:rsidP="009F2895">
            <w:pPr>
              <w:pStyle w:val="Ticks"/>
              <w:framePr w:hSpace="0" w:wrap="auto" w:vAnchor="margin" w:hAnchor="text" w:xAlign="left" w:yAlign="inline"/>
              <w:rPr>
                <w:rFonts w:ascii="Abadi" w:hAnsi="Abadi"/>
              </w:rPr>
            </w:pPr>
            <w:r>
              <w:rPr>
                <w:rFonts w:ascii="Abadi" w:hAnsi="Abadi"/>
              </w:rPr>
              <w:sym w:font="Symbol" w:char="F0D6"/>
            </w:r>
          </w:p>
        </w:tc>
      </w:tr>
      <w:tr w:rsidR="009F2895" w14:paraId="6961B31B"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3BC04853" w14:textId="77777777" w:rsidR="009F2895" w:rsidRPr="00FA6777" w:rsidRDefault="009F2895" w:rsidP="009F2895">
            <w:pPr>
              <w:pStyle w:val="ListParagraph"/>
              <w:spacing w:after="120"/>
              <w:ind w:left="414" w:hanging="357"/>
              <w:contextualSpacing/>
            </w:pPr>
            <w:r w:rsidRPr="00FA6777">
              <w:t>Offering children access to age-appropriate sexual abuse prevention and protective behaviours programs and to relevant related information</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5AA37B6E" w14:textId="77777777" w:rsidR="009F2895" w:rsidRDefault="009F2895" w:rsidP="009F2895">
            <w:pPr>
              <w:pStyle w:val="Ticks"/>
              <w:framePr w:hSpace="0" w:wrap="auto" w:vAnchor="margin" w:hAnchor="text" w:xAlign="left" w:yAlign="inline"/>
              <w:rPr>
                <w:rFonts w:ascii="Abadi" w:hAnsi="Abadi"/>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4CC31EA6" w14:textId="77777777" w:rsidR="009F2895" w:rsidRDefault="009F2895" w:rsidP="009F2895">
            <w:pPr>
              <w:pStyle w:val="Ticks"/>
              <w:framePr w:hSpace="0" w:wrap="auto" w:vAnchor="margin" w:hAnchor="text" w:xAlign="left" w:yAlign="inline"/>
              <w:rPr>
                <w:rFonts w:ascii="Abadi" w:eastAsia="Symbol" w:hAnsi="Abadi" w:cs="Symbol"/>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747BB186" w14:textId="77777777" w:rsidR="009F2895" w:rsidRDefault="009F2895" w:rsidP="009F2895">
            <w:pPr>
              <w:pStyle w:val="Ticks"/>
              <w:framePr w:hSpace="0" w:wrap="auto" w:vAnchor="margin" w:hAnchor="text" w:xAlign="left" w:yAlign="inline"/>
              <w:rPr>
                <w:rFonts w:ascii="Abadi" w:hAnsi="Abadi"/>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8565F1C" w14:textId="77777777" w:rsidR="009F2895" w:rsidRPr="00CA4196" w:rsidRDefault="009F2895" w:rsidP="009F2895">
            <w:pPr>
              <w:pStyle w:val="Ticks"/>
              <w:framePr w:hSpace="0" w:wrap="auto" w:vAnchor="margin" w:hAnchor="text" w:xAlign="left" w:yAlign="inline"/>
              <w:rPr>
                <w:b/>
                <w:bCs/>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48B91B6" w14:textId="77777777" w:rsidR="009F2895" w:rsidRDefault="009F2895" w:rsidP="009F2895">
            <w:pPr>
              <w:pStyle w:val="Ticks"/>
              <w:framePr w:hSpace="0" w:wrap="auto" w:vAnchor="margin" w:hAnchor="text" w:xAlign="left" w:yAlign="inline"/>
              <w:rPr>
                <w:rFonts w:ascii="Abadi" w:hAnsi="Abadi"/>
              </w:rPr>
            </w:pPr>
            <w:r w:rsidRPr="00CA4196">
              <w:rPr>
                <w:b/>
                <w:bCs/>
              </w:rPr>
              <w:t>R</w:t>
            </w:r>
          </w:p>
        </w:tc>
      </w:tr>
      <w:tr w:rsidR="009F2895" w14:paraId="3C958E09"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6420F14B" w14:textId="77777777" w:rsidR="009F2895" w:rsidRDefault="009F2895" w:rsidP="009F2895">
            <w:pPr>
              <w:pStyle w:val="ListParagraph"/>
              <w:spacing w:after="120"/>
              <w:ind w:left="414" w:hanging="357"/>
              <w:contextualSpacing/>
            </w:pPr>
            <w:r w:rsidRPr="005B6FE5">
              <w:t>Informing children about all of their rights, including to safety, information and participation</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5ED5A5F5"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454C8E6E" w14:textId="77777777" w:rsidR="009F2895" w:rsidRPr="00CA4196" w:rsidRDefault="009F2895" w:rsidP="009F2895">
            <w:pPr>
              <w:pStyle w:val="Ticks"/>
              <w:framePr w:hSpace="0" w:wrap="auto" w:vAnchor="margin" w:hAnchor="text" w:xAlign="left" w:yAlign="inline"/>
              <w:rPr>
                <w:b/>
                <w:bCs/>
              </w:rPr>
            </w:pPr>
            <w:r>
              <w:rPr>
                <w:rFonts w:ascii="Abadi" w:eastAsia="Symbol" w:hAnsi="Abadi" w:cs="Symbol"/>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2500F76A" w14:textId="77777777" w:rsidR="009F2895" w:rsidRPr="00CA4196" w:rsidRDefault="009F2895" w:rsidP="009F2895">
            <w:pPr>
              <w:pStyle w:val="Ticks"/>
              <w:framePr w:hSpace="0" w:wrap="auto" w:vAnchor="margin" w:hAnchor="text" w:xAlign="left" w:yAlign="inline"/>
              <w:rPr>
                <w:b/>
                <w:bCs/>
              </w:rPr>
            </w:pPr>
            <w:r>
              <w:rPr>
                <w:rFonts w:ascii="Abadi" w:hAnsi="Abadi"/>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3120751A" w14:textId="77777777" w:rsidR="009F2895" w:rsidRPr="00CA4196" w:rsidRDefault="009F2895" w:rsidP="009F2895">
            <w:pPr>
              <w:pStyle w:val="Ticks"/>
              <w:framePr w:hSpace="0" w:wrap="auto" w:vAnchor="margin" w:hAnchor="text" w:xAlign="left" w:yAlign="inline"/>
              <w:rPr>
                <w:b/>
                <w:bCs/>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453926E2" w14:textId="77777777" w:rsidR="009F2895" w:rsidRPr="00CA4196" w:rsidRDefault="009F2895" w:rsidP="009F2895">
            <w:pPr>
              <w:pStyle w:val="Ticks"/>
              <w:framePr w:hSpace="0" w:wrap="auto" w:vAnchor="margin" w:hAnchor="text" w:xAlign="left" w:yAlign="inline"/>
              <w:rPr>
                <w:b/>
                <w:bCs/>
              </w:rPr>
            </w:pPr>
            <w:r>
              <w:rPr>
                <w:rFonts w:ascii="Abadi" w:hAnsi="Abadi"/>
              </w:rPr>
              <w:t>R</w:t>
            </w:r>
          </w:p>
        </w:tc>
      </w:tr>
      <w:tr w:rsidR="009F2895" w14:paraId="20ECE6C3"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5076B241" w14:textId="77777777" w:rsidR="009F2895" w:rsidRDefault="009F2895" w:rsidP="009F2895">
            <w:pPr>
              <w:pStyle w:val="ListParagraph"/>
              <w:spacing w:after="120"/>
              <w:ind w:left="414" w:hanging="357"/>
              <w:contextualSpacing/>
            </w:pPr>
            <w:r w:rsidRPr="005B6FE5">
              <w:t xml:space="preserve">Ensuring that children have access to information, support and handling complaints through processes that are culturally safe, accessible and easy to understand </w:t>
            </w:r>
            <w:r w:rsidRPr="005B6FE5">
              <w:rPr>
                <w:rStyle w:val="RefertosourcedefinitionsChar"/>
              </w:rPr>
              <w:t>(refer to Compliments and Complaints policy)</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74A15049"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6B91F734"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9C57B4D" w14:textId="77777777" w:rsidR="009F2895" w:rsidRPr="00CA4196" w:rsidRDefault="009F2895" w:rsidP="009F2895">
            <w:pPr>
              <w:pStyle w:val="Ticks"/>
              <w:framePr w:hSpace="0" w:wrap="auto" w:vAnchor="margin" w:hAnchor="text" w:xAlign="left" w:yAlign="inline"/>
              <w:rPr>
                <w:b/>
                <w:bCs/>
              </w:rPr>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08182B18" w14:textId="77777777" w:rsidR="009F2895" w:rsidRPr="00CA4196" w:rsidRDefault="009F2895" w:rsidP="009F2895">
            <w:pPr>
              <w:pStyle w:val="Ticks"/>
              <w:framePr w:hSpace="0" w:wrap="auto" w:vAnchor="margin" w:hAnchor="text" w:xAlign="left" w:yAlign="inline"/>
              <w:rPr>
                <w:b/>
                <w:bCs/>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2239DD56" w14:textId="77777777" w:rsidR="009F2895" w:rsidRPr="00CA4196" w:rsidRDefault="009F2895" w:rsidP="009F2895">
            <w:pPr>
              <w:pStyle w:val="Ticks"/>
              <w:framePr w:hSpace="0" w:wrap="auto" w:vAnchor="margin" w:hAnchor="text" w:xAlign="left" w:yAlign="inline"/>
              <w:rPr>
                <w:b/>
                <w:bCs/>
              </w:rPr>
            </w:pPr>
          </w:p>
        </w:tc>
      </w:tr>
      <w:tr w:rsidR="009F2895" w14:paraId="0A29CE46"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3B5D9B5C" w14:textId="77777777" w:rsidR="009F2895" w:rsidRPr="005B6FE5" w:rsidRDefault="009F2895" w:rsidP="009F2895">
            <w:pPr>
              <w:pStyle w:val="ListParagraph"/>
              <w:spacing w:after="120"/>
              <w:ind w:left="414" w:hanging="357"/>
              <w:contextualSpacing/>
            </w:pPr>
            <w:r w:rsidRPr="005B6FE5">
              <w:t>Ensuring that staff and volunteers are attuned to signs of harm and facilitate child-friendly ways for children to express their views, participate in decision-making and raise their concerns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111DEE11" w14:textId="77777777" w:rsidR="009F2895" w:rsidRDefault="009F2895" w:rsidP="009F2895">
            <w:pPr>
              <w:pStyle w:val="Ticks"/>
              <w:framePr w:hSpace="0" w:wrap="auto" w:vAnchor="margin" w:hAnchor="text" w:xAlign="left" w:yAlign="inline"/>
              <w:rPr>
                <w:rFonts w:ascii="Symbol" w:eastAsia="Symbol" w:hAnsi="Symbol" w:cs="Symbol"/>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4442CD41" w14:textId="77777777" w:rsidR="009F2895" w:rsidRDefault="009F2895" w:rsidP="009F2895">
            <w:pPr>
              <w:pStyle w:val="Ticks"/>
              <w:framePr w:hSpace="0" w:wrap="auto" w:vAnchor="margin" w:hAnchor="text" w:xAlign="left" w:yAlign="inline"/>
              <w:rPr>
                <w:rFonts w:ascii="Symbol" w:eastAsia="Symbol" w:hAnsi="Symbol" w:cs="Symbol"/>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1C9109A"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298EC38E" w14:textId="77777777" w:rsidR="009F2895" w:rsidRPr="00CA4196" w:rsidRDefault="009F2895" w:rsidP="009F2895">
            <w:pPr>
              <w:pStyle w:val="Ticks"/>
              <w:framePr w:hSpace="0" w:wrap="auto" w:vAnchor="margin" w:hAnchor="text" w:xAlign="left" w:yAlign="inline"/>
              <w:rPr>
                <w:b/>
                <w:bCs/>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64F0EFBB" w14:textId="77777777" w:rsidR="009F2895" w:rsidRPr="00CA4196" w:rsidRDefault="009F2895" w:rsidP="009F2895">
            <w:pPr>
              <w:pStyle w:val="Ticks"/>
              <w:framePr w:hSpace="0" w:wrap="auto" w:vAnchor="margin" w:hAnchor="text" w:xAlign="left" w:yAlign="inline"/>
              <w:rPr>
                <w:b/>
                <w:bCs/>
              </w:rPr>
            </w:pPr>
            <w:r w:rsidRPr="00CA4196">
              <w:rPr>
                <w:b/>
                <w:bCs/>
              </w:rPr>
              <w:t>R</w:t>
            </w:r>
          </w:p>
        </w:tc>
      </w:tr>
      <w:tr w:rsidR="009F2895" w14:paraId="2F7DB1B1"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0DB1825" w14:textId="77777777" w:rsidR="009F2895" w:rsidRPr="005B6FE5" w:rsidRDefault="009F2895" w:rsidP="009F2895">
            <w:pPr>
              <w:pStyle w:val="ListParagraph"/>
              <w:spacing w:after="120"/>
              <w:ind w:left="414" w:hanging="357"/>
              <w:contextualSpacing/>
            </w:pPr>
            <w:r w:rsidRPr="00FA6777">
              <w:t>Identifying local support agencies for help that is age-appropriate for children and families.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7039E635" w14:textId="77777777" w:rsidR="009F2895" w:rsidRPr="00CA4196" w:rsidRDefault="009F2895" w:rsidP="009F2895">
            <w:pPr>
              <w:pStyle w:val="Ticks"/>
              <w:framePr w:hSpace="0" w:wrap="auto" w:vAnchor="margin" w:hAnchor="text" w:xAlign="left" w:yAlign="inline"/>
              <w:rPr>
                <w:b/>
                <w:bCs/>
              </w:rPr>
            </w:pPr>
            <w:r>
              <w:rPr>
                <w:b/>
                <w:bCs/>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784163E1" w14:textId="77777777" w:rsidR="009F2895" w:rsidRPr="00CA4196" w:rsidRDefault="009F2895" w:rsidP="009F2895">
            <w:pPr>
              <w:pStyle w:val="Ticks"/>
              <w:framePr w:hSpace="0" w:wrap="auto" w:vAnchor="margin" w:hAnchor="text" w:xAlign="left" w:yAlign="inline"/>
              <w:rPr>
                <w:b/>
                <w:bCs/>
              </w:rPr>
            </w:pPr>
            <w:r>
              <w:rPr>
                <w:b/>
                <w:bCs/>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7FA1B861" w14:textId="77777777" w:rsidR="009F2895" w:rsidRPr="00CA4196" w:rsidRDefault="009F2895" w:rsidP="009F2895">
            <w:pPr>
              <w:pStyle w:val="Ticks"/>
              <w:framePr w:hSpace="0" w:wrap="auto" w:vAnchor="margin" w:hAnchor="text" w:xAlign="left" w:yAlign="inline"/>
              <w:rPr>
                <w:b/>
                <w:bCs/>
              </w:rPr>
            </w:pPr>
            <w:r>
              <w:rPr>
                <w:b/>
                <w:bCs/>
              </w:rPr>
              <w:sym w:font="Symbol" w:char="F0D6"/>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7A2B5500" w14:textId="77777777" w:rsidR="009F2895" w:rsidRPr="00CA4196" w:rsidRDefault="009F2895" w:rsidP="009F2895">
            <w:pPr>
              <w:pStyle w:val="Ticks"/>
              <w:framePr w:hSpace="0" w:wrap="auto" w:vAnchor="margin" w:hAnchor="text" w:xAlign="left" w:yAlign="inline"/>
              <w:rPr>
                <w:b/>
                <w:bCs/>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6B68D343" w14:textId="77777777" w:rsidR="009F2895" w:rsidRPr="00CA4196" w:rsidRDefault="009F2895" w:rsidP="009F2895">
            <w:pPr>
              <w:pStyle w:val="Ticks"/>
              <w:framePr w:hSpace="0" w:wrap="auto" w:vAnchor="margin" w:hAnchor="text" w:xAlign="left" w:yAlign="inline"/>
              <w:rPr>
                <w:b/>
                <w:bCs/>
              </w:rPr>
            </w:pPr>
          </w:p>
        </w:tc>
      </w:tr>
      <w:tr w:rsidR="009F2895" w14:paraId="75DD45A9" w14:textId="77777777" w:rsidTr="009F2895">
        <w:tc>
          <w:tcPr>
            <w:tcW w:w="10156" w:type="dxa"/>
            <w:gridSpan w:val="6"/>
            <w:tcBorders>
              <w:top w:val="single" w:sz="4" w:space="0" w:color="B6BD37"/>
              <w:left w:val="single" w:sz="4" w:space="0" w:color="B6BD37"/>
              <w:bottom w:val="single" w:sz="4" w:space="0" w:color="B6BD37"/>
              <w:right w:val="single" w:sz="4" w:space="0" w:color="B6BD37"/>
            </w:tcBorders>
            <w:shd w:val="clear" w:color="auto" w:fill="E6F272"/>
          </w:tcPr>
          <w:p w14:paraId="0416B2FD" w14:textId="77777777" w:rsidR="009F2895" w:rsidRPr="00585DB8" w:rsidRDefault="009F2895" w:rsidP="009F2895">
            <w:pPr>
              <w:pStyle w:val="Ticks"/>
              <w:framePr w:hSpace="0" w:wrap="auto" w:vAnchor="margin" w:hAnchor="text" w:xAlign="left" w:yAlign="inline"/>
              <w:rPr>
                <w:b/>
                <w:bCs/>
              </w:rPr>
            </w:pPr>
            <w:r w:rsidRPr="00585DB8">
              <w:rPr>
                <w:b/>
                <w:bCs/>
              </w:rPr>
              <w:t xml:space="preserve">Information Sharing Schemes </w:t>
            </w:r>
          </w:p>
        </w:tc>
      </w:tr>
      <w:tr w:rsidR="009F2895" w14:paraId="649C4F33"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44C6559C" w14:textId="77777777" w:rsidR="009F2895" w:rsidRDefault="009F2895" w:rsidP="009F2895">
            <w:pPr>
              <w:pStyle w:val="ListParagraph"/>
              <w:spacing w:after="120"/>
              <w:ind w:left="414" w:hanging="357"/>
              <w:contextualSpacing/>
            </w:pPr>
            <w:r w:rsidRPr="00FC0950">
              <w:t xml:space="preserve">Communicating to staff about their obligations under the Information Sharing Schemes </w:t>
            </w:r>
            <w:r w:rsidRPr="0057555B">
              <w:rPr>
                <w:rStyle w:val="RefertoSourceDefinitionsAttachmentChar"/>
              </w:rPr>
              <w:t>(refer to Definitions)</w:t>
            </w:r>
            <w:r w:rsidRPr="00FC0950">
              <w:t xml:space="preserve">, and ensure they have read and understood the </w:t>
            </w:r>
            <w:r w:rsidRPr="0057555B">
              <w:rPr>
                <w:rStyle w:val="PolicyNameChar"/>
              </w:rPr>
              <w:t>Privacy and Confidentiality Policy</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07CF2D33"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3205A3BE"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1D677BEE"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260A0D03"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6AA204BA" w14:textId="77777777" w:rsidR="009F2895" w:rsidRDefault="009F2895" w:rsidP="009F2895">
            <w:pPr>
              <w:pStyle w:val="Ticks"/>
              <w:framePr w:hSpace="0" w:wrap="auto" w:vAnchor="margin" w:hAnchor="text" w:xAlign="left" w:yAlign="inline"/>
            </w:pPr>
          </w:p>
        </w:tc>
      </w:tr>
      <w:tr w:rsidR="009F2895" w14:paraId="6B6DD195"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5B974C7D" w14:textId="77777777" w:rsidR="009F2895" w:rsidRDefault="009F2895" w:rsidP="009F2895">
            <w:pPr>
              <w:pStyle w:val="ListParagraph"/>
              <w:spacing w:after="120"/>
              <w:ind w:left="414" w:hanging="357"/>
              <w:contextualSpacing/>
            </w:pPr>
            <w:r w:rsidRPr="00FC0950">
              <w:t xml:space="preserve">Ensuring information sharing procedures abide by the </w:t>
            </w:r>
            <w:r w:rsidRPr="0057555B">
              <w:rPr>
                <w:rStyle w:val="RegulationLawChar"/>
              </w:rPr>
              <w:t>CISS Ministerial Guidelines</w:t>
            </w:r>
            <w:r w:rsidRPr="00FC0950">
              <w:t xml:space="preserve"> </w:t>
            </w:r>
            <w:r w:rsidRPr="0057555B">
              <w:rPr>
                <w:rStyle w:val="RefertoSourceDefinitionsAttachmentChar"/>
              </w:rPr>
              <w:t xml:space="preserve">(refer to Source) </w:t>
            </w:r>
            <w:r w:rsidRPr="00FC0950">
              <w:t xml:space="preserve">and exercising professional judgment when determining whether the threshold for sharing is met, what information to share and with whom to share it </w:t>
            </w:r>
            <w:r w:rsidRPr="0057555B">
              <w:rPr>
                <w:rStyle w:val="PolicyNameChar"/>
              </w:rPr>
              <w:t>(refer to Privacy and Confidentiality Policy).</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565E4601"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79B07218"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01160BD7"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5D0FA2B"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7D1A0CE6" w14:textId="77777777" w:rsidR="009F2895" w:rsidRDefault="009F2895" w:rsidP="009F2895">
            <w:pPr>
              <w:pStyle w:val="Ticks"/>
              <w:framePr w:hSpace="0" w:wrap="auto" w:vAnchor="margin" w:hAnchor="text" w:xAlign="left" w:yAlign="inline"/>
            </w:pPr>
          </w:p>
        </w:tc>
      </w:tr>
      <w:tr w:rsidR="009F2895" w14:paraId="45B56E22"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6F0E2F0C" w14:textId="77777777" w:rsidR="009F2895" w:rsidRDefault="009F2895" w:rsidP="009F2895">
            <w:pPr>
              <w:pStyle w:val="ListParagraph"/>
              <w:spacing w:after="120"/>
              <w:ind w:left="414" w:hanging="357"/>
              <w:contextualSpacing/>
            </w:pPr>
            <w:r>
              <w:t>E</w:t>
            </w:r>
            <w:r w:rsidRPr="008228FD">
              <w:t>nsuring confidential information is only shared with relevant authorities to the extent necessary to promote the wellbeing or safety of a child or group of children, consistent with the best interests of that child or those children</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0E2FCB2F"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A928C3C"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431AC28C"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74A64C26"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2AC43F19" w14:textId="77777777" w:rsidR="009F2895" w:rsidRDefault="009F2895" w:rsidP="009F2895">
            <w:pPr>
              <w:pStyle w:val="Ticks"/>
              <w:framePr w:hSpace="0" w:wrap="auto" w:vAnchor="margin" w:hAnchor="text" w:xAlign="left" w:yAlign="inline"/>
            </w:pPr>
          </w:p>
        </w:tc>
      </w:tr>
      <w:tr w:rsidR="009F2895" w14:paraId="61CCE1EA"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5C4EF633" w14:textId="77777777" w:rsidR="009F2895" w:rsidRDefault="009F2895" w:rsidP="009F2895">
            <w:pPr>
              <w:pStyle w:val="ListParagraph"/>
              <w:spacing w:after="120"/>
              <w:ind w:left="414" w:hanging="357"/>
              <w:contextualSpacing/>
            </w:pPr>
            <w:r w:rsidRPr="00F10BAD">
              <w:t xml:space="preserve">Ensuring when sharing information giving precedence to the wellbeing and safety of a child or group of children over the right to privacy when sharing information under the CISS and the FVISS </w:t>
            </w:r>
            <w:r w:rsidRPr="0057555B">
              <w:rPr>
                <w:rStyle w:val="PolicyNameChar"/>
              </w:rPr>
              <w:t>(refer to Privacy and Confidentiality Policy)</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5C47F94A"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03361E6"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E3FA279"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A48E7B4"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69EDC5DF" w14:textId="77777777" w:rsidR="009F2895" w:rsidRDefault="009F2895" w:rsidP="009F2895">
            <w:pPr>
              <w:pStyle w:val="Ticks"/>
              <w:framePr w:hSpace="0" w:wrap="auto" w:vAnchor="margin" w:hAnchor="text" w:xAlign="left" w:yAlign="inline"/>
            </w:pPr>
          </w:p>
        </w:tc>
      </w:tr>
      <w:tr w:rsidR="009F2895" w14:paraId="2197BEE9"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C03A90D" w14:textId="77777777" w:rsidR="009F2895" w:rsidRDefault="009F2895" w:rsidP="009F2895">
            <w:pPr>
              <w:pStyle w:val="ListParagraph"/>
              <w:spacing w:after="120"/>
              <w:ind w:left="414" w:hanging="357"/>
              <w:contextualSpacing/>
            </w:pPr>
            <w:r>
              <w:t xml:space="preserve">Seeking and taking into account the views of the child and the child’s relevant family members, if it is appropriate, safe and reasonable to do so when sharing information under the CISS and the FVISS </w:t>
            </w:r>
            <w:r w:rsidRPr="0057555B">
              <w:rPr>
                <w:rStyle w:val="RefertoSourceDefinitionsAttachmentChar"/>
              </w:rPr>
              <w:t>(refer to Definitions)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0378FF70"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3EC2981"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26010E16"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11861BC4"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60E3E367" w14:textId="77777777" w:rsidR="009F2895" w:rsidRDefault="009F2895" w:rsidP="009F2895">
            <w:pPr>
              <w:pStyle w:val="Ticks"/>
              <w:framePr w:hSpace="0" w:wrap="auto" w:vAnchor="margin" w:hAnchor="text" w:xAlign="left" w:yAlign="inline"/>
            </w:pPr>
          </w:p>
        </w:tc>
      </w:tr>
      <w:tr w:rsidR="009F2895" w14:paraId="5B9D2834"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5583B7FA" w14:textId="77777777" w:rsidR="009F2895" w:rsidRDefault="009F2895" w:rsidP="009F2895">
            <w:pPr>
              <w:pStyle w:val="ListParagraph"/>
              <w:spacing w:after="120"/>
              <w:ind w:left="414" w:hanging="357"/>
              <w:contextualSpacing/>
            </w:pPr>
            <w:r>
              <w:t xml:space="preserve">Being respectful of and have regard to a child’s social, individual and cultural identity, the child’s strengths and abilities and any vulnerability relevant to the child’s safety or wellbeing when sharing information under the CISS and FVISS </w:t>
            </w:r>
            <w:r w:rsidRPr="0057555B">
              <w:rPr>
                <w:rStyle w:val="RefertoSourceDefinitionsAttachmentChar"/>
              </w:rPr>
              <w:t>(refer to Definitions)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3935C8AA"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F5FE93D"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7D83ADEF"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3FB4B5CA"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12AEEBEA" w14:textId="77777777" w:rsidR="009F2895" w:rsidRDefault="009F2895" w:rsidP="009F2895">
            <w:pPr>
              <w:pStyle w:val="Ticks"/>
              <w:framePr w:hSpace="0" w:wrap="auto" w:vAnchor="margin" w:hAnchor="text" w:xAlign="left" w:yAlign="inline"/>
            </w:pPr>
          </w:p>
        </w:tc>
      </w:tr>
      <w:tr w:rsidR="009F2895" w14:paraId="6EA2E8BB"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371C3592" w14:textId="77777777" w:rsidR="009F2895" w:rsidRDefault="009F2895" w:rsidP="009F2895">
            <w:pPr>
              <w:pStyle w:val="ListParagraph"/>
              <w:spacing w:after="120"/>
              <w:ind w:left="414" w:hanging="357"/>
              <w:contextualSpacing/>
            </w:pPr>
            <w:r>
              <w:t xml:space="preserve">Promoting a child’s cultural safety and recognising the cultural rights and familial and community connections of children who are Aboriginal, </w:t>
            </w:r>
            <w:r>
              <w:lastRenderedPageBreak/>
              <w:t xml:space="preserve">Torres Strait Islander or both when sharing information under the CISS and FVISS </w:t>
            </w:r>
            <w:r w:rsidRPr="0057555B">
              <w:rPr>
                <w:rStyle w:val="RefertoSourceDefinitionsAttachmentChar"/>
              </w:rPr>
              <w:t>(refer to Definitions)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50400458"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lastRenderedPageBreak/>
              <w:t>Ö</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42F389CC"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13FA2B2F"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7F5755E7"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54878916" w14:textId="77777777" w:rsidR="009F2895" w:rsidRDefault="009F2895" w:rsidP="009F2895">
            <w:pPr>
              <w:pStyle w:val="Ticks"/>
              <w:framePr w:hSpace="0" w:wrap="auto" w:vAnchor="margin" w:hAnchor="text" w:xAlign="left" w:yAlign="inline"/>
            </w:pPr>
          </w:p>
        </w:tc>
      </w:tr>
      <w:tr w:rsidR="009F2895" w14:paraId="49559A53" w14:textId="77777777" w:rsidTr="009F2895">
        <w:tc>
          <w:tcPr>
            <w:tcW w:w="10156" w:type="dxa"/>
            <w:gridSpan w:val="6"/>
            <w:tcBorders>
              <w:top w:val="single" w:sz="4" w:space="0" w:color="B6BD37"/>
              <w:left w:val="single" w:sz="4" w:space="0" w:color="B6BD37"/>
              <w:bottom w:val="single" w:sz="4" w:space="0" w:color="B6BD37"/>
              <w:right w:val="single" w:sz="4" w:space="0" w:color="B6BD37"/>
            </w:tcBorders>
            <w:shd w:val="clear" w:color="auto" w:fill="E6F272"/>
          </w:tcPr>
          <w:p w14:paraId="7AC742AB" w14:textId="77777777" w:rsidR="009F2895" w:rsidRPr="00585DB8" w:rsidRDefault="009F2895" w:rsidP="009F2895">
            <w:pPr>
              <w:pStyle w:val="Ticks"/>
              <w:framePr w:hSpace="0" w:wrap="auto" w:vAnchor="margin" w:hAnchor="text" w:xAlign="left" w:yAlign="inline"/>
              <w:rPr>
                <w:b/>
                <w:bCs/>
              </w:rPr>
            </w:pPr>
            <w:r w:rsidRPr="00585DB8">
              <w:rPr>
                <w:b/>
                <w:bCs/>
              </w:rPr>
              <w:t>Child Safe Reporting</w:t>
            </w:r>
          </w:p>
        </w:tc>
      </w:tr>
      <w:tr w:rsidR="009F2895" w14:paraId="456BE21B"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740E33E5" w14:textId="77777777" w:rsidR="009F2895" w:rsidRPr="00FA6777" w:rsidRDefault="009F2895" w:rsidP="009F2895">
            <w:pPr>
              <w:pStyle w:val="ListParagraph"/>
              <w:spacing w:after="120"/>
              <w:ind w:left="414" w:hanging="357"/>
              <w:contextualSpacing/>
            </w:pPr>
            <w:r w:rsidRPr="00FA6777">
              <w:t>Taking all child safety issues seriously, respond quickly, and ensure all staff and volunteers have the resources they need</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5FE9DEE9"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2A198143" w14:textId="77777777" w:rsidR="009F2895" w:rsidRDefault="009F2895" w:rsidP="009F2895">
            <w:pPr>
              <w:pStyle w:val="Ticks"/>
              <w:framePr w:hSpace="0" w:wrap="auto" w:vAnchor="margin" w:hAnchor="text" w:xAlign="left" w:yAlign="inline"/>
              <w:rPr>
                <w:rFonts w:ascii="Symbol" w:eastAsia="Symbol" w:hAnsi="Symbol" w:cs="Symbol"/>
              </w:rPr>
            </w:pPr>
            <w:r>
              <w:rPr>
                <w:rFonts w:ascii="Abadi" w:eastAsia="Symbol" w:hAnsi="Abadi" w:cs="Symbol"/>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2F80C168" w14:textId="77777777" w:rsidR="009F2895" w:rsidRDefault="009F2895" w:rsidP="009F2895">
            <w:pPr>
              <w:pStyle w:val="Ticks"/>
              <w:framePr w:hSpace="0" w:wrap="auto" w:vAnchor="margin" w:hAnchor="text" w:xAlign="left" w:yAlign="inline"/>
              <w:rPr>
                <w:rFonts w:ascii="Symbol" w:eastAsia="Symbol" w:hAnsi="Symbol" w:cs="Symbol"/>
              </w:rPr>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798872FE"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02B06DAB" w14:textId="77777777" w:rsidR="009F2895" w:rsidRDefault="009F2895" w:rsidP="009F2895">
            <w:pPr>
              <w:pStyle w:val="Ticks"/>
              <w:framePr w:hSpace="0" w:wrap="auto" w:vAnchor="margin" w:hAnchor="text" w:xAlign="left" w:yAlign="inline"/>
            </w:pPr>
          </w:p>
        </w:tc>
      </w:tr>
      <w:tr w:rsidR="009F2895" w14:paraId="6D5D77FF"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56CE0D5C" w14:textId="77777777" w:rsidR="009F2895" w:rsidRPr="00FA6777" w:rsidRDefault="009F2895" w:rsidP="009F2895">
            <w:pPr>
              <w:pStyle w:val="ListParagraph"/>
              <w:spacing w:after="120"/>
              <w:ind w:left="414" w:hanging="357"/>
              <w:contextualSpacing/>
            </w:pPr>
            <w:r w:rsidRPr="00FA6777">
              <w:t xml:space="preserve">Ensuring procedures for reporting and responding to suspected child abuse or neglect are promoted across the service and regularly reviewed in partnership with all stakeholders </w:t>
            </w:r>
            <w:r w:rsidRPr="00FA6777">
              <w:rPr>
                <w:rStyle w:val="RefertoSourceDefinitionsAttachmentChar"/>
              </w:rPr>
              <w:t>(refer to Attachment 3 and 4)</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39E37450" w14:textId="77777777" w:rsidR="009F2895" w:rsidRDefault="009F2895" w:rsidP="009F2895">
            <w:pPr>
              <w:pStyle w:val="Ticks"/>
              <w:framePr w:hSpace="0" w:wrap="auto" w:vAnchor="margin" w:hAnchor="text" w:xAlign="left" w:yAlign="inline"/>
              <w:rPr>
                <w:rFonts w:ascii="Abadi" w:hAnsi="Abadi"/>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65F1FE7F" w14:textId="77777777" w:rsidR="009F2895" w:rsidRDefault="009F2895" w:rsidP="009F2895">
            <w:pPr>
              <w:pStyle w:val="Ticks"/>
              <w:framePr w:hSpace="0" w:wrap="auto" w:vAnchor="margin" w:hAnchor="text" w:xAlign="left" w:yAlign="inline"/>
              <w:rPr>
                <w:rFonts w:ascii="Abadi" w:eastAsia="Symbol" w:hAnsi="Abadi" w:cs="Symbol"/>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0FBD3B63"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699BF1FF"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1E9FA3D9" w14:textId="77777777" w:rsidR="009F2895" w:rsidRDefault="009F2895" w:rsidP="009F2895">
            <w:pPr>
              <w:pStyle w:val="Ticks"/>
              <w:framePr w:hSpace="0" w:wrap="auto" w:vAnchor="margin" w:hAnchor="text" w:xAlign="left" w:yAlign="inline"/>
            </w:pPr>
            <w:r>
              <w:rPr>
                <w:rFonts w:ascii="Symbol" w:eastAsia="Symbol" w:hAnsi="Symbol" w:cs="Symbol"/>
              </w:rPr>
              <w:t>Ö</w:t>
            </w:r>
          </w:p>
        </w:tc>
      </w:tr>
      <w:tr w:rsidR="009F2895" w14:paraId="0A5A90C8"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35D16C5F" w14:textId="77777777" w:rsidR="009F2895" w:rsidRDefault="009F2895" w:rsidP="009F2895">
            <w:pPr>
              <w:pStyle w:val="ListParagraph"/>
              <w:spacing w:after="120"/>
              <w:ind w:left="414" w:hanging="357"/>
              <w:contextualSpacing/>
            </w:pPr>
            <w:r w:rsidRPr="00F10BAD">
              <w:t xml:space="preserve">Following processes for responding to and reporting suspected child abuse </w:t>
            </w:r>
            <w:r w:rsidRPr="0057555B">
              <w:rPr>
                <w:rStyle w:val="RefertoSourceDefinitionsAttachmentChar"/>
              </w:rPr>
              <w:t>(refer to Attachment 3)</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3E37405E" w14:textId="77777777" w:rsidR="009F2895" w:rsidRDefault="009F2895" w:rsidP="009F2895">
            <w:pPr>
              <w:pStyle w:val="Ticks"/>
              <w:framePr w:hSpace="0" w:wrap="auto" w:vAnchor="margin" w:hAnchor="text" w:xAlign="left" w:yAlign="inline"/>
              <w:rPr>
                <w:rFonts w:ascii="Symbol" w:eastAsia="Symbol" w:hAnsi="Symbol" w:cs="Symbol"/>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68AD3767" w14:textId="77777777" w:rsidR="009F2895" w:rsidRDefault="009F2895" w:rsidP="009F2895">
            <w:pPr>
              <w:pStyle w:val="Ticks"/>
              <w:framePr w:hSpace="0" w:wrap="auto" w:vAnchor="margin" w:hAnchor="text" w:xAlign="left" w:yAlign="inline"/>
              <w:rPr>
                <w:rFonts w:ascii="Symbol" w:eastAsia="Symbol" w:hAnsi="Symbol" w:cs="Symbol"/>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83361C7" w14:textId="77777777" w:rsidR="009F2895" w:rsidRDefault="009F2895" w:rsidP="009F2895">
            <w:pPr>
              <w:pStyle w:val="Ticks"/>
              <w:framePr w:hSpace="0" w:wrap="auto" w:vAnchor="margin" w:hAnchor="text" w:xAlign="left" w:yAlign="inline"/>
              <w:rPr>
                <w:rFonts w:ascii="Symbol" w:eastAsia="Symbol" w:hAnsi="Symbol" w:cs="Symbol"/>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63AF6B2"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5F16D79D" w14:textId="77777777" w:rsidR="009F2895" w:rsidRDefault="009F2895" w:rsidP="009F2895">
            <w:pPr>
              <w:pStyle w:val="Ticks"/>
              <w:framePr w:hSpace="0" w:wrap="auto" w:vAnchor="margin" w:hAnchor="text" w:xAlign="left" w:yAlign="inline"/>
            </w:pPr>
            <w:r w:rsidRPr="005E53AE">
              <w:rPr>
                <w:rFonts w:ascii="Abadi" w:eastAsia="Symbol" w:hAnsi="Abadi" w:cs="Symbol"/>
                <w:highlight w:val="yellow"/>
              </w:rPr>
              <w:t>R</w:t>
            </w:r>
          </w:p>
        </w:tc>
      </w:tr>
      <w:tr w:rsidR="009F2895" w14:paraId="1A38C01C"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4F710DF7" w14:textId="77777777" w:rsidR="009F2895" w:rsidRPr="00F10BAD" w:rsidRDefault="009F2895" w:rsidP="009F2895">
            <w:pPr>
              <w:pStyle w:val="ListParagraph"/>
              <w:spacing w:after="120"/>
              <w:ind w:left="414" w:hanging="357"/>
              <w:contextualSpacing/>
            </w:pPr>
            <w:r w:rsidRPr="00A650FE">
              <w:t xml:space="preserve">Following processes for responding to and reporting suspected family violence </w:t>
            </w:r>
            <w:r w:rsidRPr="00A650FE">
              <w:rPr>
                <w:rStyle w:val="RefertosourcedefinitionsChar"/>
              </w:rPr>
              <w:t>(refer to Family Violence Support policy)</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3F31973F"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6C840F8B"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21554886"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5FCC0E6D"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2524BF5" w14:textId="77777777" w:rsidR="009F2895" w:rsidRPr="005E53AE" w:rsidRDefault="009F2895" w:rsidP="009F2895">
            <w:pPr>
              <w:pStyle w:val="Ticks"/>
              <w:framePr w:hSpace="0" w:wrap="auto" w:vAnchor="margin" w:hAnchor="text" w:xAlign="left" w:yAlign="inline"/>
              <w:rPr>
                <w:rFonts w:ascii="Abadi" w:eastAsia="Symbol" w:hAnsi="Abadi" w:cs="Symbol"/>
                <w:highlight w:val="yellow"/>
              </w:rPr>
            </w:pPr>
            <w:r>
              <w:rPr>
                <w:rFonts w:ascii="Abadi" w:eastAsia="Symbol" w:hAnsi="Abadi" w:cs="Symbol"/>
              </w:rPr>
              <w:t>R</w:t>
            </w:r>
          </w:p>
        </w:tc>
      </w:tr>
      <w:tr w:rsidR="009F2895" w14:paraId="68277229"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E2EBE4D" w14:textId="77777777" w:rsidR="009F2895" w:rsidRPr="00A650FE" w:rsidRDefault="009F2895" w:rsidP="009F2895">
            <w:pPr>
              <w:pStyle w:val="ListParagraph"/>
              <w:spacing w:after="120"/>
              <w:ind w:left="414" w:hanging="357"/>
              <w:contextualSpacing/>
            </w:pPr>
            <w:r w:rsidRPr="00F952D2">
              <w:t>Ensuring processes for responding to and reporting are followed when there are significant concerns for the safety, health or wellbeing of a child at the service</w:t>
            </w:r>
            <w:r w:rsidRPr="0057555B">
              <w:rPr>
                <w:rStyle w:val="RefertoSourceDefinitionsAttachmentChar"/>
              </w:rPr>
              <w:t xml:space="preserve"> (refer to Attachment 3</w:t>
            </w:r>
            <w:r>
              <w:rPr>
                <w:rStyle w:val="RefertoSourceDefinitionsAttachmentChar"/>
              </w:rPr>
              <w:t xml:space="preserve"> and 4</w:t>
            </w:r>
            <w:r w:rsidRPr="0057555B">
              <w:rPr>
                <w:rStyle w:val="RefertoSourceDefinitionsAttachmentChar"/>
              </w:rPr>
              <w:t>)</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3247586E"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7618403C"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1B653A8E"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15841DB3"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087413C7" w14:textId="77777777" w:rsidR="009F2895" w:rsidRDefault="009F2895" w:rsidP="009F2895">
            <w:pPr>
              <w:pStyle w:val="Ticks"/>
              <w:framePr w:hSpace="0" w:wrap="auto" w:vAnchor="margin" w:hAnchor="text" w:xAlign="left" w:yAlign="inline"/>
              <w:rPr>
                <w:rFonts w:ascii="Abadi" w:eastAsia="Symbol" w:hAnsi="Abadi" w:cs="Symbol"/>
              </w:rPr>
            </w:pPr>
          </w:p>
        </w:tc>
      </w:tr>
      <w:tr w:rsidR="009F2895" w14:paraId="09EBF0EC"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4C5389ED" w14:textId="77777777" w:rsidR="009F2895" w:rsidRPr="00F952D2" w:rsidRDefault="009F2895" w:rsidP="009F2895">
            <w:pPr>
              <w:pStyle w:val="ListParagraph"/>
              <w:spacing w:after="120"/>
              <w:ind w:left="414" w:hanging="357"/>
              <w:contextualSpacing/>
            </w:pPr>
            <w:r w:rsidRPr="00FA6777">
              <w:t xml:space="preserve">Responding to concerns about sexual behaviours, even if they seem typical </w:t>
            </w:r>
            <w:r w:rsidRPr="00FA6777">
              <w:rPr>
                <w:rStyle w:val="RefertoSourceDefinitionsAttachmentChar"/>
              </w:rPr>
              <w:t>(refer to Attachment 3)</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3BDF2CAE"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7BC1D20B"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5A3F119"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0D6524BA"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7C3EA279" w14:textId="77777777" w:rsidR="009F2895" w:rsidRDefault="009F2895" w:rsidP="009F2895">
            <w:pPr>
              <w:pStyle w:val="Ticks"/>
              <w:framePr w:hSpace="0" w:wrap="auto" w:vAnchor="margin" w:hAnchor="text" w:xAlign="left" w:yAlign="inline"/>
              <w:rPr>
                <w:rFonts w:ascii="Abadi" w:eastAsia="Symbol" w:hAnsi="Abadi" w:cs="Symbol"/>
              </w:rPr>
            </w:pPr>
          </w:p>
        </w:tc>
      </w:tr>
      <w:tr w:rsidR="009F2895" w14:paraId="2281F176"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3B86560A" w14:textId="77777777" w:rsidR="009F2895" w:rsidRPr="00F952D2" w:rsidRDefault="009F2895" w:rsidP="009F2895">
            <w:pPr>
              <w:pStyle w:val="ListParagraph"/>
              <w:spacing w:after="120"/>
              <w:ind w:left="414" w:hanging="357"/>
              <w:contextualSpacing/>
            </w:pPr>
            <w:r w:rsidRPr="00FC0950">
              <w:t xml:space="preserve">Fulfilling legal obligations, including mandatory reporting and duty of care obligations </w:t>
            </w:r>
            <w:r w:rsidRPr="0057555B">
              <w:rPr>
                <w:rStyle w:val="RefertoSourceDefinitionsAttachmentChar"/>
              </w:rPr>
              <w:t>(refer to Definitions)</w:t>
            </w:r>
            <w:r w:rsidRPr="00FC0950">
              <w:t xml:space="preserve"> </w:t>
            </w:r>
            <w:r w:rsidRPr="0057555B">
              <w:rPr>
                <w:rStyle w:val="RefertoSourceDefinitionsAttachmentChar"/>
              </w:rPr>
              <w:t>(refer to Attachment 3 and 4)</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2B9FA257"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26239BE1"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3F1FCA06"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196265D"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84AA3FD" w14:textId="77777777" w:rsidR="009F2895" w:rsidRDefault="009F2895" w:rsidP="009F2895">
            <w:pPr>
              <w:pStyle w:val="Ticks"/>
              <w:framePr w:hSpace="0" w:wrap="auto" w:vAnchor="margin" w:hAnchor="text" w:xAlign="left" w:yAlign="inline"/>
              <w:rPr>
                <w:rFonts w:ascii="Abadi" w:eastAsia="Symbol" w:hAnsi="Abadi" w:cs="Symbol"/>
              </w:rPr>
            </w:pPr>
            <w:r w:rsidRPr="00CA4196">
              <w:rPr>
                <w:b/>
                <w:bCs/>
              </w:rPr>
              <w:t>R</w:t>
            </w:r>
          </w:p>
        </w:tc>
      </w:tr>
      <w:tr w:rsidR="009F2895" w14:paraId="16041410"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6E18F975" w14:textId="77777777" w:rsidR="009F2895" w:rsidRDefault="009F2895" w:rsidP="009F2895">
            <w:pPr>
              <w:pStyle w:val="ListParagraph"/>
              <w:spacing w:after="120"/>
              <w:ind w:left="414" w:hanging="357"/>
              <w:contextualSpacing/>
            </w:pPr>
            <w:r w:rsidRPr="00A650FE">
              <w:t xml:space="preserve">Ensuring that clear and comprehensive notes relating to incidents, disclosures and allegations of child abuse are made and retained </w:t>
            </w:r>
            <w:r w:rsidRPr="00A650FE">
              <w:rPr>
                <w:rStyle w:val="RefertosourcedefinitionsChar"/>
              </w:rPr>
              <w:t>(refer to Attachment 4)</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F26E32E" w14:textId="77777777" w:rsidR="009F2895" w:rsidRDefault="009F2895" w:rsidP="009F2895">
            <w:pPr>
              <w:pStyle w:val="Ticks"/>
              <w:framePr w:hSpace="0" w:wrap="auto" w:vAnchor="margin" w:hAnchor="text" w:xAlign="left" w:yAlign="inline"/>
              <w:rPr>
                <w:rFonts w:ascii="Symbol" w:eastAsia="Symbol" w:hAnsi="Symbol" w:cs="Symbol"/>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21E64849" w14:textId="77777777" w:rsidR="009F2895" w:rsidRDefault="009F2895" w:rsidP="009F2895">
            <w:pPr>
              <w:pStyle w:val="Ticks"/>
              <w:framePr w:hSpace="0" w:wrap="auto" w:vAnchor="margin" w:hAnchor="text" w:xAlign="left" w:yAlign="inline"/>
              <w:rPr>
                <w:rFonts w:ascii="Symbol" w:eastAsia="Symbol" w:hAnsi="Symbol" w:cs="Symbol"/>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1A6FD391" w14:textId="77777777" w:rsidR="009F2895" w:rsidRDefault="009F2895" w:rsidP="009F2895">
            <w:pPr>
              <w:pStyle w:val="Ticks"/>
              <w:framePr w:hSpace="0" w:wrap="auto" w:vAnchor="margin" w:hAnchor="text" w:xAlign="left" w:yAlign="inline"/>
              <w:rPr>
                <w:rFonts w:ascii="Symbol" w:eastAsia="Symbol" w:hAnsi="Symbol" w:cs="Symbol"/>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F141A3F"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513FC20C" w14:textId="77777777" w:rsidR="009F2895" w:rsidRDefault="009F2895" w:rsidP="009F2895">
            <w:pPr>
              <w:pStyle w:val="Ticks"/>
              <w:framePr w:hSpace="0" w:wrap="auto" w:vAnchor="margin" w:hAnchor="text" w:xAlign="left" w:yAlign="inline"/>
            </w:pPr>
            <w:r>
              <w:rPr>
                <w:rFonts w:ascii="Abadi" w:eastAsia="Symbol" w:hAnsi="Abadi" w:cs="Symbol"/>
              </w:rPr>
              <w:t>R</w:t>
            </w:r>
          </w:p>
        </w:tc>
      </w:tr>
      <w:tr w:rsidR="009F2895" w14:paraId="32CB210C"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35826B27" w14:textId="4BA8576B" w:rsidR="009F2895" w:rsidRPr="00A650FE" w:rsidRDefault="009F2895" w:rsidP="009F2895">
            <w:pPr>
              <w:pStyle w:val="ListParagraph"/>
              <w:spacing w:after="120"/>
              <w:ind w:left="414" w:hanging="357"/>
              <w:contextualSpacing/>
            </w:pPr>
            <w:r w:rsidRPr="00380211">
              <w:t xml:space="preserve">Notifying the approved provider or person with management or control immediately on becoming aware of a concern, complaint or allegation regarding the safety, health and welfare of a child at </w:t>
            </w:r>
            <w:sdt>
              <w:sdtPr>
                <w:alias w:val="Company"/>
                <w:tag w:val=""/>
                <w:id w:val="134534187"/>
                <w:placeholder>
                  <w:docPart w:val="2CAD196A408A458E8849CE8A591B3AC2"/>
                </w:placeholder>
                <w:dataBinding w:prefixMappings="xmlns:ns0='http://schemas.openxmlformats.org/officeDocument/2006/extended-properties' " w:xpath="/ns0:Properties[1]/ns0:Company[1]" w:storeItemID="{6668398D-A668-4E3E-A5EB-62B293D839F1}"/>
                <w:text/>
              </w:sdtPr>
              <w:sdtContent>
                <w:r w:rsidR="00A839C3">
                  <w:t>West Wimmera Shire Council Kindergartens and Early Childhood Service</w:t>
                </w:r>
              </w:sdtContent>
            </w:sdt>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675579A1" w14:textId="77777777" w:rsidR="009F2895" w:rsidRPr="00CA4196" w:rsidRDefault="009F2895" w:rsidP="009F2895">
            <w:pPr>
              <w:pStyle w:val="Ticks"/>
              <w:framePr w:hSpace="0" w:wrap="auto" w:vAnchor="margin" w:hAnchor="text" w:xAlign="left" w:yAlign="inline"/>
              <w:rPr>
                <w:b/>
                <w:bCs/>
              </w:rPr>
            </w:pP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527F3BF"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78BED38E"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BC6E160"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27C10435" w14:textId="77777777" w:rsidR="009F2895" w:rsidRDefault="009F2895" w:rsidP="009F2895">
            <w:pPr>
              <w:pStyle w:val="Ticks"/>
              <w:framePr w:hSpace="0" w:wrap="auto" w:vAnchor="margin" w:hAnchor="text" w:xAlign="left" w:yAlign="inline"/>
              <w:rPr>
                <w:rFonts w:ascii="Abadi" w:eastAsia="Symbol" w:hAnsi="Abadi" w:cs="Symbol"/>
              </w:rPr>
            </w:pPr>
            <w:r>
              <w:rPr>
                <w:rFonts w:ascii="Symbol" w:eastAsia="Symbol" w:hAnsi="Symbol" w:cs="Symbol"/>
              </w:rPr>
              <w:t>Ö</w:t>
            </w:r>
          </w:p>
        </w:tc>
      </w:tr>
      <w:tr w:rsidR="009F2895" w14:paraId="0D86E437"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35BFA140" w14:textId="77777777" w:rsidR="009F2895" w:rsidRDefault="009F2895" w:rsidP="009F2895">
            <w:pPr>
              <w:pStyle w:val="ListParagraph"/>
              <w:spacing w:after="120"/>
              <w:ind w:left="414" w:hanging="357"/>
              <w:contextualSpacing/>
            </w:pPr>
            <w:r>
              <w:t>M</w:t>
            </w:r>
            <w:r w:rsidRPr="00E24260">
              <w:t xml:space="preserve">aintaining co-operative relationships with appropriate services and/or professionals (including Child FIRST/Orange Door) </w:t>
            </w:r>
            <w:r w:rsidRPr="0057555B">
              <w:rPr>
                <w:rStyle w:val="RefertoSourceDefinitionsAttachmentChar"/>
              </w:rPr>
              <w:t>(refer to Definitions)</w:t>
            </w:r>
            <w:r>
              <w:rPr>
                <w:rStyle w:val="RefertoSourceDefinitionsAttachmentChar"/>
              </w:rPr>
              <w:t xml:space="preserve"> </w:t>
            </w:r>
            <w:r w:rsidRPr="00E24260">
              <w:t>in the best interests of children and their families</w:t>
            </w:r>
            <w:r w:rsidRPr="00E24260" w:rsidDel="00E24260">
              <w:t xml:space="preserve"> </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1399F091"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13AE95C3"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2BB41E53"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37FC30BE"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60E6B3A6" w14:textId="77777777" w:rsidR="009F2895" w:rsidRDefault="009F2895" w:rsidP="009F2895">
            <w:pPr>
              <w:pStyle w:val="Ticks"/>
              <w:framePr w:hSpace="0" w:wrap="auto" w:vAnchor="margin" w:hAnchor="text" w:xAlign="left" w:yAlign="inline"/>
            </w:pPr>
          </w:p>
        </w:tc>
      </w:tr>
      <w:tr w:rsidR="009F2895" w14:paraId="43C09074"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AEDBD98" w14:textId="7FA3C4BA" w:rsidR="009F2895" w:rsidRDefault="009F2895" w:rsidP="009F2895">
            <w:pPr>
              <w:pStyle w:val="ListParagraph"/>
              <w:spacing w:after="120"/>
              <w:ind w:left="414" w:hanging="357"/>
              <w:contextualSpacing/>
            </w:pPr>
            <w:r w:rsidRPr="00F952D2">
              <w:t xml:space="preserve">Offering support to the child and their family, and to staff in response to concerns or reports relating to the safety, health and wellbeing of a child at </w:t>
            </w:r>
            <w:sdt>
              <w:sdtPr>
                <w:alias w:val="Company"/>
                <w:tag w:val=""/>
                <w:id w:val="1768197049"/>
                <w:placeholder>
                  <w:docPart w:val="AACC0504BF1B4345B3065E805AF54B65"/>
                </w:placeholder>
                <w:dataBinding w:prefixMappings="xmlns:ns0='http://schemas.openxmlformats.org/officeDocument/2006/extended-properties' " w:xpath="/ns0:Properties[1]/ns0:Company[1]" w:storeItemID="{6668398D-A668-4E3E-A5EB-62B293D839F1}"/>
                <w:text/>
              </w:sdtPr>
              <w:sdtContent>
                <w:r w:rsidR="00A839C3">
                  <w:t>West Wimmera Shire Council Kindergartens and Early Childhood Service</w:t>
                </w:r>
              </w:sdtContent>
            </w:sdt>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5D8F18C1"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5B58837"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30379999"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600C4079"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51123D25" w14:textId="77777777" w:rsidR="009F2895" w:rsidRDefault="009F2895" w:rsidP="009F2895">
            <w:pPr>
              <w:pStyle w:val="Ticks"/>
              <w:framePr w:hSpace="0" w:wrap="auto" w:vAnchor="margin" w:hAnchor="text" w:xAlign="left" w:yAlign="inline"/>
            </w:pPr>
          </w:p>
        </w:tc>
      </w:tr>
      <w:tr w:rsidR="009F2895" w14:paraId="016AA816"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4D728E14" w14:textId="77777777" w:rsidR="009F2895" w:rsidRDefault="009F2895" w:rsidP="009F2895">
            <w:pPr>
              <w:pStyle w:val="ListParagraph"/>
              <w:spacing w:after="120"/>
              <w:ind w:left="414" w:hanging="357"/>
              <w:contextualSpacing/>
            </w:pPr>
            <w:r w:rsidRPr="00F952D2">
              <w:t xml:space="preserve">Notifying DE within 24 hours of a serious incident </w:t>
            </w:r>
            <w:r w:rsidRPr="0057555B">
              <w:rPr>
                <w:rStyle w:val="RefertoSourceDefinitionsAttachmentChar"/>
              </w:rPr>
              <w:t xml:space="preserve">(refer to Definitions) </w:t>
            </w:r>
            <w:r w:rsidRPr="00F952D2">
              <w:t>occurring at the service</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3EC16A3C"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1D1558E4"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6FFD52E" w14:textId="77777777" w:rsidR="009F2895" w:rsidRDefault="009F2895" w:rsidP="009F2895">
            <w:pPr>
              <w:pStyle w:val="Ticks"/>
              <w:framePr w:hSpace="0" w:wrap="auto" w:vAnchor="margin" w:hAnchor="text" w:xAlign="left" w:yAlign="inline"/>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2FA221F3"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79FD31C1" w14:textId="77777777" w:rsidR="009F2895" w:rsidRDefault="009F2895" w:rsidP="009F2895">
            <w:pPr>
              <w:pStyle w:val="Ticks"/>
              <w:framePr w:hSpace="0" w:wrap="auto" w:vAnchor="margin" w:hAnchor="text" w:xAlign="left" w:yAlign="inline"/>
            </w:pPr>
          </w:p>
        </w:tc>
      </w:tr>
      <w:tr w:rsidR="009F2895" w14:paraId="4E934F26"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73BF07EA" w14:textId="77777777" w:rsidR="009F2895" w:rsidRDefault="009F2895" w:rsidP="009F2895">
            <w:pPr>
              <w:pStyle w:val="ListParagraph"/>
              <w:spacing w:after="120"/>
              <w:ind w:left="414" w:hanging="357"/>
              <w:contextualSpacing/>
            </w:pPr>
            <w:r w:rsidRPr="00F952D2">
              <w:t xml:space="preserve">Notifying DE within 24 hours of becoming aware of a notifiable complaint </w:t>
            </w:r>
            <w:r w:rsidRPr="0057555B">
              <w:rPr>
                <w:rStyle w:val="RefertoSourceDefinitionsAttachmentChar"/>
              </w:rPr>
              <w:t>(refer to Definitions)</w:t>
            </w:r>
            <w:r w:rsidRPr="00F952D2">
              <w:t xml:space="preserve"> or allegation regarding the safety, health and/or welfare of a child at the service</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029F977F"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3F8388FA" w14:textId="77777777" w:rsidR="009F2895" w:rsidRDefault="009F2895" w:rsidP="009F2895">
            <w:pPr>
              <w:pStyle w:val="Ticks"/>
              <w:framePr w:hSpace="0" w:wrap="auto" w:vAnchor="margin" w:hAnchor="text" w:xAlign="left" w:yAlign="inline"/>
            </w:pPr>
            <w: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342AAE3F" w14:textId="77777777" w:rsidR="009F2895" w:rsidRDefault="009F2895" w:rsidP="009F2895">
            <w:pPr>
              <w:pStyle w:val="Ticks"/>
              <w:framePr w:hSpace="0" w:wrap="auto" w:vAnchor="margin" w:hAnchor="text" w:xAlign="left" w:yAlign="inline"/>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646B860B"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0C024810" w14:textId="77777777" w:rsidR="009F2895" w:rsidRDefault="009F2895" w:rsidP="009F2895">
            <w:pPr>
              <w:pStyle w:val="Ticks"/>
              <w:framePr w:hSpace="0" w:wrap="auto" w:vAnchor="margin" w:hAnchor="text" w:xAlign="left" w:yAlign="inline"/>
            </w:pPr>
          </w:p>
        </w:tc>
      </w:tr>
      <w:tr w:rsidR="009F2895" w14:paraId="7A7E553F"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4504DA2" w14:textId="77777777" w:rsidR="009F2895" w:rsidRPr="00F952D2" w:rsidRDefault="009F2895" w:rsidP="009F2895">
            <w:pPr>
              <w:pStyle w:val="ListParagraph"/>
              <w:spacing w:after="120"/>
              <w:ind w:left="414" w:hanging="357"/>
              <w:contextualSpacing/>
            </w:pPr>
            <w:r w:rsidRPr="00FA6777">
              <w:t xml:space="preserve">Notifying DE within 24 hours of becoming aware of any incident where it is reasonably believed that physical and/or sexual abuse of a child or any allegation that sexual or physical abuse of a child has occurred or is occurring at the service </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17BEF7C0"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1433478F" w14:textId="77777777" w:rsidR="009F2895" w:rsidRDefault="009F2895" w:rsidP="009F2895">
            <w:pPr>
              <w:pStyle w:val="Ticks"/>
              <w:framePr w:hSpace="0" w:wrap="auto" w:vAnchor="margin" w:hAnchor="text" w:xAlign="left" w:yAlign="inline"/>
            </w:pPr>
            <w:r>
              <w:rPr>
                <w:b/>
                <w:bCs/>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0E4D0561" w14:textId="77777777" w:rsidR="009F2895" w:rsidRDefault="009F2895" w:rsidP="009F2895">
            <w:pPr>
              <w:pStyle w:val="Ticks"/>
              <w:framePr w:hSpace="0" w:wrap="auto" w:vAnchor="margin" w:hAnchor="text" w:xAlign="left" w:yAlign="inline"/>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3BD41834"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52B1650C" w14:textId="77777777" w:rsidR="009F2895" w:rsidRDefault="009F2895" w:rsidP="009F2895">
            <w:pPr>
              <w:pStyle w:val="Ticks"/>
              <w:framePr w:hSpace="0" w:wrap="auto" w:vAnchor="margin" w:hAnchor="text" w:xAlign="left" w:yAlign="inline"/>
              <w:jc w:val="left"/>
            </w:pPr>
          </w:p>
        </w:tc>
      </w:tr>
      <w:tr w:rsidR="009F2895" w14:paraId="43CCAE4F" w14:textId="77777777" w:rsidTr="009F2895">
        <w:tc>
          <w:tcPr>
            <w:tcW w:w="6580" w:type="dxa"/>
            <w:shd w:val="clear" w:color="auto" w:fill="FFFFFF" w:themeFill="background1"/>
          </w:tcPr>
          <w:p w14:paraId="5DB36C37" w14:textId="77777777" w:rsidR="009F2895" w:rsidRPr="00A650FE" w:rsidRDefault="009F2895" w:rsidP="009F2895">
            <w:pPr>
              <w:pStyle w:val="ListParagraph"/>
              <w:spacing w:after="120"/>
              <w:ind w:left="414" w:hanging="357"/>
              <w:contextualSpacing/>
            </w:pPr>
            <w:r w:rsidRPr="00A650FE">
              <w:lastRenderedPageBreak/>
              <w:t xml:space="preserve">Ensuring reporting requirements under the </w:t>
            </w:r>
            <w:r w:rsidRPr="00A650FE">
              <w:rPr>
                <w:rStyle w:val="RegulationLawChar"/>
              </w:rPr>
              <w:t xml:space="preserve">Occupational Health and Safety (OHS) Act 2004 </w:t>
            </w:r>
            <w:r w:rsidRPr="00A650FE">
              <w:t xml:space="preserve">are made to WorkSafe </w:t>
            </w:r>
            <w:r w:rsidRPr="00A650FE">
              <w:rPr>
                <w:rStyle w:val="RefertoSourceDefinitionsAttachmentChar"/>
              </w:rPr>
              <w:t xml:space="preserve">(refer to Sources) </w:t>
            </w:r>
            <w:r w:rsidRPr="00A650FE">
              <w:t>as soon as is practicable</w:t>
            </w:r>
          </w:p>
        </w:tc>
        <w:tc>
          <w:tcPr>
            <w:tcW w:w="688" w:type="dxa"/>
            <w:shd w:val="clear" w:color="auto" w:fill="FBFDE9"/>
            <w:vAlign w:val="center"/>
          </w:tcPr>
          <w:p w14:paraId="474B6D98" w14:textId="77777777" w:rsidR="009F2895" w:rsidRPr="00CA4196" w:rsidRDefault="009F2895" w:rsidP="009F2895">
            <w:pPr>
              <w:pStyle w:val="Ticks"/>
              <w:framePr w:hSpace="0" w:wrap="auto" w:vAnchor="margin" w:hAnchor="text" w:xAlign="left" w:yAlign="inline"/>
              <w:rPr>
                <w:rFonts w:ascii="Abadi" w:hAnsi="Abadi"/>
                <w:b/>
                <w:bCs/>
              </w:rPr>
            </w:pPr>
            <w:r>
              <w:rPr>
                <w:rFonts w:ascii="Abadi" w:eastAsia="Symbol" w:hAnsi="Abadi" w:cs="Symbol"/>
                <w:b/>
              </w:rPr>
              <w:t>R</w:t>
            </w:r>
          </w:p>
        </w:tc>
        <w:tc>
          <w:tcPr>
            <w:tcW w:w="689" w:type="dxa"/>
            <w:shd w:val="clear" w:color="auto" w:fill="F3F9BF"/>
            <w:vAlign w:val="center"/>
          </w:tcPr>
          <w:p w14:paraId="33B84479" w14:textId="77777777" w:rsidR="009F2895" w:rsidRDefault="009F2895" w:rsidP="009F2895">
            <w:pPr>
              <w:pStyle w:val="Ticks"/>
              <w:framePr w:hSpace="0" w:wrap="auto" w:vAnchor="margin" w:hAnchor="text" w:xAlign="left" w:yAlign="inline"/>
              <w:rPr>
                <w:rFonts w:ascii="Symbol" w:eastAsia="Symbol" w:hAnsi="Symbol" w:cs="Symbol"/>
              </w:rPr>
            </w:pPr>
          </w:p>
        </w:tc>
        <w:tc>
          <w:tcPr>
            <w:tcW w:w="689" w:type="dxa"/>
            <w:shd w:val="clear" w:color="auto" w:fill="ECF593"/>
            <w:vAlign w:val="center"/>
          </w:tcPr>
          <w:p w14:paraId="3F27B125" w14:textId="77777777" w:rsidR="009F2895" w:rsidRDefault="009F2895" w:rsidP="009F2895">
            <w:pPr>
              <w:pStyle w:val="Ticks"/>
              <w:framePr w:hSpace="0" w:wrap="auto" w:vAnchor="margin" w:hAnchor="text" w:xAlign="left" w:yAlign="inline"/>
              <w:rPr>
                <w:rFonts w:ascii="Symbol" w:eastAsia="Symbol" w:hAnsi="Symbol" w:cs="Symbol"/>
              </w:rPr>
            </w:pPr>
          </w:p>
        </w:tc>
        <w:tc>
          <w:tcPr>
            <w:tcW w:w="771" w:type="dxa"/>
            <w:shd w:val="clear" w:color="auto" w:fill="E6F272"/>
            <w:vAlign w:val="center"/>
          </w:tcPr>
          <w:p w14:paraId="70C3B473" w14:textId="77777777" w:rsidR="009F2895" w:rsidRDefault="009F2895" w:rsidP="009F2895">
            <w:pPr>
              <w:pStyle w:val="Ticks"/>
              <w:framePr w:hSpace="0" w:wrap="auto" w:vAnchor="margin" w:hAnchor="text" w:xAlign="left" w:yAlign="inline"/>
            </w:pPr>
          </w:p>
        </w:tc>
        <w:tc>
          <w:tcPr>
            <w:tcW w:w="739" w:type="dxa"/>
            <w:shd w:val="clear" w:color="auto" w:fill="DFEE4C"/>
            <w:vAlign w:val="center"/>
          </w:tcPr>
          <w:p w14:paraId="1EEEA214" w14:textId="77777777" w:rsidR="009F2895" w:rsidRDefault="009F2895" w:rsidP="009F2895">
            <w:pPr>
              <w:pStyle w:val="Ticks"/>
              <w:framePr w:hSpace="0" w:wrap="auto" w:vAnchor="margin" w:hAnchor="text" w:xAlign="left" w:yAlign="inline"/>
              <w:rPr>
                <w:rFonts w:ascii="Symbol" w:eastAsia="Symbol" w:hAnsi="Symbol" w:cs="Symbol"/>
              </w:rPr>
            </w:pPr>
          </w:p>
        </w:tc>
      </w:tr>
      <w:tr w:rsidR="009F2895" w14:paraId="3194F89E" w14:textId="77777777" w:rsidTr="009F2895">
        <w:tc>
          <w:tcPr>
            <w:tcW w:w="6580" w:type="dxa"/>
            <w:shd w:val="clear" w:color="auto" w:fill="FFFFFF" w:themeFill="background1"/>
          </w:tcPr>
          <w:p w14:paraId="1E47ECC2" w14:textId="1D969D05" w:rsidR="009F2895" w:rsidRPr="00A650FE" w:rsidRDefault="009F2895" w:rsidP="009F2895">
            <w:pPr>
              <w:pStyle w:val="ListParagraph"/>
              <w:spacing w:after="120"/>
              <w:ind w:left="414" w:hanging="357"/>
              <w:contextualSpacing/>
            </w:pPr>
            <w:r w:rsidRPr="00A650FE">
              <w:t xml:space="preserve">Identifying who the head of the organisation </w:t>
            </w:r>
            <w:r w:rsidRPr="00A650FE">
              <w:rPr>
                <w:rStyle w:val="RefertoSourceDefinitionsAttachmentChar"/>
              </w:rPr>
              <w:t>(refer to Definitions)</w:t>
            </w:r>
            <w:r w:rsidRPr="00A650FE">
              <w:t xml:space="preserve"> is for </w:t>
            </w:r>
            <w:sdt>
              <w:sdtPr>
                <w:alias w:val="Company"/>
                <w:tag w:val=""/>
                <w:id w:val="815379488"/>
                <w:placeholder>
                  <w:docPart w:val="C4CD953C55414E69922F9D36DBF4B72C"/>
                </w:placeholder>
                <w:dataBinding w:prefixMappings="xmlns:ns0='http://schemas.openxmlformats.org/officeDocument/2006/extended-properties' " w:xpath="/ns0:Properties[1]/ns0:Company[1]" w:storeItemID="{6668398D-A668-4E3E-A5EB-62B293D839F1}"/>
                <w:text/>
              </w:sdtPr>
              <w:sdtContent>
                <w:r w:rsidR="00A839C3">
                  <w:t>West Wimmera Shire Council Kindergartens and Early Childhood Service</w:t>
                </w:r>
              </w:sdtContent>
            </w:sdt>
            <w:r w:rsidRPr="00A650FE">
              <w:t xml:space="preserve"> </w:t>
            </w:r>
            <w:r w:rsidRPr="00A650FE">
              <w:rPr>
                <w:rStyle w:val="RefertosourcedefinitionsChar"/>
              </w:rPr>
              <w:t>(refer to Sources)</w:t>
            </w:r>
          </w:p>
        </w:tc>
        <w:tc>
          <w:tcPr>
            <w:tcW w:w="688" w:type="dxa"/>
            <w:shd w:val="clear" w:color="auto" w:fill="FBFDE9"/>
            <w:vAlign w:val="center"/>
          </w:tcPr>
          <w:p w14:paraId="4852A312" w14:textId="77777777" w:rsidR="009F2895" w:rsidRDefault="009F2895" w:rsidP="009F2895">
            <w:pPr>
              <w:pStyle w:val="Ticks"/>
              <w:framePr w:hSpace="0" w:wrap="auto" w:vAnchor="margin" w:hAnchor="text" w:xAlign="left" w:yAlign="inline"/>
              <w:rPr>
                <w:rFonts w:ascii="Abadi" w:eastAsia="Symbol" w:hAnsi="Abadi" w:cs="Symbol"/>
                <w:b/>
              </w:rPr>
            </w:pPr>
            <w:r>
              <w:rPr>
                <w:rFonts w:ascii="Abadi" w:eastAsia="Symbol" w:hAnsi="Abadi" w:cs="Symbol"/>
                <w:b/>
              </w:rPr>
              <w:t>R</w:t>
            </w:r>
          </w:p>
        </w:tc>
        <w:tc>
          <w:tcPr>
            <w:tcW w:w="689" w:type="dxa"/>
            <w:shd w:val="clear" w:color="auto" w:fill="F3F9BF"/>
            <w:vAlign w:val="center"/>
          </w:tcPr>
          <w:p w14:paraId="2546C627" w14:textId="77777777" w:rsidR="009F2895" w:rsidRDefault="009F2895" w:rsidP="009F2895">
            <w:pPr>
              <w:pStyle w:val="Ticks"/>
              <w:framePr w:hSpace="0" w:wrap="auto" w:vAnchor="margin" w:hAnchor="text" w:xAlign="left" w:yAlign="inline"/>
              <w:rPr>
                <w:rFonts w:ascii="Symbol" w:eastAsia="Symbol" w:hAnsi="Symbol" w:cs="Symbol"/>
              </w:rPr>
            </w:pPr>
          </w:p>
        </w:tc>
        <w:tc>
          <w:tcPr>
            <w:tcW w:w="689" w:type="dxa"/>
            <w:shd w:val="clear" w:color="auto" w:fill="ECF593"/>
            <w:vAlign w:val="center"/>
          </w:tcPr>
          <w:p w14:paraId="272C8D20" w14:textId="77777777" w:rsidR="009F2895" w:rsidRDefault="009F2895" w:rsidP="009F2895">
            <w:pPr>
              <w:pStyle w:val="Ticks"/>
              <w:framePr w:hSpace="0" w:wrap="auto" w:vAnchor="margin" w:hAnchor="text" w:xAlign="left" w:yAlign="inline"/>
              <w:rPr>
                <w:rFonts w:ascii="Symbol" w:eastAsia="Symbol" w:hAnsi="Symbol" w:cs="Symbol"/>
              </w:rPr>
            </w:pPr>
          </w:p>
        </w:tc>
        <w:tc>
          <w:tcPr>
            <w:tcW w:w="771" w:type="dxa"/>
            <w:shd w:val="clear" w:color="auto" w:fill="E6F272"/>
            <w:vAlign w:val="center"/>
          </w:tcPr>
          <w:p w14:paraId="732EDEFC" w14:textId="77777777" w:rsidR="009F2895" w:rsidRDefault="009F2895" w:rsidP="009F2895">
            <w:pPr>
              <w:pStyle w:val="Ticks"/>
              <w:framePr w:hSpace="0" w:wrap="auto" w:vAnchor="margin" w:hAnchor="text" w:xAlign="left" w:yAlign="inline"/>
            </w:pPr>
          </w:p>
        </w:tc>
        <w:tc>
          <w:tcPr>
            <w:tcW w:w="739" w:type="dxa"/>
            <w:shd w:val="clear" w:color="auto" w:fill="DFEE4C"/>
            <w:vAlign w:val="center"/>
          </w:tcPr>
          <w:p w14:paraId="682D6BFF" w14:textId="77777777" w:rsidR="009F2895" w:rsidRDefault="009F2895" w:rsidP="009F2895">
            <w:pPr>
              <w:pStyle w:val="Ticks"/>
              <w:framePr w:hSpace="0" w:wrap="auto" w:vAnchor="margin" w:hAnchor="text" w:xAlign="left" w:yAlign="inline"/>
              <w:rPr>
                <w:rFonts w:ascii="Symbol" w:eastAsia="Symbol" w:hAnsi="Symbol" w:cs="Symbol"/>
              </w:rPr>
            </w:pPr>
          </w:p>
        </w:tc>
      </w:tr>
      <w:tr w:rsidR="009F2895" w14:paraId="6D86E108"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3B129D37" w14:textId="77777777" w:rsidR="009F2895" w:rsidRPr="00A650FE" w:rsidRDefault="009F2895" w:rsidP="009F2895">
            <w:pPr>
              <w:pStyle w:val="ListParagraph"/>
              <w:spacing w:after="120"/>
              <w:ind w:left="414" w:hanging="357"/>
              <w:contextualSpacing/>
            </w:pPr>
            <w:r w:rsidRPr="00A650FE">
              <w:t xml:space="preserve">Notifying the nominated head of organisation </w:t>
            </w:r>
            <w:r w:rsidRPr="00A650FE">
              <w:rPr>
                <w:rStyle w:val="RefertoSourceDefinitionsAttachmentChar"/>
              </w:rPr>
              <w:t>(refer to Definitions)</w:t>
            </w:r>
            <w:r w:rsidRPr="00A650FE">
              <w:t xml:space="preserve"> to the Commission for Children and Young People and maintaining the currency of the information</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54261C53"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51971B8" w14:textId="77777777" w:rsidR="009F2895" w:rsidRDefault="009F2895" w:rsidP="009F2895">
            <w:pPr>
              <w:pStyle w:val="Ticks"/>
              <w:framePr w:hSpace="0" w:wrap="auto" w:vAnchor="margin" w:hAnchor="text" w:xAlign="left" w:yAlign="inline"/>
            </w:pP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4C2C8A51" w14:textId="77777777" w:rsidR="009F2895" w:rsidRDefault="009F2895" w:rsidP="009F2895">
            <w:pPr>
              <w:pStyle w:val="Ticks"/>
              <w:framePr w:hSpace="0" w:wrap="auto" w:vAnchor="margin" w:hAnchor="text" w:xAlign="left" w:yAlign="inline"/>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63C32389"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50371E01" w14:textId="77777777" w:rsidR="009F2895" w:rsidRDefault="009F2895" w:rsidP="009F2895">
            <w:pPr>
              <w:pStyle w:val="Ticks"/>
              <w:framePr w:hSpace="0" w:wrap="auto" w:vAnchor="margin" w:hAnchor="text" w:xAlign="left" w:yAlign="inline"/>
            </w:pPr>
          </w:p>
        </w:tc>
      </w:tr>
      <w:tr w:rsidR="009F2895" w14:paraId="7237C2F5"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6A73D37C" w14:textId="77777777" w:rsidR="009F2895" w:rsidRPr="00A650FE" w:rsidRDefault="009F2895" w:rsidP="009F2895">
            <w:pPr>
              <w:pStyle w:val="ListParagraph"/>
              <w:spacing w:after="120"/>
              <w:ind w:left="414" w:hanging="357"/>
              <w:contextualSpacing/>
            </w:pPr>
            <w:r w:rsidRPr="00A650FE">
              <w:t xml:space="preserve">Ensuring that staff or volunteers that are provided by a labour hire agency or company are also subject to the reportable conduct scheme </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78852551" w14:textId="77777777" w:rsidR="009F2895" w:rsidRPr="00CA4196" w:rsidRDefault="009F2895" w:rsidP="009F2895">
            <w:pPr>
              <w:pStyle w:val="Ticks"/>
              <w:framePr w:hSpace="0" w:wrap="auto" w:vAnchor="margin" w:hAnchor="text" w:xAlign="left" w:yAlign="inline"/>
              <w:rPr>
                <w:b/>
                <w:bCs/>
              </w:rPr>
            </w:pPr>
            <w:r>
              <w:rPr>
                <w:rFonts w:ascii="Abadi" w:hAnsi="Abadi"/>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26F59C7F" w14:textId="77777777" w:rsidR="009F2895" w:rsidRDefault="009F2895" w:rsidP="009F2895">
            <w:pPr>
              <w:pStyle w:val="Ticks"/>
              <w:framePr w:hSpace="0" w:wrap="auto" w:vAnchor="margin" w:hAnchor="text" w:xAlign="left" w:yAlign="inline"/>
            </w:pP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37818895" w14:textId="77777777" w:rsidR="009F2895" w:rsidRDefault="009F2895" w:rsidP="009F2895">
            <w:pPr>
              <w:pStyle w:val="Ticks"/>
              <w:framePr w:hSpace="0" w:wrap="auto" w:vAnchor="margin" w:hAnchor="text" w:xAlign="left" w:yAlign="inline"/>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7F618ACD"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5C16D009" w14:textId="77777777" w:rsidR="009F2895" w:rsidRDefault="009F2895" w:rsidP="009F2895">
            <w:pPr>
              <w:pStyle w:val="Ticks"/>
              <w:framePr w:hSpace="0" w:wrap="auto" w:vAnchor="margin" w:hAnchor="text" w:xAlign="left" w:yAlign="inline"/>
            </w:pPr>
          </w:p>
        </w:tc>
      </w:tr>
      <w:tr w:rsidR="009F2895" w14:paraId="68321943"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603F1B1A" w14:textId="77777777" w:rsidR="009F2895" w:rsidRDefault="009F2895" w:rsidP="009F2895">
            <w:pPr>
              <w:pStyle w:val="ListParagraph"/>
              <w:spacing w:after="120"/>
              <w:ind w:left="414" w:hanging="357"/>
              <w:contextualSpacing/>
            </w:pPr>
            <w:r w:rsidRPr="00F952D2">
              <w:t xml:space="preserve">Notifying the Commission for Children and Young People within 3 business days of becoming aware of a reportable allegation </w:t>
            </w:r>
            <w:r w:rsidRPr="0057555B">
              <w:rPr>
                <w:rStyle w:val="RefertoSourceDefinitionsAttachmentChar"/>
              </w:rPr>
              <w:t>(refer to Definitions)</w:t>
            </w:r>
            <w:r w:rsidRPr="00F952D2">
              <w:t xml:space="preserve">, under the Reportable Conduct Scheme </w:t>
            </w:r>
            <w:r w:rsidRPr="0057555B">
              <w:rPr>
                <w:rStyle w:val="RefertoSourceDefinitionsAttachmentChar"/>
              </w:rPr>
              <w:t>(refer to Definitions) (refer to Attachment 3</w:t>
            </w:r>
            <w:r>
              <w:rPr>
                <w:rStyle w:val="RefertoSourceDefinitionsAttachmentChar"/>
              </w:rPr>
              <w:t xml:space="preserve"> and 4</w:t>
            </w:r>
            <w:r w:rsidRPr="0057555B">
              <w:rPr>
                <w:rStyle w:val="RefertoSourceDefinitionsAttachmentChar"/>
              </w:rPr>
              <w:t>)</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6FFF9613"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3B2D4ABE" w14:textId="77777777" w:rsidR="009F2895" w:rsidRDefault="009F2895" w:rsidP="009F2895">
            <w:pPr>
              <w:pStyle w:val="Ticks"/>
              <w:framePr w:hSpace="0" w:wrap="auto" w:vAnchor="margin" w:hAnchor="text" w:xAlign="left" w:yAlign="inline"/>
            </w:pP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3992DF8" w14:textId="77777777" w:rsidR="009F2895" w:rsidRDefault="009F2895" w:rsidP="009F2895">
            <w:pPr>
              <w:pStyle w:val="Ticks"/>
              <w:framePr w:hSpace="0" w:wrap="auto" w:vAnchor="margin" w:hAnchor="text" w:xAlign="left" w:yAlign="inline"/>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36855FDB"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5BB2974" w14:textId="77777777" w:rsidR="009F2895" w:rsidRDefault="009F2895" w:rsidP="009F2895">
            <w:pPr>
              <w:pStyle w:val="Ticks"/>
              <w:framePr w:hSpace="0" w:wrap="auto" w:vAnchor="margin" w:hAnchor="text" w:xAlign="left" w:yAlign="inline"/>
            </w:pPr>
          </w:p>
        </w:tc>
      </w:tr>
      <w:tr w:rsidR="009F2895" w14:paraId="5B6BC3EA"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64FFFC2D" w14:textId="77777777" w:rsidR="009F2895" w:rsidRDefault="009F2895" w:rsidP="009F2895">
            <w:pPr>
              <w:pStyle w:val="ListParagraph"/>
              <w:spacing w:after="120"/>
              <w:ind w:left="414" w:hanging="357"/>
              <w:contextualSpacing/>
            </w:pPr>
            <w:r w:rsidRPr="00F952D2">
              <w:t>Investigating an allegation (subject to police clearance on criminal matters or matters involving family violence), advising the Commission for Children and Young People who is undertaking the investigation</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B7A2636"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2818B39F" w14:textId="77777777" w:rsidR="009F2895" w:rsidRDefault="009F2895" w:rsidP="009F2895">
            <w:pPr>
              <w:pStyle w:val="Ticks"/>
              <w:framePr w:hSpace="0" w:wrap="auto" w:vAnchor="margin" w:hAnchor="text" w:xAlign="left" w:yAlign="inline"/>
            </w:pP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6AF919C" w14:textId="77777777" w:rsidR="009F2895" w:rsidRDefault="009F2895" w:rsidP="009F2895">
            <w:pPr>
              <w:pStyle w:val="Ticks"/>
              <w:framePr w:hSpace="0" w:wrap="auto" w:vAnchor="margin" w:hAnchor="text" w:xAlign="left" w:yAlign="inline"/>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2871E604"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491E0D9" w14:textId="77777777" w:rsidR="009F2895" w:rsidRDefault="009F2895" w:rsidP="009F2895">
            <w:pPr>
              <w:pStyle w:val="Ticks"/>
              <w:framePr w:hSpace="0" w:wrap="auto" w:vAnchor="margin" w:hAnchor="text" w:xAlign="left" w:yAlign="inline"/>
            </w:pPr>
          </w:p>
        </w:tc>
      </w:tr>
      <w:tr w:rsidR="009F2895" w14:paraId="76C6386D"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5047D51A" w14:textId="77777777" w:rsidR="009F2895" w:rsidRDefault="009F2895" w:rsidP="009F2895">
            <w:pPr>
              <w:pStyle w:val="ListParagraph"/>
              <w:spacing w:after="120"/>
              <w:ind w:left="414" w:hanging="357"/>
              <w:contextualSpacing/>
            </w:pPr>
            <w:r w:rsidRPr="00F952D2">
              <w:t>Managing the risks to children whilst undertaking the investigation</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6EC73244"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6AE04327"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387D111A"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3105D582"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47DCA582" w14:textId="77777777" w:rsidR="009F2895" w:rsidRDefault="009F2895" w:rsidP="009F2895">
            <w:pPr>
              <w:pStyle w:val="Ticks"/>
              <w:framePr w:hSpace="0" w:wrap="auto" w:vAnchor="margin" w:hAnchor="text" w:xAlign="left" w:yAlign="inline"/>
            </w:pPr>
          </w:p>
        </w:tc>
      </w:tr>
      <w:tr w:rsidR="009F2895" w14:paraId="2C2E3BCC"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2D6FA363" w14:textId="77777777" w:rsidR="009F2895" w:rsidRDefault="009F2895" w:rsidP="009F2895">
            <w:pPr>
              <w:pStyle w:val="ListParagraph"/>
              <w:spacing w:after="120"/>
              <w:ind w:left="414" w:hanging="357"/>
              <w:contextualSpacing/>
            </w:pPr>
            <w:r w:rsidRPr="00F952D2">
              <w:t>Updating the Commission for Children and Young People within 30 calendar days with detailed information about the reportable allegation and any action</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2EDBD51F"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428BDD07" w14:textId="77777777" w:rsidR="009F2895" w:rsidRDefault="009F2895" w:rsidP="009F2895">
            <w:pPr>
              <w:pStyle w:val="Ticks"/>
              <w:framePr w:hSpace="0" w:wrap="auto" w:vAnchor="margin" w:hAnchor="text" w:xAlign="left" w:yAlign="inline"/>
            </w:pP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0AAB3C6C" w14:textId="77777777" w:rsidR="009F2895" w:rsidRDefault="009F2895" w:rsidP="009F2895">
            <w:pPr>
              <w:pStyle w:val="Ticks"/>
              <w:framePr w:hSpace="0" w:wrap="auto" w:vAnchor="margin" w:hAnchor="text" w:xAlign="left" w:yAlign="inline"/>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6639BDC5"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503213CB" w14:textId="77777777" w:rsidR="009F2895" w:rsidRDefault="009F2895" w:rsidP="009F2895">
            <w:pPr>
              <w:pStyle w:val="Ticks"/>
              <w:framePr w:hSpace="0" w:wrap="auto" w:vAnchor="margin" w:hAnchor="text" w:xAlign="left" w:yAlign="inline"/>
            </w:pPr>
          </w:p>
        </w:tc>
      </w:tr>
      <w:tr w:rsidR="009F2895" w14:paraId="0FED1F0D"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4B8CDEA" w14:textId="77777777" w:rsidR="009F2895" w:rsidRDefault="009F2895" w:rsidP="009F2895">
            <w:pPr>
              <w:pStyle w:val="ListParagraph"/>
              <w:spacing w:after="120"/>
              <w:ind w:left="414" w:hanging="357"/>
              <w:contextualSpacing/>
            </w:pPr>
            <w:r w:rsidRPr="00F952D2">
              <w:t>Notifying the Commission for Children and Young People of the investigation findings and any disciplinary action taken (or the reasons no action was taken)</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0C04474"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2B0EE3B1" w14:textId="77777777" w:rsidR="009F2895" w:rsidRDefault="009F2895" w:rsidP="009F2895">
            <w:pPr>
              <w:pStyle w:val="Ticks"/>
              <w:framePr w:hSpace="0" w:wrap="auto" w:vAnchor="margin" w:hAnchor="text" w:xAlign="left" w:yAlign="inline"/>
            </w:pP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7541D710" w14:textId="77777777" w:rsidR="009F2895" w:rsidRDefault="009F2895" w:rsidP="009F2895">
            <w:pPr>
              <w:pStyle w:val="Ticks"/>
              <w:framePr w:hSpace="0" w:wrap="auto" w:vAnchor="margin" w:hAnchor="text" w:xAlign="left" w:yAlign="inline"/>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79E471E0" w14:textId="77777777" w:rsidR="009F2895" w:rsidRDefault="009F2895" w:rsidP="009F2895">
            <w:pPr>
              <w:pStyle w:val="Ticks"/>
              <w:framePr w:hSpace="0" w:wrap="auto" w:vAnchor="margin" w:hAnchor="text" w:xAlign="left" w:yAlign="inline"/>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4BF1A253" w14:textId="77777777" w:rsidR="009F2895" w:rsidRDefault="009F2895" w:rsidP="009F2895">
            <w:pPr>
              <w:pStyle w:val="Ticks"/>
              <w:framePr w:hSpace="0" w:wrap="auto" w:vAnchor="margin" w:hAnchor="text" w:xAlign="left" w:yAlign="inline"/>
            </w:pPr>
          </w:p>
        </w:tc>
      </w:tr>
      <w:tr w:rsidR="009F2895" w14:paraId="2974EE52"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16CCE17C" w14:textId="77777777" w:rsidR="009F2895" w:rsidRPr="00380211" w:rsidRDefault="009F2895" w:rsidP="009F2895">
            <w:pPr>
              <w:pStyle w:val="ListParagraph"/>
              <w:spacing w:after="120"/>
              <w:ind w:left="414" w:hanging="357"/>
              <w:contextualSpacing/>
            </w:pPr>
            <w:r>
              <w:t>Providing s</w:t>
            </w:r>
            <w:r w:rsidRPr="007153E6">
              <w:t>upport</w:t>
            </w:r>
            <w:r>
              <w:t xml:space="preserve"> to staff</w:t>
            </w:r>
            <w:r w:rsidRPr="007153E6">
              <w:t xml:space="preserve"> who disclose harm</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CF30885" w14:textId="77777777" w:rsidR="009F2895" w:rsidRPr="00175C4C" w:rsidRDefault="009F2895" w:rsidP="009F2895">
            <w:pPr>
              <w:pStyle w:val="Ticks"/>
              <w:framePr w:hSpace="0" w:wrap="auto" w:vAnchor="margin" w:hAnchor="text" w:xAlign="left" w:yAlign="inline"/>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229AB22E"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23B25CB7" w14:textId="77777777" w:rsidR="009F2895" w:rsidRPr="00CA4196" w:rsidRDefault="009F2895" w:rsidP="009F2895">
            <w:pPr>
              <w:pStyle w:val="Ticks"/>
              <w:framePr w:hSpace="0" w:wrap="auto" w:vAnchor="margin" w:hAnchor="text" w:xAlign="left" w:yAlign="inline"/>
              <w:rPr>
                <w:b/>
                <w:bCs/>
              </w:rPr>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0C9B8F55"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46D661DB" w14:textId="77777777" w:rsidR="009F2895" w:rsidRDefault="009F2895" w:rsidP="009F2895">
            <w:pPr>
              <w:pStyle w:val="Ticks"/>
              <w:framePr w:hSpace="0" w:wrap="auto" w:vAnchor="margin" w:hAnchor="text" w:xAlign="left" w:yAlign="inline"/>
              <w:rPr>
                <w:rFonts w:ascii="Symbol" w:eastAsia="Symbol" w:hAnsi="Symbol" w:cs="Symbol"/>
              </w:rPr>
            </w:pPr>
          </w:p>
        </w:tc>
      </w:tr>
      <w:tr w:rsidR="009F2895" w14:paraId="071514B4"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05E77883" w14:textId="77777777" w:rsidR="009F2895" w:rsidRPr="00380211" w:rsidRDefault="009F2895" w:rsidP="009F2895">
            <w:pPr>
              <w:pStyle w:val="ListParagraph"/>
              <w:spacing w:after="120"/>
              <w:ind w:left="414" w:hanging="357"/>
              <w:contextualSpacing/>
            </w:pPr>
            <w:r w:rsidRPr="006C7FFC">
              <w:t>Being aware that staff may have their own trauma, so provide support like an Employee Assistance Program and inform them ahead of meetings about detailed child safety discussions.</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1C070053" w14:textId="77777777" w:rsidR="009F2895" w:rsidRPr="00175C4C" w:rsidRDefault="009F2895" w:rsidP="009F2895">
            <w:pPr>
              <w:pStyle w:val="Ticks"/>
              <w:framePr w:hSpace="0" w:wrap="auto" w:vAnchor="margin" w:hAnchor="text" w:xAlign="left" w:yAlign="inline"/>
            </w:pPr>
            <w:r>
              <w:rPr>
                <w:b/>
                <w:bCs/>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3A4359C"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5DA98A1F" w14:textId="77777777" w:rsidR="009F2895" w:rsidRPr="00CA4196" w:rsidRDefault="009F2895" w:rsidP="009F2895">
            <w:pPr>
              <w:pStyle w:val="Ticks"/>
              <w:framePr w:hSpace="0" w:wrap="auto" w:vAnchor="margin" w:hAnchor="text" w:xAlign="left" w:yAlign="inline"/>
              <w:rPr>
                <w:b/>
                <w:bCs/>
              </w:rPr>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C24A90B"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575E669" w14:textId="77777777" w:rsidR="009F2895" w:rsidRDefault="009F2895" w:rsidP="009F2895">
            <w:pPr>
              <w:pStyle w:val="Ticks"/>
              <w:framePr w:hSpace="0" w:wrap="auto" w:vAnchor="margin" w:hAnchor="text" w:xAlign="left" w:yAlign="inline"/>
              <w:rPr>
                <w:rFonts w:ascii="Symbol" w:eastAsia="Symbol" w:hAnsi="Symbol" w:cs="Symbol"/>
              </w:rPr>
            </w:pPr>
          </w:p>
        </w:tc>
      </w:tr>
      <w:tr w:rsidR="009F2895" w14:paraId="7E4918C3"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4EC7E69A" w14:textId="77777777" w:rsidR="009F2895" w:rsidRDefault="009F2895" w:rsidP="009F2895">
            <w:pPr>
              <w:pStyle w:val="ListParagraph"/>
              <w:spacing w:after="120"/>
              <w:ind w:left="414" w:hanging="357"/>
              <w:contextualSpacing/>
            </w:pPr>
            <w:r w:rsidRPr="00F952D2">
              <w:t>Maintaining confidentiality at all times</w:t>
            </w:r>
            <w:r w:rsidRPr="0057555B">
              <w:rPr>
                <w:rStyle w:val="PolicyNameChar"/>
              </w:rPr>
              <w:t xml:space="preserve"> (refer to Privacy and Confidentiality Policy)</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65E67809"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597E628"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3F657428"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32260464"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77832C58" w14:textId="77777777" w:rsidR="009F2895" w:rsidRPr="00CA4196" w:rsidRDefault="009F2895" w:rsidP="009F2895">
            <w:pPr>
              <w:pStyle w:val="Ticks"/>
              <w:framePr w:hSpace="0" w:wrap="auto" w:vAnchor="margin" w:hAnchor="text" w:xAlign="left" w:yAlign="inline"/>
              <w:rPr>
                <w:b/>
                <w:bCs/>
              </w:rPr>
            </w:pPr>
            <w:r w:rsidRPr="00CA4196">
              <w:rPr>
                <w:b/>
                <w:bCs/>
              </w:rPr>
              <w:t>R</w:t>
            </w:r>
          </w:p>
        </w:tc>
      </w:tr>
      <w:tr w:rsidR="009F2895" w14:paraId="441CB0EA"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5547E727" w14:textId="77777777" w:rsidR="009F2895" w:rsidRPr="00F952D2" w:rsidRDefault="009F2895" w:rsidP="009F2895">
            <w:pPr>
              <w:pStyle w:val="ListParagraph"/>
              <w:spacing w:after="120"/>
              <w:ind w:left="414" w:hanging="357"/>
              <w:contextualSpacing/>
            </w:pPr>
            <w:r w:rsidRPr="00F952D2">
              <w:t>Protecting the rights of children and families, and encouraging their participation in decision-making</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427B95D0" w14:textId="77777777" w:rsidR="009F2895" w:rsidRPr="00CA4196" w:rsidRDefault="009F2895" w:rsidP="009F2895">
            <w:pPr>
              <w:pStyle w:val="Ticks"/>
              <w:framePr w:hSpace="0" w:wrap="auto" w:vAnchor="margin" w:hAnchor="text" w:xAlign="left" w:yAlign="inline"/>
              <w:rPr>
                <w:b/>
                <w:bCs/>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1A2F33D1"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1FE397F1" w14:textId="77777777" w:rsidR="009F2895" w:rsidRPr="00CA4196" w:rsidRDefault="009F2895" w:rsidP="009F2895">
            <w:pPr>
              <w:pStyle w:val="Ticks"/>
              <w:framePr w:hSpace="0" w:wrap="auto" w:vAnchor="margin" w:hAnchor="text" w:xAlign="left" w:yAlign="inline"/>
              <w:rPr>
                <w:b/>
                <w:bCs/>
              </w:rPr>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7948C92C" w14:textId="77777777" w:rsidR="009F2895" w:rsidRDefault="009F2895" w:rsidP="009F2895">
            <w:pPr>
              <w:pStyle w:val="Ticks"/>
              <w:framePr w:hSpace="0" w:wrap="auto" w:vAnchor="margin" w:hAnchor="text" w:xAlign="left" w:yAlign="inline"/>
              <w:rPr>
                <w:rFonts w:ascii="Symbol" w:eastAsia="Symbol" w:hAnsi="Symbol" w:cs="Symbol"/>
              </w:rPr>
            </w:pPr>
            <w:r>
              <w:rPr>
                <w:rFonts w:ascii="Symbol" w:eastAsia="Symbol" w:hAnsi="Symbol" w:cs="Symbol"/>
              </w:rPr>
              <w:t>Ö</w:t>
            </w: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785A87E7" w14:textId="77777777" w:rsidR="009F2895" w:rsidRPr="00CA4196" w:rsidRDefault="009F2895" w:rsidP="009F2895">
            <w:pPr>
              <w:pStyle w:val="Ticks"/>
              <w:framePr w:hSpace="0" w:wrap="auto" w:vAnchor="margin" w:hAnchor="text" w:xAlign="left" w:yAlign="inline"/>
              <w:rPr>
                <w:b/>
                <w:bCs/>
              </w:rPr>
            </w:pPr>
          </w:p>
        </w:tc>
      </w:tr>
      <w:tr w:rsidR="009F2895" w14:paraId="0EF01DB7" w14:textId="77777777" w:rsidTr="009F2895">
        <w:tc>
          <w:tcPr>
            <w:tcW w:w="10156" w:type="dxa"/>
            <w:gridSpan w:val="6"/>
            <w:tcBorders>
              <w:top w:val="single" w:sz="4" w:space="0" w:color="B6BD37"/>
              <w:left w:val="single" w:sz="4" w:space="0" w:color="B6BD37"/>
              <w:bottom w:val="single" w:sz="4" w:space="0" w:color="B6BD37"/>
              <w:right w:val="single" w:sz="4" w:space="0" w:color="B6BD37"/>
            </w:tcBorders>
            <w:shd w:val="clear" w:color="auto" w:fill="E6F272"/>
          </w:tcPr>
          <w:p w14:paraId="1BBBCE90" w14:textId="77777777" w:rsidR="009F2895" w:rsidRPr="00585DB8" w:rsidRDefault="009F2895" w:rsidP="009F2895">
            <w:pPr>
              <w:pStyle w:val="Ticks"/>
              <w:framePr w:hSpace="0" w:wrap="auto" w:vAnchor="margin" w:hAnchor="text" w:xAlign="left" w:yAlign="inline"/>
              <w:rPr>
                <w:b/>
                <w:bCs/>
              </w:rPr>
            </w:pPr>
            <w:r w:rsidRPr="00585DB8">
              <w:rPr>
                <w:b/>
                <w:bCs/>
              </w:rPr>
              <w:t>Physical Environment</w:t>
            </w:r>
          </w:p>
        </w:tc>
      </w:tr>
      <w:tr w:rsidR="009F2895" w14:paraId="20C727ED"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2CB0C02F" w14:textId="77777777" w:rsidR="009F2895" w:rsidRPr="000351A1" w:rsidRDefault="009F2895" w:rsidP="009F2895">
            <w:pPr>
              <w:pStyle w:val="ListParagraph"/>
              <w:spacing w:after="120"/>
              <w:ind w:left="414" w:hanging="357"/>
              <w:contextualSpacing/>
            </w:pPr>
            <w:r w:rsidRPr="006C4898">
              <w:t xml:space="preserve">Ensure the learning environment provided considers appropriate child groupings, sufficient space, </w:t>
            </w:r>
            <w:r>
              <w:t xml:space="preserve">lighting, ventilation </w:t>
            </w:r>
            <w:r w:rsidRPr="006C4898">
              <w:t>and include</w:t>
            </w:r>
            <w:r>
              <w:t>s</w:t>
            </w:r>
            <w:r w:rsidRPr="006C4898">
              <w:t xml:space="preserve"> carefully chosen and well-maintained resources and equipment </w:t>
            </w:r>
            <w:r w:rsidRPr="008E4A68">
              <w:rPr>
                <w:rStyle w:val="RegulationLawChar"/>
              </w:rPr>
              <w:t>(Regulations 10</w:t>
            </w:r>
            <w:r>
              <w:rPr>
                <w:rStyle w:val="RegulationLawChar"/>
              </w:rPr>
              <w:t>3 to 110</w:t>
            </w:r>
            <w:r w:rsidRPr="008E4A68">
              <w:rPr>
                <w:rStyle w:val="RegulationLawChar"/>
              </w:rPr>
              <w:t>)</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13C9A896" w14:textId="77777777" w:rsidR="009F2895" w:rsidRPr="00CA4196" w:rsidRDefault="009F2895" w:rsidP="009F2895">
            <w:pPr>
              <w:pStyle w:val="Ticks"/>
              <w:framePr w:hSpace="0" w:wrap="auto" w:vAnchor="margin" w:hAnchor="text" w:xAlign="left" w:yAlign="inline"/>
              <w:rPr>
                <w:b/>
                <w:bCs/>
              </w:rPr>
            </w:pPr>
            <w:r>
              <w:rPr>
                <w:b/>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3A555058" w14:textId="77777777" w:rsidR="009F2895" w:rsidRDefault="009F2895" w:rsidP="009F2895">
            <w:pPr>
              <w:pStyle w:val="Ticks"/>
              <w:framePr w:hSpace="0" w:wrap="auto" w:vAnchor="margin" w:hAnchor="text" w:xAlign="left" w:yAlign="inline"/>
              <w:rPr>
                <w:rFonts w:ascii="Symbol" w:eastAsia="Symbol" w:hAnsi="Symbol" w:cs="Symbol"/>
              </w:rPr>
            </w:pPr>
            <w:r w:rsidRPr="008E4A68">
              <w:rPr>
                <w:b/>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75F80F3D" w14:textId="77777777" w:rsidR="009F2895" w:rsidRDefault="009F2895" w:rsidP="009F2895">
            <w:pPr>
              <w:pStyle w:val="Ticks"/>
              <w:framePr w:hSpace="0" w:wrap="auto" w:vAnchor="margin" w:hAnchor="text" w:xAlign="left" w:yAlign="inline"/>
              <w:rPr>
                <w:rFonts w:ascii="Symbol" w:eastAsia="Symbol" w:hAnsi="Symbol" w:cs="Symbol"/>
              </w:rPr>
            </w:pPr>
            <w:r>
              <w:sym w:font="Symbol" w:char="F0D6"/>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486D9E1B"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05750E5" w14:textId="77777777" w:rsidR="009F2895" w:rsidRDefault="009F2895" w:rsidP="009F2895">
            <w:pPr>
              <w:pStyle w:val="Ticks"/>
              <w:framePr w:hSpace="0" w:wrap="auto" w:vAnchor="margin" w:hAnchor="text" w:xAlign="left" w:yAlign="inline"/>
              <w:rPr>
                <w:rFonts w:ascii="Symbol" w:eastAsia="Symbol" w:hAnsi="Symbol" w:cs="Symbol"/>
              </w:rPr>
            </w:pPr>
            <w:r>
              <w:sym w:font="Symbol" w:char="F0D6"/>
            </w:r>
          </w:p>
        </w:tc>
      </w:tr>
      <w:tr w:rsidR="009F2895" w14:paraId="0CE23DAD"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1353748F" w14:textId="77777777" w:rsidR="009F2895" w:rsidRPr="006C4898" w:rsidRDefault="009F2895" w:rsidP="009F2895">
            <w:pPr>
              <w:pStyle w:val="ListParagraph"/>
              <w:spacing w:after="120"/>
              <w:ind w:left="414" w:hanging="357"/>
              <w:contextualSpacing/>
            </w:pPr>
            <w:r w:rsidRPr="006C4898">
              <w:t xml:space="preserve">Implement risk assessments of the service environment and equipment to ensure risks to health and safety are minimised </w:t>
            </w:r>
            <w:r w:rsidRPr="008E4A68">
              <w:rPr>
                <w:rStyle w:val="RegulationLawChar"/>
              </w:rPr>
              <w:t>(National Law: Sections 167)</w:t>
            </w:r>
            <w:r>
              <w:t xml:space="preserve"> </w:t>
            </w:r>
            <w:r w:rsidRPr="008E4A68">
              <w:rPr>
                <w:rStyle w:val="PolicyNameChar"/>
              </w:rPr>
              <w:t>(refer to Occupational Health and Safety and Injury Trauma and Illness Policy)</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03AB540A" w14:textId="77777777" w:rsidR="009F2895" w:rsidRDefault="009F2895" w:rsidP="009F2895">
            <w:pPr>
              <w:pStyle w:val="Ticks"/>
              <w:framePr w:hSpace="0" w:wrap="auto" w:vAnchor="margin" w:hAnchor="text" w:xAlign="left" w:yAlign="inline"/>
              <w:rPr>
                <w:b/>
              </w:rPr>
            </w:pPr>
            <w:r>
              <w:rPr>
                <w:b/>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5EC3BF0D" w14:textId="77777777" w:rsidR="009F2895" w:rsidRPr="008E4A68" w:rsidRDefault="009F2895" w:rsidP="009F2895">
            <w:pPr>
              <w:pStyle w:val="Ticks"/>
              <w:framePr w:hSpace="0" w:wrap="auto" w:vAnchor="margin" w:hAnchor="text" w:xAlign="left" w:yAlign="inline"/>
              <w:rPr>
                <w:b/>
              </w:rPr>
            </w:pPr>
            <w:r w:rsidRPr="008E4A68">
              <w:rPr>
                <w:b/>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16853123" w14:textId="77777777" w:rsidR="009F2895" w:rsidRDefault="009F2895" w:rsidP="009F2895">
            <w:pPr>
              <w:pStyle w:val="Ticks"/>
              <w:framePr w:hSpace="0" w:wrap="auto" w:vAnchor="margin" w:hAnchor="text" w:xAlign="left" w:yAlign="inline"/>
            </w:pPr>
            <w:r>
              <w:sym w:font="Symbol" w:char="F0D6"/>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0EBAD646"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0BAE4A4" w14:textId="77777777" w:rsidR="009F2895" w:rsidRDefault="009F2895" w:rsidP="009F2895">
            <w:pPr>
              <w:pStyle w:val="Ticks"/>
              <w:framePr w:hSpace="0" w:wrap="auto" w:vAnchor="margin" w:hAnchor="text" w:xAlign="left" w:yAlign="inline"/>
            </w:pPr>
            <w:r>
              <w:sym w:font="Symbol" w:char="F0D6"/>
            </w:r>
          </w:p>
        </w:tc>
      </w:tr>
      <w:tr w:rsidR="009F2895" w14:paraId="6A1FCA1A"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5E64BE02" w14:textId="77777777" w:rsidR="009F2895" w:rsidRPr="006C4898" w:rsidRDefault="009F2895" w:rsidP="009F2895">
            <w:pPr>
              <w:pStyle w:val="ListParagraph"/>
              <w:spacing w:after="120"/>
              <w:ind w:left="414" w:hanging="357"/>
              <w:contextualSpacing/>
            </w:pPr>
            <w:r w:rsidRPr="00AD1B0D">
              <w:t>Developing strategies to manage times when staff are alone working with children</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59DA3A5A" w14:textId="77777777" w:rsidR="009F2895" w:rsidRDefault="009F2895" w:rsidP="009F2895">
            <w:pPr>
              <w:pStyle w:val="Ticks"/>
              <w:framePr w:hSpace="0" w:wrap="auto" w:vAnchor="margin" w:hAnchor="text" w:xAlign="left" w:yAlign="inline"/>
              <w:rPr>
                <w:b/>
              </w:rPr>
            </w:pPr>
            <w:r>
              <w:rPr>
                <w:rFonts w:ascii="Abadi" w:hAnsi="Abadi"/>
                <w:b/>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23FD708E" w14:textId="77777777" w:rsidR="009F2895" w:rsidRPr="008E4A68" w:rsidRDefault="009F2895" w:rsidP="009F2895">
            <w:pPr>
              <w:pStyle w:val="Ticks"/>
              <w:framePr w:hSpace="0" w:wrap="auto" w:vAnchor="margin" w:hAnchor="text" w:xAlign="left" w:yAlign="inline"/>
              <w:rPr>
                <w:b/>
              </w:rPr>
            </w:pPr>
            <w:r>
              <w:rPr>
                <w:b/>
              </w:rPr>
              <w:sym w:font="Symbol" w:char="F0D6"/>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4CD3B39A" w14:textId="77777777" w:rsidR="009F2895" w:rsidRDefault="009F2895" w:rsidP="009F2895">
            <w:pPr>
              <w:pStyle w:val="Ticks"/>
              <w:framePr w:hSpace="0" w:wrap="auto" w:vAnchor="margin" w:hAnchor="text" w:xAlign="left" w:yAlign="inline"/>
            </w:pP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709E07BD"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799BD3F8" w14:textId="77777777" w:rsidR="009F2895" w:rsidRDefault="009F2895" w:rsidP="009F2895">
            <w:pPr>
              <w:pStyle w:val="Ticks"/>
              <w:framePr w:hSpace="0" w:wrap="auto" w:vAnchor="margin" w:hAnchor="text" w:xAlign="left" w:yAlign="inline"/>
            </w:pPr>
          </w:p>
        </w:tc>
      </w:tr>
      <w:tr w:rsidR="009F2895" w14:paraId="0AA30462"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60992EC5" w14:textId="77777777" w:rsidR="009F2895" w:rsidRPr="006C4898" w:rsidRDefault="009F2895" w:rsidP="009F2895">
            <w:pPr>
              <w:pStyle w:val="ListParagraph"/>
              <w:spacing w:after="120"/>
              <w:ind w:left="414" w:hanging="357"/>
              <w:contextualSpacing/>
            </w:pPr>
            <w:r w:rsidRPr="006C4898">
              <w:lastRenderedPageBreak/>
              <w:t xml:space="preserve">Complying with the legislated ECT/educator-to-child ratios at all times </w:t>
            </w:r>
            <w:r w:rsidRPr="008E4A68">
              <w:rPr>
                <w:rStyle w:val="RegulationLawChar"/>
              </w:rPr>
              <w:t>(National Law: Sections 169, Regulations 123)</w:t>
            </w:r>
            <w:r w:rsidRPr="006C4898">
              <w:t xml:space="preserve"> </w:t>
            </w:r>
            <w:r w:rsidRPr="008E4A68">
              <w:rPr>
                <w:rStyle w:val="PolicyNameChar"/>
              </w:rPr>
              <w:t>(refer to Supervision of Children Policy)</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6FA427E9" w14:textId="77777777" w:rsidR="009F2895" w:rsidRDefault="009F2895" w:rsidP="009F2895">
            <w:pPr>
              <w:pStyle w:val="Ticks"/>
              <w:framePr w:hSpace="0" w:wrap="auto" w:vAnchor="margin" w:hAnchor="text" w:xAlign="left" w:yAlign="inline"/>
              <w:rPr>
                <w:b/>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079C0883" w14:textId="77777777" w:rsidR="009F2895" w:rsidRPr="008E4A68" w:rsidRDefault="009F2895" w:rsidP="009F2895">
            <w:pPr>
              <w:pStyle w:val="Ticks"/>
              <w:framePr w:hSpace="0" w:wrap="auto" w:vAnchor="margin" w:hAnchor="text" w:xAlign="left" w:yAlign="inline"/>
              <w:rPr>
                <w:b/>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07FF4E9A"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68772895"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3E5CD6A3" w14:textId="77777777" w:rsidR="009F2895" w:rsidRDefault="009F2895" w:rsidP="009F2895">
            <w:pPr>
              <w:pStyle w:val="Ticks"/>
              <w:framePr w:hSpace="0" w:wrap="auto" w:vAnchor="margin" w:hAnchor="text" w:xAlign="left" w:yAlign="inline"/>
            </w:pPr>
            <w:r>
              <w:rPr>
                <w:rFonts w:ascii="Symbol" w:eastAsia="Symbol" w:hAnsi="Symbol" w:cs="Symbol"/>
              </w:rPr>
              <w:t>Ö</w:t>
            </w:r>
          </w:p>
        </w:tc>
      </w:tr>
      <w:tr w:rsidR="009F2895" w14:paraId="2951D540" w14:textId="77777777" w:rsidTr="009F2895">
        <w:tc>
          <w:tcPr>
            <w:tcW w:w="6580" w:type="dxa"/>
            <w:tcBorders>
              <w:top w:val="single" w:sz="4" w:space="0" w:color="B6BD37"/>
              <w:left w:val="single" w:sz="4" w:space="0" w:color="B6BD37"/>
              <w:bottom w:val="single" w:sz="4" w:space="0" w:color="B6BD37"/>
              <w:right w:val="single" w:sz="4" w:space="0" w:color="B6BD37"/>
            </w:tcBorders>
          </w:tcPr>
          <w:p w14:paraId="2AEBDCEC" w14:textId="77777777" w:rsidR="009F2895" w:rsidRPr="006C4898" w:rsidRDefault="009F2895" w:rsidP="009F2895">
            <w:pPr>
              <w:pStyle w:val="ListParagraph"/>
              <w:spacing w:after="120"/>
              <w:ind w:left="414" w:hanging="357"/>
              <w:contextualSpacing/>
            </w:pPr>
            <w:r w:rsidRPr="00D318C5">
              <w:t>Ensuring children are always</w:t>
            </w:r>
            <w:r>
              <w:t xml:space="preserve"> actively</w:t>
            </w:r>
            <w:r w:rsidRPr="00D318C5">
              <w:t xml:space="preserve"> supervised </w:t>
            </w:r>
            <w:r w:rsidRPr="008E4A68">
              <w:rPr>
                <w:rStyle w:val="RegulationLawChar"/>
              </w:rPr>
              <w:t>(Regulations 122)</w:t>
            </w:r>
            <w:r w:rsidRPr="006C4898">
              <w:t xml:space="preserve"> </w:t>
            </w:r>
            <w:r w:rsidRPr="008E4A68">
              <w:rPr>
                <w:rStyle w:val="PolicyNameChar"/>
              </w:rPr>
              <w:t>(refer to Supervision of Children Policy)</w:t>
            </w:r>
          </w:p>
        </w:tc>
        <w:tc>
          <w:tcPr>
            <w:tcW w:w="688" w:type="dxa"/>
            <w:tcBorders>
              <w:top w:val="single" w:sz="4" w:space="0" w:color="B6BD37"/>
              <w:left w:val="single" w:sz="4" w:space="0" w:color="B6BD37"/>
              <w:bottom w:val="single" w:sz="4" w:space="0" w:color="B6BD37"/>
              <w:right w:val="single" w:sz="4" w:space="0" w:color="B6BD37"/>
            </w:tcBorders>
            <w:shd w:val="clear" w:color="auto" w:fill="FBFDE9"/>
            <w:vAlign w:val="center"/>
          </w:tcPr>
          <w:p w14:paraId="358721DA" w14:textId="77777777" w:rsidR="009F2895" w:rsidRDefault="009F2895" w:rsidP="009F2895">
            <w:pPr>
              <w:pStyle w:val="Ticks"/>
              <w:framePr w:hSpace="0" w:wrap="auto" w:vAnchor="margin" w:hAnchor="text" w:xAlign="left" w:yAlign="inline"/>
              <w:rPr>
                <w:b/>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F3F9BF"/>
            <w:vAlign w:val="center"/>
          </w:tcPr>
          <w:p w14:paraId="1C2A730D" w14:textId="77777777" w:rsidR="009F2895" w:rsidRPr="008E4A68" w:rsidRDefault="009F2895" w:rsidP="009F2895">
            <w:pPr>
              <w:pStyle w:val="Ticks"/>
              <w:framePr w:hSpace="0" w:wrap="auto" w:vAnchor="margin" w:hAnchor="text" w:xAlign="left" w:yAlign="inline"/>
              <w:rPr>
                <w:b/>
              </w:rPr>
            </w:pPr>
            <w:r w:rsidRPr="00CA4196">
              <w:rPr>
                <w:b/>
                <w:bCs/>
              </w:rPr>
              <w:t>R</w:t>
            </w:r>
          </w:p>
        </w:tc>
        <w:tc>
          <w:tcPr>
            <w:tcW w:w="689" w:type="dxa"/>
            <w:tcBorders>
              <w:top w:val="single" w:sz="4" w:space="0" w:color="B6BD37"/>
              <w:left w:val="single" w:sz="4" w:space="0" w:color="B6BD37"/>
              <w:bottom w:val="single" w:sz="4" w:space="0" w:color="B6BD37"/>
              <w:right w:val="single" w:sz="4" w:space="0" w:color="B6BD37"/>
            </w:tcBorders>
            <w:shd w:val="clear" w:color="auto" w:fill="ECF593"/>
            <w:vAlign w:val="center"/>
          </w:tcPr>
          <w:p w14:paraId="238C7ECF" w14:textId="77777777" w:rsidR="009F2895" w:rsidRDefault="009F2895" w:rsidP="009F2895">
            <w:pPr>
              <w:pStyle w:val="Ticks"/>
              <w:framePr w:hSpace="0" w:wrap="auto" w:vAnchor="margin" w:hAnchor="text" w:xAlign="left" w:yAlign="inline"/>
            </w:pPr>
            <w:r>
              <w:rPr>
                <w:rFonts w:ascii="Symbol" w:eastAsia="Symbol" w:hAnsi="Symbol" w:cs="Symbol"/>
              </w:rPr>
              <w:t>Ö</w:t>
            </w:r>
          </w:p>
        </w:tc>
        <w:tc>
          <w:tcPr>
            <w:tcW w:w="771" w:type="dxa"/>
            <w:tcBorders>
              <w:top w:val="single" w:sz="4" w:space="0" w:color="B6BD37"/>
              <w:left w:val="single" w:sz="4" w:space="0" w:color="B6BD37"/>
              <w:bottom w:val="single" w:sz="4" w:space="0" w:color="B6BD37"/>
              <w:right w:val="single" w:sz="4" w:space="0" w:color="B6BD37"/>
            </w:tcBorders>
            <w:shd w:val="clear" w:color="auto" w:fill="E6F272"/>
            <w:vAlign w:val="center"/>
          </w:tcPr>
          <w:p w14:paraId="5FE990CE" w14:textId="77777777" w:rsidR="009F2895" w:rsidRDefault="009F2895" w:rsidP="009F2895">
            <w:pPr>
              <w:pStyle w:val="Ticks"/>
              <w:framePr w:hSpace="0" w:wrap="auto" w:vAnchor="margin" w:hAnchor="text" w:xAlign="left" w:yAlign="inline"/>
              <w:rPr>
                <w:rFonts w:ascii="Symbol" w:eastAsia="Symbol" w:hAnsi="Symbol" w:cs="Symbol"/>
              </w:rPr>
            </w:pPr>
          </w:p>
        </w:tc>
        <w:tc>
          <w:tcPr>
            <w:tcW w:w="739" w:type="dxa"/>
            <w:tcBorders>
              <w:top w:val="single" w:sz="4" w:space="0" w:color="B6BD37"/>
              <w:left w:val="single" w:sz="4" w:space="0" w:color="B6BD37"/>
              <w:bottom w:val="single" w:sz="4" w:space="0" w:color="B6BD37"/>
              <w:right w:val="single" w:sz="4" w:space="0" w:color="B6BD37"/>
            </w:tcBorders>
            <w:shd w:val="clear" w:color="auto" w:fill="DFEE4C"/>
            <w:vAlign w:val="center"/>
          </w:tcPr>
          <w:p w14:paraId="1E65253A" w14:textId="77777777" w:rsidR="009F2895" w:rsidRDefault="009F2895" w:rsidP="009F2895">
            <w:pPr>
              <w:pStyle w:val="Ticks"/>
              <w:framePr w:hSpace="0" w:wrap="auto" w:vAnchor="margin" w:hAnchor="text" w:xAlign="left" w:yAlign="inline"/>
            </w:pPr>
            <w:r>
              <w:rPr>
                <w:rFonts w:ascii="Symbol" w:eastAsia="Symbol" w:hAnsi="Symbol" w:cs="Symbol"/>
              </w:rPr>
              <w:t>Ö</w:t>
            </w:r>
          </w:p>
        </w:tc>
      </w:tr>
    </w:tbl>
    <w:p w14:paraId="436EAE0C" w14:textId="77777777" w:rsidR="009F2895" w:rsidRDefault="009F2895" w:rsidP="009F2895">
      <w:pPr>
        <w:pStyle w:val="BODYTEXTELAA"/>
      </w:pPr>
      <w:r>
        <w:rPr>
          <w:noProof/>
        </w:rPr>
        <w:drawing>
          <wp:anchor distT="0" distB="0" distL="114300" distR="114300" simplePos="0" relativeHeight="251665408" behindDoc="0" locked="1" layoutInCell="1" allowOverlap="1" wp14:anchorId="0817EC3D" wp14:editId="18CE8687">
            <wp:simplePos x="0" y="0"/>
            <wp:positionH relativeFrom="column">
              <wp:posOffset>848995</wp:posOffset>
            </wp:positionH>
            <wp:positionV relativeFrom="paragraph">
              <wp:posOffset>7301865</wp:posOffset>
            </wp:positionV>
            <wp:extent cx="5723890" cy="17780"/>
            <wp:effectExtent l="0" t="0" r="0" b="0"/>
            <wp:wrapNone/>
            <wp:docPr id="13"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5723890" cy="17780"/>
                    </a:xfrm>
                    <a:prstGeom prst="rect">
                      <a:avLst/>
                    </a:prstGeom>
                    <a:noFill/>
                  </pic:spPr>
                </pic:pic>
              </a:graphicData>
            </a:graphic>
            <wp14:sizeRelH relativeFrom="margin">
              <wp14:pctWidth>0</wp14:pctWidth>
            </wp14:sizeRelH>
            <wp14:sizeRelV relativeFrom="margin">
              <wp14:pctHeight>0</wp14:pctHeight>
            </wp14:sizeRelV>
          </wp:anchor>
        </w:drawing>
      </w:r>
    </w:p>
    <w:p w14:paraId="75279EC4" w14:textId="5C15FCCF" w:rsidR="00D43599" w:rsidRDefault="00CA43EA" w:rsidP="001D2489">
      <w:pPr>
        <w:spacing w:before="200" w:after="60"/>
        <w:outlineLvl w:val="1"/>
        <w:rPr>
          <w:rFonts w:ascii="Verdana" w:eastAsia="Times New Roman" w:hAnsi="Verdana" w:cs="Arial"/>
          <w:b/>
          <w:bCs/>
          <w:caps/>
          <w:sz w:val="24"/>
          <w:szCs w:val="20"/>
          <w:lang w:eastAsia="en-AU"/>
        </w:rPr>
      </w:pPr>
      <w:r>
        <w:rPr>
          <w:rFonts w:ascii="Verdana" w:eastAsia="Times New Roman" w:hAnsi="Verdana" w:cs="Arial"/>
          <w:b/>
          <w:bCs/>
          <w:caps/>
          <w:sz w:val="24"/>
          <w:szCs w:val="20"/>
          <w:lang w:eastAsia="en-AU"/>
        </w:rPr>
        <w:t>PROCEDURES</w:t>
      </w:r>
    </w:p>
    <w:p w14:paraId="7790D737" w14:textId="77777777" w:rsidR="009F2895" w:rsidRPr="00C43C60" w:rsidRDefault="009F2895" w:rsidP="00A839C3">
      <w:pPr>
        <w:pStyle w:val="BODYTEXTELAA"/>
        <w:ind w:left="0"/>
      </w:pPr>
      <w:r w:rsidRPr="00C43C60">
        <w:t xml:space="preserve">Refer to </w:t>
      </w:r>
      <w:r w:rsidRPr="008919A0">
        <w:rPr>
          <w:rStyle w:val="RefertosourcedefinitionsChar"/>
        </w:rPr>
        <w:t>Attachment 3</w:t>
      </w:r>
      <w:r w:rsidRPr="00C43C60">
        <w:t xml:space="preserve"> for the following procedures:</w:t>
      </w:r>
    </w:p>
    <w:p w14:paraId="0A9D4C13" w14:textId="77777777" w:rsidR="009F2895" w:rsidRPr="00881EE5" w:rsidRDefault="009F2895" w:rsidP="009F2895">
      <w:pPr>
        <w:pStyle w:val="BodyTextBullet1"/>
      </w:pPr>
      <w:r w:rsidRPr="00881EE5">
        <w:t xml:space="preserve">Making a report/referral to specialised services </w:t>
      </w:r>
    </w:p>
    <w:p w14:paraId="4F7C2861" w14:textId="77777777" w:rsidR="009F2895" w:rsidRPr="00881EE5" w:rsidRDefault="009F2895" w:rsidP="009F2895">
      <w:pPr>
        <w:pStyle w:val="BodyTextBullet1"/>
      </w:pPr>
      <w:r w:rsidRPr="00881EE5">
        <w:t xml:space="preserve">Managing a disclosure </w:t>
      </w:r>
    </w:p>
    <w:p w14:paraId="6925E2E8" w14:textId="77777777" w:rsidR="009F2895" w:rsidRPr="00881EE5" w:rsidRDefault="009F2895" w:rsidP="009F2895">
      <w:pPr>
        <w:pStyle w:val="BodyTextBullet1"/>
      </w:pPr>
      <w:r w:rsidRPr="00881EE5">
        <w:t xml:space="preserve">Responding to incidents, disclosure and suspicions of child abuse </w:t>
      </w:r>
    </w:p>
    <w:p w14:paraId="6D7EDE08" w14:textId="77777777" w:rsidR="009F2895" w:rsidRPr="00881EE5" w:rsidRDefault="009F2895" w:rsidP="009F2895">
      <w:pPr>
        <w:pStyle w:val="BodyTextBullet1"/>
      </w:pPr>
      <w:r w:rsidRPr="00881EE5">
        <w:t>Reportable Conduct Scheme</w:t>
      </w:r>
    </w:p>
    <w:p w14:paraId="3718CD7F" w14:textId="77777777" w:rsidR="009F2895" w:rsidRPr="00C43C60" w:rsidRDefault="009F2895" w:rsidP="00A839C3">
      <w:pPr>
        <w:pStyle w:val="BODYTEXTELAA"/>
        <w:ind w:left="0"/>
      </w:pPr>
      <w:r w:rsidRPr="00C43C60">
        <w:t xml:space="preserve">Refer to </w:t>
      </w:r>
      <w:r w:rsidRPr="00BF48EE">
        <w:rPr>
          <w:rStyle w:val="RefertosourcedefinitionsChar"/>
        </w:rPr>
        <w:t>Attachment 4</w:t>
      </w:r>
      <w:r w:rsidRPr="00C43C60">
        <w:t xml:space="preserve"> </w:t>
      </w:r>
      <w:r w:rsidRPr="00AD1B0D">
        <w:t xml:space="preserve">or ACECQA- </w:t>
      </w:r>
      <w:hyperlink r:id="rId13" w:history="1">
        <w:r w:rsidRPr="00AD1B0D">
          <w:rPr>
            <w:rStyle w:val="Hyperlink"/>
          </w:rPr>
          <w:t>Child Safety Incident Response Template</w:t>
        </w:r>
      </w:hyperlink>
      <w:r w:rsidRPr="00AD1B0D">
        <w:t xml:space="preserve"> for</w:t>
      </w:r>
      <w:r w:rsidRPr="00C43C60">
        <w:t xml:space="preserve"> the following procedure:</w:t>
      </w:r>
    </w:p>
    <w:p w14:paraId="4D904CE4" w14:textId="77777777" w:rsidR="009F2895" w:rsidRPr="00881EE5" w:rsidRDefault="009F2895" w:rsidP="009F2895">
      <w:pPr>
        <w:pStyle w:val="BodyTextBullet1"/>
      </w:pPr>
      <w:r w:rsidRPr="00881EE5">
        <w:t>Documentation for responding to incidents, disclosure and suspicions of child abuse</w:t>
      </w:r>
    </w:p>
    <w:p w14:paraId="5FFD484E" w14:textId="77777777" w:rsidR="00D43599" w:rsidRDefault="00D43599" w:rsidP="001D2489">
      <w:pPr>
        <w:spacing w:before="200" w:after="60"/>
        <w:outlineLvl w:val="1"/>
        <w:rPr>
          <w:rFonts w:ascii="Verdana" w:eastAsia="Times New Roman" w:hAnsi="Verdana" w:cs="Arial"/>
          <w:b/>
          <w:bCs/>
          <w:caps/>
          <w:sz w:val="24"/>
          <w:szCs w:val="20"/>
          <w:lang w:eastAsia="en-AU"/>
        </w:rPr>
      </w:pPr>
    </w:p>
    <w:p w14:paraId="25DC04FA" w14:textId="0C02BC45" w:rsidR="001D2489" w:rsidRPr="001D2489" w:rsidRDefault="001D2489" w:rsidP="001D2489">
      <w:pPr>
        <w:spacing w:before="200" w:after="60"/>
        <w:outlineLvl w:val="1"/>
        <w:rPr>
          <w:rFonts w:ascii="Verdana" w:eastAsia="Times New Roman" w:hAnsi="Verdana" w:cs="Arial"/>
          <w:b/>
          <w:bCs/>
          <w:caps/>
          <w:sz w:val="24"/>
          <w:szCs w:val="20"/>
          <w:lang w:eastAsia="en-AU"/>
        </w:rPr>
      </w:pPr>
      <w:r w:rsidRPr="001D2489">
        <w:rPr>
          <w:rFonts w:ascii="Verdana" w:eastAsia="Times New Roman" w:hAnsi="Verdana" w:cs="Arial"/>
          <w:b/>
          <w:bCs/>
          <w:caps/>
          <w:sz w:val="24"/>
          <w:szCs w:val="20"/>
          <w:lang w:eastAsia="en-AU"/>
        </w:rPr>
        <w:t>BACKGROUND AND LEGISLATION</w:t>
      </w:r>
    </w:p>
    <w:p w14:paraId="04B7B873" w14:textId="77777777" w:rsidR="001D2489" w:rsidRPr="001A07C5" w:rsidRDefault="001D2489" w:rsidP="001D2489">
      <w:pPr>
        <w:keepNext/>
        <w:spacing w:before="140" w:after="60" w:line="230" w:lineRule="atLeast"/>
        <w:outlineLvl w:val="3"/>
        <w:rPr>
          <w:rFonts w:ascii="Verdana" w:eastAsia="Times New Roman" w:hAnsi="Verdana" w:cs="Arial"/>
          <w:b/>
          <w:bCs/>
          <w:lang w:eastAsia="en-AU"/>
        </w:rPr>
      </w:pPr>
      <w:r w:rsidRPr="001A07C5">
        <w:rPr>
          <w:rFonts w:ascii="Verdana" w:eastAsia="Times New Roman" w:hAnsi="Verdana" w:cs="Arial"/>
          <w:b/>
          <w:bCs/>
          <w:lang w:eastAsia="en-AU"/>
        </w:rPr>
        <w:t>BACKGROUND</w:t>
      </w:r>
    </w:p>
    <w:p w14:paraId="6AAD88F6" w14:textId="77777777" w:rsidR="009F2895" w:rsidRDefault="009F2895" w:rsidP="009F2895">
      <w:pPr>
        <w:pStyle w:val="Heading2"/>
      </w:pPr>
      <w:r>
        <w:t>Background</w:t>
      </w:r>
    </w:p>
    <w:p w14:paraId="1E6C2414" w14:textId="77777777" w:rsidR="009F2895" w:rsidRPr="000A7407" w:rsidRDefault="009F2895" w:rsidP="00A839C3">
      <w:pPr>
        <w:pStyle w:val="BODYTEXTELAA"/>
        <w:ind w:left="0"/>
      </w:pPr>
      <w:r>
        <w:t xml:space="preserve">A key requirement of the </w:t>
      </w:r>
      <w:r w:rsidRPr="5C5A3D5F">
        <w:rPr>
          <w:rStyle w:val="RegulationLawChar"/>
        </w:rPr>
        <w:t>Education and Care Service National Law Act 210</w:t>
      </w:r>
      <w:r>
        <w:t xml:space="preserve"> is to ensure every reasonable precaution is taken to protect children being educated and cared for by the service from harm and from any hazard likely to cause injury </w:t>
      </w:r>
      <w:r w:rsidRPr="5C5A3D5F">
        <w:rPr>
          <w:rStyle w:val="RegulationLawChar"/>
        </w:rPr>
        <w:t xml:space="preserve">(National Law: Section 167). </w:t>
      </w:r>
      <w:r>
        <w:t xml:space="preserve">The approved provider must also ensure that each Nominated Supervisor and each person in day-to-day charge of the service has successfully completed the child protection training required by the </w:t>
      </w:r>
      <w:r w:rsidRPr="00010511">
        <w:t>Department of Education</w:t>
      </w:r>
      <w:r>
        <w:t xml:space="preserve"> </w:t>
      </w:r>
      <w:r w:rsidRPr="5C5A3D5F">
        <w:rPr>
          <w:rStyle w:val="RegulationLawChar"/>
        </w:rPr>
        <w:t>(National Law: Section 162A).</w:t>
      </w:r>
    </w:p>
    <w:p w14:paraId="35B0DD85" w14:textId="77777777" w:rsidR="009F2895" w:rsidRDefault="009F2895" w:rsidP="00A839C3">
      <w:pPr>
        <w:pStyle w:val="BODYTEXTELAA"/>
        <w:ind w:left="0"/>
      </w:pPr>
      <w:r>
        <w:t xml:space="preserve">Under the </w:t>
      </w:r>
      <w:r w:rsidRPr="004E1AC3">
        <w:rPr>
          <w:rStyle w:val="RegulationLawChar"/>
        </w:rPr>
        <w:t>Education and Care Services National Regulations 2011</w:t>
      </w:r>
      <w:r>
        <w:t>, the approved provider of an education and care service must ensure that the nominated supervisors and staff members at the service who work with children are advised of:</w:t>
      </w:r>
    </w:p>
    <w:p w14:paraId="5D2F1161" w14:textId="77777777" w:rsidR="009F2895" w:rsidRPr="00881EE5" w:rsidRDefault="009F2895" w:rsidP="009F2895">
      <w:pPr>
        <w:pStyle w:val="BodyTextBullet1"/>
      </w:pPr>
      <w:r w:rsidRPr="00881EE5">
        <w:t>the existence and application of the current child protection law</w:t>
      </w:r>
    </w:p>
    <w:p w14:paraId="71BA9CD0" w14:textId="77777777" w:rsidR="009F2895" w:rsidRPr="00881EE5" w:rsidRDefault="009F2895" w:rsidP="009F2895">
      <w:pPr>
        <w:pStyle w:val="BodyTextBullet1"/>
      </w:pPr>
      <w:r w:rsidRPr="00881EE5">
        <w:t xml:space="preserve">any obligations that they may have under that law </w:t>
      </w:r>
      <w:r w:rsidRPr="00BF48EE">
        <w:t>(Regulation 84).</w:t>
      </w:r>
    </w:p>
    <w:p w14:paraId="1F1ECAF4" w14:textId="77777777" w:rsidR="009F2895" w:rsidRDefault="009F2895" w:rsidP="00A839C3">
      <w:pPr>
        <w:pStyle w:val="BODYTEXTELAA"/>
        <w:ind w:left="0"/>
      </w:pPr>
      <w:r>
        <w:t xml:space="preserve">Under the </w:t>
      </w:r>
      <w:r w:rsidRPr="004E1AC3">
        <w:rPr>
          <w:rStyle w:val="RegulationLawChar"/>
        </w:rPr>
        <w:t>National Quality Standards</w:t>
      </w:r>
      <w:r>
        <w:t xml:space="preserve">, management, educators and staff are required to be aware of their roles and responsibilities to identify and respond to every child at risk of abuse or neglect </w:t>
      </w:r>
      <w:r w:rsidRPr="004E1AC3">
        <w:rPr>
          <w:rStyle w:val="RegulationLawChar"/>
        </w:rPr>
        <w:t>(element 2.2.3)</w:t>
      </w:r>
      <w:r>
        <w:t xml:space="preserve">. At all times, reasonable precautions and adequate supervision must be provided to ensure children are protected from harm and hazard </w:t>
      </w:r>
      <w:r w:rsidRPr="004E1AC3">
        <w:rPr>
          <w:rStyle w:val="RegulationLawChar"/>
        </w:rPr>
        <w:t>(element 2.2.1)</w:t>
      </w:r>
      <w:r>
        <w:t>.</w:t>
      </w:r>
    </w:p>
    <w:p w14:paraId="7B5CC1FD" w14:textId="77777777" w:rsidR="009F2895" w:rsidRDefault="009F2895" w:rsidP="00A839C3">
      <w:pPr>
        <w:pStyle w:val="BODYTEXTELAA"/>
        <w:ind w:left="0"/>
      </w:pPr>
      <w:r>
        <w:t xml:space="preserve">Approved providers operating under the </w:t>
      </w:r>
      <w:r w:rsidRPr="5C5A3D5F">
        <w:rPr>
          <w:rStyle w:val="RegulationLawChar"/>
        </w:rPr>
        <w:t xml:space="preserve">Children’s Services Act 1996  </w:t>
      </w:r>
      <w:r>
        <w:t xml:space="preserve">must ensure that every reasonable precaution is taken to protect children being cared for or educated by the service from harm and from any hazard likely to cause injury </w:t>
      </w:r>
      <w:r w:rsidRPr="5C5A3D5F">
        <w:rPr>
          <w:rStyle w:val="RegulationLawChar"/>
        </w:rPr>
        <w:t>(section 107).</w:t>
      </w:r>
    </w:p>
    <w:p w14:paraId="308AEE76" w14:textId="77777777" w:rsidR="009F2895" w:rsidRDefault="009F2895" w:rsidP="00A839C3">
      <w:pPr>
        <w:pStyle w:val="BODYTEXTELAA"/>
        <w:ind w:left="0"/>
      </w:pPr>
      <w:r>
        <w:t>The approved provider, persons with management control, nominated supervisor, persons in day-to-day charge, educators, staff, contractors, students and volunteers of early childhood services have legal and duty of care obligations to protect children under their supervision and care.</w:t>
      </w:r>
    </w:p>
    <w:p w14:paraId="5CEAFFE7" w14:textId="77777777" w:rsidR="009F2895" w:rsidRDefault="009F2895" w:rsidP="00A839C3">
      <w:pPr>
        <w:pStyle w:val="BODYTEXTELAA"/>
        <w:ind w:left="0"/>
      </w:pPr>
      <w:r>
        <w:lastRenderedPageBreak/>
        <w:t xml:space="preserve">Duty of care obligations </w:t>
      </w:r>
      <w:r w:rsidRPr="5C5A3D5F">
        <w:rPr>
          <w:rStyle w:val="RefertoSourceDefinitionsAttachmentChar"/>
        </w:rPr>
        <w:t>(refer to Definitions)</w:t>
      </w:r>
      <w:r>
        <w:t xml:space="preserve"> require the approved provider, person with management or control, nominated supervisor, persons in day-to-day charge, and staff to take reasonable steps to protect children from injury that is reasonably foreseeable.</w:t>
      </w:r>
    </w:p>
    <w:p w14:paraId="3E68355B" w14:textId="77777777" w:rsidR="009F2895" w:rsidRDefault="009F2895" w:rsidP="00A839C3">
      <w:pPr>
        <w:pStyle w:val="BODYTEXTELAA"/>
        <w:ind w:left="0"/>
      </w:pPr>
      <w:r w:rsidRPr="00F0456C">
        <w:t xml:space="preserve">In addition, organisations have </w:t>
      </w:r>
      <w:r>
        <w:t xml:space="preserve">an organisational </w:t>
      </w:r>
      <w:r w:rsidRPr="00F0456C">
        <w:t xml:space="preserve">duty of care </w:t>
      </w:r>
      <w:r w:rsidRPr="00F6690A">
        <w:rPr>
          <w:rStyle w:val="RefertoSourceDefinitionsAttachmentChar"/>
        </w:rPr>
        <w:t>(refer to Definitions)</w:t>
      </w:r>
      <w:r>
        <w:rPr>
          <w:rStyle w:val="RefertoSourceDefinitionsAttachmentChar"/>
        </w:rPr>
        <w:t xml:space="preserve"> </w:t>
      </w:r>
      <w:r w:rsidRPr="00F0456C">
        <w:t>to take reasonable precautions to prevent the abuse of a child by an individual associated with the organisation while the child is under its care, supervision or authority</w:t>
      </w:r>
      <w:r>
        <w:t>.</w:t>
      </w:r>
      <w:r w:rsidRPr="00F0456C">
        <w:t xml:space="preserve"> </w:t>
      </w:r>
      <w:r w:rsidRPr="004F137E">
        <w:t xml:space="preserve">The Victorian Reportable Conduct Scheme </w:t>
      </w:r>
      <w:r w:rsidRPr="004F137E">
        <w:rPr>
          <w:rStyle w:val="RefertoSourceDefinitionsAttachmentChar"/>
        </w:rPr>
        <w:t xml:space="preserve">(refer to </w:t>
      </w:r>
      <w:r w:rsidRPr="00765A9B">
        <w:rPr>
          <w:rStyle w:val="RefertoSourceDefinitionsAttachmentChar"/>
        </w:rPr>
        <w:t>Definitions</w:t>
      </w:r>
      <w:r w:rsidRPr="004F137E">
        <w:rPr>
          <w:rStyle w:val="RefertoSourceDefinitionsAttachmentChar"/>
        </w:rPr>
        <w:t>)</w:t>
      </w:r>
      <w:r>
        <w:t xml:space="preserve"> </w:t>
      </w:r>
      <w:r w:rsidRPr="004F137E">
        <w:t xml:space="preserve">seeks to improve organisations’ responses to allegations of child abuse and neglect by their workers and volunteers. The scheme is established by the </w:t>
      </w:r>
      <w:r w:rsidRPr="004F137E">
        <w:rPr>
          <w:rStyle w:val="RegulationLawChar"/>
        </w:rPr>
        <w:t>Child Wellbeing and Safety Act 2005 (the Act)</w:t>
      </w:r>
      <w:r>
        <w:rPr>
          <w:rStyle w:val="RegulationLawChar"/>
        </w:rPr>
        <w:t xml:space="preserve"> </w:t>
      </w:r>
      <w:r w:rsidRPr="004F137E">
        <w:t>and</w:t>
      </w:r>
      <w:r>
        <w:rPr>
          <w:rStyle w:val="RegulationLawChar"/>
        </w:rPr>
        <w:t xml:space="preserve"> </w:t>
      </w:r>
      <w:r>
        <w:t>relates to individuals associated with an organisation, including but not limited to committee members, employees, volunteers and contractors.</w:t>
      </w:r>
    </w:p>
    <w:p w14:paraId="3ED3C83D" w14:textId="77777777" w:rsidR="009F2895" w:rsidRDefault="009F2895" w:rsidP="00A839C3">
      <w:pPr>
        <w:pStyle w:val="BODYTEXTELAA"/>
        <w:ind w:left="0"/>
      </w:pPr>
      <w:r w:rsidRPr="00A46EB4">
        <w:rPr>
          <w:rStyle w:val="RegulationLawChar"/>
        </w:rPr>
        <w:t>The Children, Youth and Families Act 2005</w:t>
      </w:r>
      <w:r>
        <w:t xml:space="preserve"> provides the legislative basis for the provision of services to vulnerable children, young people and their families, and places children’s best interests at the heart of decision-making and service delivery. </w:t>
      </w:r>
    </w:p>
    <w:p w14:paraId="5DB5A061" w14:textId="77777777" w:rsidR="009F2895" w:rsidRDefault="009F2895" w:rsidP="00A839C3">
      <w:pPr>
        <w:pStyle w:val="BODYTEXTELAA"/>
        <w:ind w:left="0"/>
      </w:pPr>
      <w:r>
        <w:t xml:space="preserve">In line with the Victorian Government’s Roadmap for Reform, Education State reforms and broader child safety initiatives, </w:t>
      </w:r>
      <w:r w:rsidRPr="00C54060">
        <w:rPr>
          <w:rStyle w:val="RegulationLawChar"/>
        </w:rPr>
        <w:t>Part 6A</w:t>
      </w:r>
      <w:r>
        <w:t xml:space="preserve"> of the </w:t>
      </w:r>
      <w:r w:rsidRPr="00C54060">
        <w:rPr>
          <w:rStyle w:val="RegulationLawChar"/>
        </w:rPr>
        <w:t xml:space="preserve">Child Wellbeing and Safety Act 2005 </w:t>
      </w:r>
      <w:r>
        <w:t xml:space="preserve">was proclaimed in September 2018. The Act established the Child Information Sharing (CIS) Scheme, which enables sharing of confidential information between prescribed information sharing entities </w:t>
      </w:r>
      <w:r w:rsidRPr="004F137E">
        <w:rPr>
          <w:rStyle w:val="RefertoSourceDefinitionsAttachmentChar"/>
        </w:rPr>
        <w:t>(refer to Definitions)</w:t>
      </w:r>
      <w:r>
        <w:t xml:space="preserve"> in a timely and effective manner in order to promote the wellbeing and safety of children. Alongside the CIS Scheme, the </w:t>
      </w:r>
      <w:r w:rsidRPr="00C54060">
        <w:rPr>
          <w:rStyle w:val="RegulationLawChar"/>
        </w:rPr>
        <w:t>Family Violence Protection Act 2008</w:t>
      </w:r>
      <w:r>
        <w:t xml:space="preserve"> includes the Family Violence Information Sharing (FVIS) Scheme and the Family Violence Multi-Agency Risk Assessment and Management Framework, which enables information to be shared between prescribed entities to assess and manage family violence risk to children and adults. </w:t>
      </w:r>
      <w:r w:rsidRPr="002A4489">
        <w:t>It will allow professionals working with children to gain a complete view of the children they work with, making it easier to identify wellbeing or safety needs earlier, and to act on them sooner.</w:t>
      </w:r>
    </w:p>
    <w:p w14:paraId="1BD68960" w14:textId="77777777" w:rsidR="009F2895" w:rsidRDefault="009F2895" w:rsidP="00A839C3">
      <w:pPr>
        <w:pStyle w:val="BODYTEXTELAA"/>
        <w:ind w:left="0"/>
      </w:pPr>
      <w:r>
        <w:t xml:space="preserve">Any person who forms a reasonable belief </w:t>
      </w:r>
      <w:r w:rsidRPr="004E1AC3">
        <w:rPr>
          <w:rStyle w:val="RefertoSourceDefinitionsAttachmentChar"/>
        </w:rPr>
        <w:t xml:space="preserve">(refer to Definitions), </w:t>
      </w:r>
      <w:r>
        <w:t xml:space="preserve">that a child is in need of protection may report their concerns to the Child Protection </w:t>
      </w:r>
      <w:r w:rsidRPr="004E1AC3">
        <w:rPr>
          <w:rStyle w:val="RefertoSourceDefinitionsAttachmentChar"/>
        </w:rPr>
        <w:t>(refer to Definitions).</w:t>
      </w:r>
    </w:p>
    <w:p w14:paraId="1060DD14" w14:textId="77777777" w:rsidR="009F2895" w:rsidRDefault="009F2895" w:rsidP="00A839C3">
      <w:pPr>
        <w:pStyle w:val="BODYTEXTELAA"/>
        <w:ind w:left="0"/>
      </w:pPr>
      <w:r>
        <w:t xml:space="preserve">Early childhood teachers are required to be registered with the Victorian Institute of Teaching and are mandatory reporters </w:t>
      </w:r>
      <w:r w:rsidRPr="004E1AC3">
        <w:rPr>
          <w:rStyle w:val="RefertoSourceDefinitionsAttachmentChar"/>
        </w:rPr>
        <w:t>(refer to Definitions).</w:t>
      </w:r>
      <w:r>
        <w:t xml:space="preserve"> In addition, all educators with post-secondary qualifications in the care, education or minding of children and employed or engaged in an education and care service or a children’s service and all proprietors, nominees of a children’s service, approved providers, and nominated supervisors of an education and care service are mandatory reporters. </w:t>
      </w:r>
    </w:p>
    <w:p w14:paraId="6F0DFA64" w14:textId="77777777" w:rsidR="009F2895" w:rsidRDefault="009F2895" w:rsidP="00A839C3">
      <w:pPr>
        <w:pStyle w:val="BODYTEXTELAA"/>
        <w:ind w:left="0"/>
      </w:pPr>
      <w:r>
        <w:t>All mandatory reporters must make a report to Victoria Police and/or Child Protection</w:t>
      </w:r>
      <w:r w:rsidRPr="004E1AC3">
        <w:rPr>
          <w:rStyle w:val="RefertoSourceDefinitionsAttachmentChar"/>
        </w:rPr>
        <w:t xml:space="preserve"> (refer to Definitions) </w:t>
      </w:r>
      <w:r>
        <w:t>as soon as practicable if, during the course of their roles and responsibilities they form a reasonable belief that:</w:t>
      </w:r>
    </w:p>
    <w:p w14:paraId="064BBC07" w14:textId="77777777" w:rsidR="009F2895" w:rsidRPr="00881EE5" w:rsidRDefault="009F2895" w:rsidP="009F2895">
      <w:pPr>
        <w:pStyle w:val="BodyTextBullet1"/>
      </w:pPr>
      <w:r w:rsidRPr="00881EE5">
        <w:t>A child is likely to suffer, or has suffered, significant harm as a result of physical abuse and/or sexual abuse, and</w:t>
      </w:r>
    </w:p>
    <w:p w14:paraId="22790906" w14:textId="77777777" w:rsidR="009F2895" w:rsidRPr="00881EE5" w:rsidRDefault="009F2895" w:rsidP="009F2895">
      <w:pPr>
        <w:pStyle w:val="BodyTextBullet1"/>
      </w:pPr>
      <w:r w:rsidRPr="00881EE5">
        <w:t>The child’s parents have not protected, or are unlikely protect, the child from harm of that type.</w:t>
      </w:r>
    </w:p>
    <w:p w14:paraId="185BF2AA" w14:textId="77777777" w:rsidR="009F2895" w:rsidRDefault="009F2895" w:rsidP="00A839C3">
      <w:pPr>
        <w:pStyle w:val="BODYTEXTELAA"/>
        <w:ind w:left="0"/>
      </w:pPr>
      <w:r>
        <w:t xml:space="preserve">Victorian organisations that provide services to children are required under the </w:t>
      </w:r>
      <w:r w:rsidRPr="004E1AC3">
        <w:rPr>
          <w:rStyle w:val="RegulationLawChar"/>
        </w:rPr>
        <w:t xml:space="preserve">Child </w:t>
      </w:r>
      <w:r>
        <w:rPr>
          <w:rStyle w:val="RegulationLawChar"/>
        </w:rPr>
        <w:t xml:space="preserve">Wellbeing </w:t>
      </w:r>
      <w:r w:rsidRPr="004E1AC3">
        <w:rPr>
          <w:rStyle w:val="RegulationLawChar"/>
        </w:rPr>
        <w:t xml:space="preserve">and </w:t>
      </w:r>
      <w:r>
        <w:rPr>
          <w:rStyle w:val="RegulationLawChar"/>
        </w:rPr>
        <w:t>Safety</w:t>
      </w:r>
      <w:r w:rsidRPr="004E1AC3">
        <w:rPr>
          <w:rStyle w:val="RegulationLawChar"/>
        </w:rPr>
        <w:t xml:space="preserve"> Act 2005 </w:t>
      </w:r>
      <w:r>
        <w:t xml:space="preserve">to ensure that they implement compulsory minimum </w:t>
      </w:r>
      <w:r w:rsidRPr="00175C4C">
        <w:rPr>
          <w:rStyle w:val="RegulationLawChar"/>
        </w:rPr>
        <w:t>Child Safe Standards</w:t>
      </w:r>
      <w:r>
        <w:t xml:space="preserve"> to protect children from harm. The standards aim to drive continuous improvement in the way services prevent and report child abuse and respond to allegations of child abuse. Standard 2 requires services to have a child safety and wellbeing policy or statement of commitment to child safety and wellbeing.</w:t>
      </w:r>
    </w:p>
    <w:p w14:paraId="1A79222D" w14:textId="77777777" w:rsidR="009F2895" w:rsidRDefault="009F2895" w:rsidP="009F2895">
      <w:pPr>
        <w:pStyle w:val="BODYTEXTELAA"/>
      </w:pPr>
      <w:r>
        <w:t xml:space="preserve">Three criminal offences in the </w:t>
      </w:r>
      <w:r w:rsidRPr="004E1AC3">
        <w:rPr>
          <w:rStyle w:val="RegulationLawChar"/>
        </w:rPr>
        <w:t xml:space="preserve">Crimes Amendment (Protection of Children) </w:t>
      </w:r>
      <w:r>
        <w:rPr>
          <w:rStyle w:val="RegulationLawChar"/>
        </w:rPr>
        <w:t>Act</w:t>
      </w:r>
      <w:r>
        <w:t xml:space="preserve"> </w:t>
      </w:r>
      <w:r w:rsidRPr="004F137E">
        <w:rPr>
          <w:rStyle w:val="RegulationLawChar"/>
        </w:rPr>
        <w:t xml:space="preserve">2014 </w:t>
      </w:r>
      <w:r>
        <w:t>protect children from child abuse:</w:t>
      </w:r>
    </w:p>
    <w:p w14:paraId="3420D797" w14:textId="77777777" w:rsidR="009F2895" w:rsidRPr="00881EE5" w:rsidRDefault="009F2895" w:rsidP="009F2895">
      <w:pPr>
        <w:pStyle w:val="BodyTextBullet1"/>
      </w:pPr>
      <w:r w:rsidRPr="00881EE5">
        <w:lastRenderedPageBreak/>
        <w:t>Failure to disclose: All adults (not just those working with children) have a legal duty to report information about child sexual abuse to Victoria Police. The offence applies to any adult who forms a reasonable belief that a sexual offence has been committed by an adult against a child under 16 and fails to report that information to the Victoria Police.</w:t>
      </w:r>
    </w:p>
    <w:p w14:paraId="6AFB7B05" w14:textId="77777777" w:rsidR="009F2895" w:rsidRPr="00881EE5" w:rsidRDefault="009F2895" w:rsidP="009F2895">
      <w:pPr>
        <w:pStyle w:val="BodyTextBullet1"/>
      </w:pPr>
      <w:r w:rsidRPr="00881EE5">
        <w:t>Failure to protect: The offence applies to people within organisations who hold positions of authority within an education and care service, such as the approved provider, person with management or control, the nominated supervisor or the person in day to day charge and who know of the substantial risk that another adult associated with the organisation may commit a sex offence and they have the power or responsibility to remove or reduce the risk but negligently fail to do so.</w:t>
      </w:r>
    </w:p>
    <w:p w14:paraId="4CAB4D60" w14:textId="77777777" w:rsidR="009F2895" w:rsidRDefault="009F2895" w:rsidP="009F2895">
      <w:pPr>
        <w:pStyle w:val="BodyTextBullet1"/>
      </w:pPr>
      <w:r w:rsidRPr="00881EE5">
        <w:t>Grooming offence: The offence targets predatory conduct by an adult with the intent of committing child sexual abuse. Conduct may include communication, including online communication, with a child under the age of 16 or their parents.</w:t>
      </w:r>
    </w:p>
    <w:p w14:paraId="62C43EB4" w14:textId="77777777" w:rsidR="009F2895" w:rsidRPr="00881EE5" w:rsidRDefault="009F2895" w:rsidP="00A839C3">
      <w:pPr>
        <w:pStyle w:val="BODYTEXTELAA"/>
        <w:ind w:left="0"/>
      </w:pPr>
      <w:r w:rsidRPr="00A22F72">
        <w:t>Adopting the National Model Code is crucial for Early Childhood Education and Care (ECEC) services to ensure the safety and privacy of children. The National Model Code has been designed for voluntary adoption by ECEC services.  Under the Code, only service-issued electronic devices should be used for taking photos or recording videos, thereby minimising the risk of unauthorised distribution of images. The Code states that clear guidelines are developed on carrying personal devices for specific essential purposes ensuring that any exceptions are justified and controlled. Additionally, implementing strict controls for storing and retaining images or recordings of children is vital to protect their privacy and prevent misuse of sensitive information. Adhering to these guidelines not only safeguards children but also fosters trust and transparency between ECEC services and families.</w:t>
      </w:r>
    </w:p>
    <w:p w14:paraId="1DA66FA3" w14:textId="77777777" w:rsidR="009F2895" w:rsidRDefault="009F2895" w:rsidP="009F2895">
      <w:pPr>
        <w:pStyle w:val="Heading2"/>
      </w:pPr>
      <w:r>
        <w:t>Legislation and Standards</w:t>
      </w:r>
    </w:p>
    <w:p w14:paraId="15157771" w14:textId="77777777" w:rsidR="009F2895" w:rsidRDefault="009F2895" w:rsidP="00A839C3">
      <w:pPr>
        <w:pStyle w:val="BODYTEXTELAA"/>
        <w:ind w:left="0"/>
      </w:pPr>
      <w:r w:rsidRPr="006978C9">
        <w:t>Relevant legislation</w:t>
      </w:r>
      <w:r>
        <w:t xml:space="preserve"> and standards</w:t>
      </w:r>
      <w:r w:rsidRPr="006978C9">
        <w:t xml:space="preserve"> include but </w:t>
      </w:r>
      <w:r>
        <w:t>are not limited to:</w:t>
      </w:r>
    </w:p>
    <w:p w14:paraId="7393D881" w14:textId="77777777" w:rsidR="009F2895" w:rsidRPr="00881EE5" w:rsidRDefault="009F2895" w:rsidP="009F2895">
      <w:pPr>
        <w:pStyle w:val="BodyTextBullet1"/>
      </w:pPr>
      <w:r w:rsidRPr="00881EE5">
        <w:t>Children, Youth and Families Act 2005 (Vic)</w:t>
      </w:r>
    </w:p>
    <w:p w14:paraId="09E5BE62" w14:textId="77777777" w:rsidR="009F2895" w:rsidRPr="00881EE5" w:rsidRDefault="009F2895" w:rsidP="009F2895">
      <w:pPr>
        <w:pStyle w:val="BodyTextBullet1"/>
      </w:pPr>
      <w:r w:rsidRPr="00881EE5">
        <w:t>Child Wellbeing and Safety Act 2005 (Vic)</w:t>
      </w:r>
    </w:p>
    <w:p w14:paraId="4DC57045" w14:textId="77777777" w:rsidR="009F2895" w:rsidRPr="00881EE5" w:rsidRDefault="009F2895" w:rsidP="009F2895">
      <w:pPr>
        <w:pStyle w:val="BodyTextBullet1"/>
      </w:pPr>
      <w:r w:rsidRPr="00881EE5">
        <w:t>Child Wellbeing and Safety (Information Sharing) Amendment Regulations 2020</w:t>
      </w:r>
    </w:p>
    <w:p w14:paraId="2A70E986" w14:textId="77777777" w:rsidR="009F2895" w:rsidRPr="00881EE5" w:rsidRDefault="009F2895" w:rsidP="009F2895">
      <w:pPr>
        <w:pStyle w:val="BodyTextBullet1"/>
      </w:pPr>
      <w:r w:rsidRPr="00881EE5">
        <w:t>Charter of Human Rights and Responsibilities Act 2006 (Vic)</w:t>
      </w:r>
    </w:p>
    <w:p w14:paraId="48BB8715" w14:textId="77777777" w:rsidR="009F2895" w:rsidRPr="00881EE5" w:rsidRDefault="009F2895" w:rsidP="009F2895">
      <w:pPr>
        <w:pStyle w:val="BodyTextBullet1"/>
      </w:pPr>
      <w:r w:rsidRPr="00881EE5">
        <w:t>Child Safe Standards (Vic)</w:t>
      </w:r>
    </w:p>
    <w:p w14:paraId="5D39FC74" w14:textId="77777777" w:rsidR="009F2895" w:rsidRPr="00881EE5" w:rsidRDefault="009F2895" w:rsidP="009F2895">
      <w:pPr>
        <w:pStyle w:val="BodyTextBullet1"/>
      </w:pPr>
      <w:r w:rsidRPr="00881EE5">
        <w:t>Crimes Amendment (Protection of Children) Act 2014 (Vic)</w:t>
      </w:r>
    </w:p>
    <w:p w14:paraId="1496E774" w14:textId="77777777" w:rsidR="009F2895" w:rsidRPr="00881EE5" w:rsidRDefault="009F2895" w:rsidP="009F2895">
      <w:pPr>
        <w:pStyle w:val="BodyTextBullet1"/>
      </w:pPr>
      <w:r w:rsidRPr="00881EE5">
        <w:t>Education and Care Services National Law Act 2010 (Vic): including but not limited to Sections 165, 166, 167</w:t>
      </w:r>
    </w:p>
    <w:p w14:paraId="7C3A0389" w14:textId="77777777" w:rsidR="009F2895" w:rsidRPr="00881EE5" w:rsidRDefault="009F2895" w:rsidP="009F2895">
      <w:pPr>
        <w:pStyle w:val="BodyTextBullet1"/>
      </w:pPr>
      <w:r w:rsidRPr="00881EE5">
        <w:t>Education and Care Services National Regulations 2011 (Vic): including but not limited to Regulations 84, 85, 86, 99, 100, 101, 102, 168(2) (h), 145, 146, 149, 150</w:t>
      </w:r>
    </w:p>
    <w:p w14:paraId="58A69A07" w14:textId="77777777" w:rsidR="009F2895" w:rsidRPr="00881EE5" w:rsidRDefault="009F2895" w:rsidP="009F2895">
      <w:pPr>
        <w:pStyle w:val="BodyTextBullet1"/>
      </w:pPr>
      <w:r w:rsidRPr="00881EE5">
        <w:t>Education Training and Reform Act 2006 (Vic) (As amended in 2014)</w:t>
      </w:r>
    </w:p>
    <w:p w14:paraId="0A6FD0BE" w14:textId="77777777" w:rsidR="009F2895" w:rsidRPr="00881EE5" w:rsidRDefault="009F2895" w:rsidP="009F2895">
      <w:pPr>
        <w:pStyle w:val="BodyTextBullet1"/>
      </w:pPr>
      <w:r w:rsidRPr="00881EE5">
        <w:t>Family Law Act 1975 (Cth)</w:t>
      </w:r>
    </w:p>
    <w:p w14:paraId="7EA7C676" w14:textId="77777777" w:rsidR="009F2895" w:rsidRPr="00881EE5" w:rsidRDefault="009F2895" w:rsidP="009F2895">
      <w:pPr>
        <w:pStyle w:val="BodyTextBullet1"/>
      </w:pPr>
      <w:r w:rsidRPr="00881EE5">
        <w:t>Family Violence Protection Amendment (Information Sharing) Act 2017</w:t>
      </w:r>
    </w:p>
    <w:p w14:paraId="05759AFA" w14:textId="77777777" w:rsidR="009F2895" w:rsidRPr="00881EE5" w:rsidRDefault="009F2895" w:rsidP="009F2895">
      <w:pPr>
        <w:pStyle w:val="BodyTextBullet1"/>
      </w:pPr>
      <w:r w:rsidRPr="00881EE5">
        <w:t>National Quality Standard, including Quality Area 2: Children’s Health and Safety</w:t>
      </w:r>
    </w:p>
    <w:p w14:paraId="0BC710E9" w14:textId="77777777" w:rsidR="009F2895" w:rsidRPr="00881EE5" w:rsidRDefault="009F2895" w:rsidP="009F2895">
      <w:pPr>
        <w:pStyle w:val="BodyTextBullet1"/>
      </w:pPr>
      <w:r w:rsidRPr="00881EE5">
        <w:t>Reportable Conduct Scheme administered by the Commission for Children and Young People (Vic)</w:t>
      </w:r>
    </w:p>
    <w:p w14:paraId="6EE074F0" w14:textId="77777777" w:rsidR="009F2895" w:rsidRPr="00881EE5" w:rsidRDefault="009F2895" w:rsidP="009F2895">
      <w:pPr>
        <w:pStyle w:val="BodyTextBullet1"/>
      </w:pPr>
      <w:r w:rsidRPr="00881EE5">
        <w:t>Worker Screening Act 2020</w:t>
      </w:r>
    </w:p>
    <w:p w14:paraId="33F3012A" w14:textId="77777777" w:rsidR="009F2895" w:rsidRPr="00881EE5" w:rsidRDefault="009F2895" w:rsidP="009F2895">
      <w:pPr>
        <w:pStyle w:val="BodyTextBullet1"/>
      </w:pPr>
      <w:r w:rsidRPr="00881EE5">
        <w:t>Worker Screen Regulations 2021 (Vic)</w:t>
      </w:r>
    </w:p>
    <w:p w14:paraId="0C808A58" w14:textId="77777777" w:rsidR="009F2895" w:rsidRPr="00881EE5" w:rsidRDefault="009F2895" w:rsidP="009F2895">
      <w:pPr>
        <w:pStyle w:val="BodyTextBullet1"/>
      </w:pPr>
      <w:r w:rsidRPr="00A04797">
        <w:rPr>
          <w:noProof/>
        </w:rPr>
        <w:lastRenderedPageBreak/>
        <mc:AlternateContent>
          <mc:Choice Requires="wps">
            <w:drawing>
              <wp:anchor distT="45720" distB="45720" distL="114300" distR="114300" simplePos="0" relativeHeight="251667456" behindDoc="1" locked="0" layoutInCell="1" allowOverlap="1" wp14:anchorId="3A47FC87" wp14:editId="76AFA779">
                <wp:simplePos x="0" y="0"/>
                <wp:positionH relativeFrom="margin">
                  <wp:posOffset>915670</wp:posOffset>
                </wp:positionH>
                <wp:positionV relativeFrom="paragraph">
                  <wp:posOffset>359283</wp:posOffset>
                </wp:positionV>
                <wp:extent cx="5610225" cy="934720"/>
                <wp:effectExtent l="0" t="0" r="9525" b="0"/>
                <wp:wrapTight wrapText="bothSides">
                  <wp:wrapPolygon edited="0">
                    <wp:start x="147" y="0"/>
                    <wp:lineTo x="0" y="1321"/>
                    <wp:lineTo x="0" y="19810"/>
                    <wp:lineTo x="147" y="21130"/>
                    <wp:lineTo x="21417" y="21130"/>
                    <wp:lineTo x="21563" y="20250"/>
                    <wp:lineTo x="21563" y="1321"/>
                    <wp:lineTo x="21417" y="0"/>
                    <wp:lineTo x="147" y="0"/>
                  </wp:wrapPolygon>
                </wp:wrapTight>
                <wp:docPr id="217" name="Text Box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10225" cy="934720"/>
                        </a:xfrm>
                        <a:prstGeom prst="roundRect">
                          <a:avLst/>
                        </a:prstGeom>
                        <a:solidFill>
                          <a:srgbClr val="94CAED"/>
                        </a:solidFill>
                        <a:ln w="9525">
                          <a:noFill/>
                          <a:miter lim="800000"/>
                          <a:headEnd/>
                          <a:tailEnd/>
                        </a:ln>
                      </wps:spPr>
                      <wps:txbx>
                        <w:txbxContent>
                          <w:p w14:paraId="4EAAE26B" w14:textId="77777777" w:rsidR="009F2895" w:rsidRDefault="009F2895" w:rsidP="009F2895">
                            <w:r>
                              <w:t>The most current amendments to listed legislation can be found at:</w:t>
                            </w:r>
                          </w:p>
                          <w:p w14:paraId="0CBD0003" w14:textId="77777777" w:rsidR="009F2895" w:rsidRDefault="009F2895" w:rsidP="009F2895">
                            <w:pPr>
                              <w:pStyle w:val="TableAttachmentTextBullet1"/>
                            </w:pPr>
                            <w:r>
                              <w:t xml:space="preserve">Victorian Legislation – Victorian Law Today: </w:t>
                            </w:r>
                            <w:hyperlink r:id="rId14" w:history="1">
                              <w:r w:rsidRPr="00DF2DED">
                                <w:rPr>
                                  <w:rStyle w:val="Hyperlink"/>
                                </w:rPr>
                                <w:t>www.legislation.vic.gov.au</w:t>
                              </w:r>
                            </w:hyperlink>
                          </w:p>
                          <w:p w14:paraId="49B61E19" w14:textId="77777777" w:rsidR="009F2895" w:rsidRDefault="009F2895" w:rsidP="009F2895">
                            <w:pPr>
                              <w:pStyle w:val="TableAttachmentTextBullet1"/>
                            </w:pPr>
                            <w:r>
                              <w:t xml:space="preserve">Commonwealth Legislation – Federal Register of Legislation: </w:t>
                            </w:r>
                            <w:hyperlink r:id="rId15" w:history="1">
                              <w:r w:rsidRPr="00DF2DED">
                                <w:rPr>
                                  <w:rStyle w:val="Hyperlink"/>
                                </w:rPr>
                                <w:t>www.legislation.gov.au</w:t>
                              </w:r>
                            </w:hyperlink>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roundrect w14:anchorId="3A47FC87" id="Text Box 11" o:spid="_x0000_s1026" style="position:absolute;left:0;text-align:left;margin-left:72.1pt;margin-top:28.3pt;width:441.75pt;height:73.6pt;z-index:-25164902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yMUREwIAAPsDAAAOAAAAZHJzL2Uyb0RvYy54bWysU9tu2zAMfR+wfxD0vtjJkq4x4hRZ0g4D&#10;ugvW7QNkWY6FyaJGKbG7rx8lp2nQvQ3zgyCa5CF5eLS6GTrDjgq9Blvy6STnTFkJtbb7kv/4fvfm&#10;mjMfhK2FAatK/qg8v1m/frXqXaFm0IKpFTICsb7oXcnbEFyRZV62qhN+Ak5ZcjaAnQhk4j6rUfSE&#10;3plsludXWQ9YOwSpvKe/u9HJ1wm/aZQMX5rGq8BMyam3kE5MZxXPbL0SxR6Fa7U8tSH+oYtOaEtF&#10;z1A7EQQ7oP4LqtMSwUMTJhK6DJpGS5VmoGmm+YtpHlrhVJqFyPHuTJP/f7Dy8/HBfUUWhvcw0ALT&#10;EN7dg/zpmYVtK+xebRChb5WoqfA0Upb1zhen1Ei1L3wEqfpPUNOSxSFAAhoa7CIrNCcjdFrA45l0&#10;NQQm6efiaprPZgvOJPmWb+fvZmkrmSiesh368EFBx+Kl5AgHW3+jzaYS4njvQ2xJFE9xsaIHo+s7&#10;bUwycF9tDbKjIBUs59vN7S5N8SLMWNaTf0HNxCwLMT8JpNOBVGp0V/LrPH6jbiIlt7ZOIUFoM96p&#10;E2NPHEVaRoLCUA0UGLmqoH4kthBGNdLroUsL+JuznpRYcv/rIFBxZj5aYnw5nc+jdJMxX0R+GF56&#10;qkuPsJKgSh44G6/bkOQ+TrShzTQ68fXcyalXUlii8fQaooQv7RT1/GbXfwAAAP//AwBQSwMEFAAG&#10;AAgAAAAhAAueqLnfAAAACwEAAA8AAABkcnMvZG93bnJldi54bWxMj8FOwzAQRO+V+AdrK3Fr7YY0&#10;rUKcCiHKnbYKHN14SQLxOsROGvh63BMcR/s08zbbTaZlI/ausSRhtRTAkEqrG6oknI77xRaY84q0&#10;ai2hhG90sMtvZplKtb3QC44HX7FQQi5VEmrvu5RzV9ZolFvaDinc3m1vlA+xr7ju1SWUm5ZHQiTc&#10;qIbCQq06fKyx/DwMRsLrx/Hp+av4acbOx/t1UdjhhG9S3s6nh3tgHif/B8NVP6hDHpzOdiDtWBty&#10;HEcBlbBOEmBXQESbDbCzhEjcbYHnGf//Q/4LAAD//wMAUEsBAi0AFAAGAAgAAAAhALaDOJL+AAAA&#10;4QEAABMAAAAAAAAAAAAAAAAAAAAAAFtDb250ZW50X1R5cGVzXS54bWxQSwECLQAUAAYACAAAACEA&#10;OP0h/9YAAACUAQAACwAAAAAAAAAAAAAAAAAvAQAAX3JlbHMvLnJlbHNQSwECLQAUAAYACAAAACEA&#10;rsjFERMCAAD7AwAADgAAAAAAAAAAAAAAAAAuAgAAZHJzL2Uyb0RvYy54bWxQSwECLQAUAAYACAAA&#10;ACEAC56oud8AAAALAQAADwAAAAAAAAAAAAAAAABtBAAAZHJzL2Rvd25yZXYueG1sUEsFBgAAAAAE&#10;AAQA8wAAAHkFAAAAAA==&#10;" fillcolor="#94caed" stroked="f">
                <v:stroke joinstyle="miter"/>
                <v:textbox>
                  <w:txbxContent>
                    <w:p w14:paraId="4EAAE26B" w14:textId="77777777" w:rsidR="009F2895" w:rsidRDefault="009F2895" w:rsidP="009F2895">
                      <w:r>
                        <w:t>The most current amendments to listed legislation can be found at:</w:t>
                      </w:r>
                    </w:p>
                    <w:p w14:paraId="0CBD0003" w14:textId="77777777" w:rsidR="009F2895" w:rsidRDefault="009F2895" w:rsidP="009F2895">
                      <w:pPr>
                        <w:pStyle w:val="TableAttachmentTextBullet1"/>
                      </w:pPr>
                      <w:r>
                        <w:t xml:space="preserve">Victorian Legislation – Victorian Law Today: </w:t>
                      </w:r>
                      <w:hyperlink r:id="rId16" w:history="1">
                        <w:r w:rsidRPr="00DF2DED">
                          <w:rPr>
                            <w:rStyle w:val="Hyperlink"/>
                          </w:rPr>
                          <w:t>www.legislation.vic.gov.au</w:t>
                        </w:r>
                      </w:hyperlink>
                    </w:p>
                    <w:p w14:paraId="49B61E19" w14:textId="77777777" w:rsidR="009F2895" w:rsidRDefault="009F2895" w:rsidP="009F2895">
                      <w:pPr>
                        <w:pStyle w:val="TableAttachmentTextBullet1"/>
                      </w:pPr>
                      <w:r>
                        <w:t xml:space="preserve">Commonwealth Legislation – Federal Register of Legislation: </w:t>
                      </w:r>
                      <w:hyperlink r:id="rId17" w:history="1">
                        <w:r w:rsidRPr="00DF2DED">
                          <w:rPr>
                            <w:rStyle w:val="Hyperlink"/>
                          </w:rPr>
                          <w:t>www.legislation.gov.au</w:t>
                        </w:r>
                      </w:hyperlink>
                    </w:p>
                  </w:txbxContent>
                </v:textbox>
                <w10:wrap type="tight" anchorx="margin"/>
              </v:roundrect>
            </w:pict>
          </mc:Fallback>
        </mc:AlternateContent>
      </w:r>
      <w:r w:rsidRPr="00881EE5">
        <w:t>Wrongs Act 1958 (Vic)</w:t>
      </w:r>
    </w:p>
    <w:p w14:paraId="69500E21" w14:textId="77777777" w:rsidR="001D2489" w:rsidRPr="001D2489" w:rsidRDefault="001D2489" w:rsidP="001D2489">
      <w:pPr>
        <w:spacing w:before="200" w:after="60"/>
        <w:outlineLvl w:val="1"/>
        <w:rPr>
          <w:rFonts w:ascii="Verdana" w:eastAsia="Times New Roman" w:hAnsi="Verdana" w:cs="Arial"/>
          <w:b/>
          <w:bCs/>
          <w:caps/>
          <w:sz w:val="24"/>
          <w:szCs w:val="20"/>
          <w:lang w:eastAsia="en-AU"/>
        </w:rPr>
      </w:pPr>
      <w:r w:rsidRPr="001D2489">
        <w:rPr>
          <w:rFonts w:ascii="Verdana" w:eastAsia="Times New Roman" w:hAnsi="Verdana" w:cs="Arial"/>
          <w:b/>
          <w:bCs/>
          <w:caps/>
          <w:sz w:val="24"/>
          <w:szCs w:val="20"/>
          <w:lang w:eastAsia="en-AU"/>
        </w:rPr>
        <w:t>DEFINITIONS</w:t>
      </w:r>
    </w:p>
    <w:p w14:paraId="4ACF6C22" w14:textId="0FCF3D3C" w:rsidR="00EF012E" w:rsidRPr="00EF012E" w:rsidRDefault="00EF012E" w:rsidP="00A839C3">
      <w:pPr>
        <w:pStyle w:val="BODYTEXTELAA"/>
        <w:ind w:left="0"/>
      </w:pPr>
      <w:r w:rsidRPr="00EF012E">
        <w:t>The terms defined in this section relate specifically to this policy. For regularly used terms e.g. Approved provider, Nominated supervisor, Notifiable complaints, Serious incidents, Duty of care, etc. refer to the Definitions file of the Policy catalogue.</w:t>
      </w:r>
    </w:p>
    <w:p w14:paraId="1274347D" w14:textId="77777777" w:rsidR="00EF012E" w:rsidRPr="00EF012E" w:rsidRDefault="00EF012E" w:rsidP="00A839C3">
      <w:pPr>
        <w:pStyle w:val="BODYTEXTELAA"/>
        <w:ind w:left="0"/>
      </w:pPr>
      <w:r w:rsidRPr="00EF012E">
        <w:rPr>
          <w:b/>
          <w:bCs/>
        </w:rPr>
        <w:t>Abuse</w:t>
      </w:r>
      <w:r w:rsidRPr="00EF012E">
        <w:t>: see Child abuse definition below.</w:t>
      </w:r>
    </w:p>
    <w:p w14:paraId="0F0E549D" w14:textId="77777777" w:rsidR="00EF012E" w:rsidRPr="00EF012E" w:rsidRDefault="00EF012E" w:rsidP="00A839C3">
      <w:pPr>
        <w:pStyle w:val="BODYTEXTELAA"/>
        <w:ind w:left="0"/>
      </w:pPr>
      <w:r w:rsidRPr="00EF012E">
        <w:rPr>
          <w:b/>
          <w:bCs/>
        </w:rPr>
        <w:t>Child abuse</w:t>
      </w:r>
      <w:r w:rsidRPr="00EF012E">
        <w:t>: (In the context of this policy) refers to an act or omission by an adult that endangers or impairs a child’s physical and/or emotional health or development. Child abuse can be a single incident but often takes place over time. Abuse, neglect and maltreatment (refer to Definitions) are generic terms used to describe situations in which a child may need protection. Child abuse includes any and all of the following:</w:t>
      </w:r>
    </w:p>
    <w:p w14:paraId="33D0BD2A" w14:textId="77777777" w:rsidR="00EF012E" w:rsidRPr="00EF012E" w:rsidRDefault="00EF012E" w:rsidP="00A839C3">
      <w:pPr>
        <w:pStyle w:val="BODYTEXTELAA"/>
        <w:ind w:left="0"/>
      </w:pPr>
      <w:r w:rsidRPr="00EF012E">
        <w:rPr>
          <w:b/>
          <w:bCs/>
        </w:rPr>
        <w:t>Physical abuse:</w:t>
      </w:r>
      <w:r w:rsidRPr="00EF012E">
        <w:t xml:space="preserve"> When a child suffers or is likely to suffer significant harm from an injury inflicted by a parent/guardian, caregiver or other adult. The injury may be inflicted intentionally, or be the consequence of physical punishment or the physically aggressive treatment of a child. Physical injury and significant harm to a child can also result from neglect by a parent/guardian, caregiver or other adult. The injury may take the form of bruises, cuts, burns or fractures, poisoning, internal injuries, shaking injuries or strangulation.</w:t>
      </w:r>
    </w:p>
    <w:p w14:paraId="69F5BB96" w14:textId="34FA5009" w:rsidR="00EF012E" w:rsidRPr="00EF012E" w:rsidRDefault="00EF012E" w:rsidP="00A839C3">
      <w:pPr>
        <w:pStyle w:val="BODYTEXTELAA"/>
        <w:ind w:left="0"/>
      </w:pPr>
      <w:r w:rsidRPr="00EF012E">
        <w:rPr>
          <w:b/>
          <w:bCs/>
        </w:rPr>
        <w:t>Sexual abuse:</w:t>
      </w:r>
      <w:r w:rsidRPr="00EF012E">
        <w:t xml:space="preserve"> When a person uses power or authority over a child, or inducements such</w:t>
      </w:r>
      <w:r w:rsidR="00DE3E78">
        <w:t xml:space="preserve"> </w:t>
      </w:r>
      <w:r w:rsidRPr="00EF012E">
        <w:t>as money or special attention, to involve the child in sexual activity. It includes a wide range of sexual behaviour from inappropriate touching/fondling of a child or exposing a child to pornography, to having sex with a child and grooming with the intent of committing child sexual abuse.</w:t>
      </w:r>
    </w:p>
    <w:p w14:paraId="132A66B3" w14:textId="77777777" w:rsidR="00EF012E" w:rsidRPr="00EF012E" w:rsidRDefault="00EF012E" w:rsidP="00A839C3">
      <w:pPr>
        <w:pStyle w:val="BODYTEXTELAA"/>
        <w:ind w:left="0"/>
      </w:pPr>
      <w:r w:rsidRPr="00EF012E">
        <w:rPr>
          <w:b/>
          <w:bCs/>
        </w:rPr>
        <w:t>Emotional and psychological abuse:</w:t>
      </w:r>
      <w:r w:rsidRPr="00EF012E">
        <w:t xml:space="preserve"> When a child's parent or caregiver repeatedly rejects the child or uses threats to frighten the child. This may involve name calling, put downs or continual coldness from the parent or caregiver, to the extent that it significantly damages the child's physical, social, intellectual or emotional development.</w:t>
      </w:r>
    </w:p>
    <w:p w14:paraId="5CB2A882" w14:textId="77777777" w:rsidR="00EF012E" w:rsidRPr="00EF012E" w:rsidRDefault="00EF012E" w:rsidP="00A839C3">
      <w:pPr>
        <w:pStyle w:val="BODYTEXTELAA"/>
        <w:ind w:left="0"/>
      </w:pPr>
      <w:r w:rsidRPr="00EF012E">
        <w:rPr>
          <w:b/>
          <w:bCs/>
        </w:rPr>
        <w:t>Neglect:</w:t>
      </w:r>
      <w:r w:rsidRPr="00EF012E">
        <w:t xml:space="preserve"> The failure to provide a child with the basic necessities of life, such as food, clothing, shelter, medical attention or supervision, to the extent that the child’s health and development is, or is likely to be, significantly harmed.</w:t>
      </w:r>
    </w:p>
    <w:p w14:paraId="4CF76801" w14:textId="77777777" w:rsidR="00EF012E" w:rsidRPr="00EF012E" w:rsidRDefault="00EF012E" w:rsidP="00A839C3">
      <w:pPr>
        <w:pStyle w:val="BODYTEXTELAA"/>
        <w:ind w:left="0"/>
      </w:pPr>
      <w:r w:rsidRPr="00EF012E">
        <w:rPr>
          <w:b/>
          <w:bCs/>
        </w:rPr>
        <w:t>Family violence:</w:t>
      </w:r>
      <w:r w:rsidRPr="00EF012E">
        <w:t xml:space="preserve"> When children and young people witness or experience the chronic, repeated domination, coercion, intimidation and victimisation of one person by another through physical, sexual and/or emotional means within intimate relationships. Contrary to popular belief, witnessing episodes of violence between people they love can affect young children as much as if they were the victims of the violence. Children who witness regular acts of violence have greater emotional and behavioural problems than other children.</w:t>
      </w:r>
    </w:p>
    <w:p w14:paraId="501D3658" w14:textId="77777777" w:rsidR="00A839C3" w:rsidRDefault="00EF012E" w:rsidP="00A839C3">
      <w:pPr>
        <w:pStyle w:val="BODYTEXTELAA"/>
        <w:ind w:left="0"/>
      </w:pPr>
      <w:r w:rsidRPr="00EF012E">
        <w:rPr>
          <w:b/>
          <w:bCs/>
        </w:rPr>
        <w:t>Racial, cultural, religious abuse:</w:t>
      </w:r>
      <w:r w:rsidRPr="00EF012E">
        <w:t xml:space="preserve"> Conduct that demonstrates contempt, ridicule, hatred or negativity towards a child because of their race, culture or religion. It may be</w:t>
      </w:r>
    </w:p>
    <w:p w14:paraId="4A5DD3F7" w14:textId="55FFC45E" w:rsidR="00EF012E" w:rsidRPr="00EF012E" w:rsidRDefault="00EF012E" w:rsidP="00A839C3">
      <w:pPr>
        <w:pStyle w:val="BODYTEXTELAA"/>
        <w:ind w:left="0"/>
      </w:pPr>
      <w:r w:rsidRPr="00EF012E">
        <w:t>overt, such as direct racial vilification or discrimination, or covert, such as demonstrating a lack of cultural respect (attitude and values) and awareness (knowledge and understanding) or failing to provide positive images about another culture.</w:t>
      </w:r>
    </w:p>
    <w:p w14:paraId="0C999043" w14:textId="77777777" w:rsidR="00EF012E" w:rsidRPr="00EF012E" w:rsidRDefault="00EF012E" w:rsidP="00A839C3">
      <w:pPr>
        <w:pStyle w:val="BODYTEXTELAA"/>
        <w:ind w:left="0"/>
      </w:pPr>
      <w:r w:rsidRPr="00EF012E">
        <w:rPr>
          <w:b/>
          <w:bCs/>
        </w:rPr>
        <w:lastRenderedPageBreak/>
        <w:t>Bullying:</w:t>
      </w:r>
      <w:r w:rsidRPr="00EF012E">
        <w:t xml:space="preserve"> Repeated verbal, physical, social or psychological behaviour that is harmful and involves the misuse of power by an individual or group towards one or more persons. Bullying occurs when one or more people deliberately and repeatedly upset or hurt another person, damage their property, reputation or social acceptance.</w:t>
      </w:r>
    </w:p>
    <w:p w14:paraId="7A401288" w14:textId="77777777" w:rsidR="00EF012E" w:rsidRPr="00EF012E" w:rsidRDefault="00EF012E" w:rsidP="00A839C3">
      <w:pPr>
        <w:pStyle w:val="BODYTEXTELAA"/>
        <w:ind w:left="0"/>
      </w:pPr>
      <w:r w:rsidRPr="00EF012E">
        <w:rPr>
          <w:b/>
          <w:bCs/>
        </w:rPr>
        <w:t>Child FIRST:</w:t>
      </w:r>
      <w:r w:rsidRPr="00EF012E">
        <w:t xml:space="preserve"> A Victorian community-based intake and referral service linked with Family Services. Child FIRST ensures that vulnerable children, young people and their families are effectively linked to relevant services, including Child Protection.</w:t>
      </w:r>
    </w:p>
    <w:p w14:paraId="0713F474" w14:textId="77777777" w:rsidR="00EF012E" w:rsidRPr="00EF012E" w:rsidRDefault="00EF012E" w:rsidP="00A839C3">
      <w:pPr>
        <w:pStyle w:val="BODYTEXTELAA"/>
        <w:ind w:left="0"/>
      </w:pPr>
      <w:r w:rsidRPr="00EF012E">
        <w:rPr>
          <w:b/>
          <w:bCs/>
        </w:rPr>
        <w:t>Child Information Sharing Scheme (CISS):</w:t>
      </w:r>
      <w:r w:rsidRPr="00EF012E">
        <w:t xml:space="preserve"> enables Information Sharing Entities (ISE) </w:t>
      </w:r>
      <w:r w:rsidRPr="00EF012E">
        <w:rPr>
          <w:rStyle w:val="RefertosourcedefinitionsChar"/>
          <w:rFonts w:ascii="Verdana" w:hAnsi="Verdana"/>
        </w:rPr>
        <w:t xml:space="preserve">(refer to Definitions) </w:t>
      </w:r>
      <w:r w:rsidRPr="00EF012E">
        <w:t xml:space="preserve">to share confidential information about any person to promote the wellbeing and/or safety of a child or group of children. The CISS works in conjunction with existing information sharing legislative provisions. All Victorian children from birth to 18 years of age are covered. Unborn children are only captured when there has been a report to Child First or Child Protection. Consent is not required from any person when sharing under CISS. The CISS does not affect reporting obligations created under other legislation, such as mandatory reporting obligations under the </w:t>
      </w:r>
      <w:r w:rsidRPr="00EF012E">
        <w:rPr>
          <w:rStyle w:val="RegulationLawChar"/>
          <w:rFonts w:ascii="Verdana" w:hAnsi="Verdana"/>
        </w:rPr>
        <w:t>Children, Youth and Families Act 2005</w:t>
      </w:r>
      <w:r w:rsidRPr="00EF012E">
        <w:t xml:space="preserve">. </w:t>
      </w:r>
    </w:p>
    <w:p w14:paraId="2395C229" w14:textId="77777777" w:rsidR="00EF012E" w:rsidRPr="00EF012E" w:rsidRDefault="00EF012E" w:rsidP="00A839C3">
      <w:pPr>
        <w:pStyle w:val="BODYTEXTELAA"/>
        <w:ind w:left="0"/>
      </w:pPr>
      <w:r w:rsidRPr="00EF012E">
        <w:rPr>
          <w:b/>
          <w:bCs/>
        </w:rPr>
        <w:t>Child Safe Standards:</w:t>
      </w:r>
      <w:r w:rsidRPr="00EF012E">
        <w:t xml:space="preserve"> Promotes the safety of children, prevent child abuse, and ensure organisations have effective processes in place to respond to and report all allegations of child abuse.</w:t>
      </w:r>
    </w:p>
    <w:p w14:paraId="43466554" w14:textId="77777777" w:rsidR="00EF012E" w:rsidRPr="00EF012E" w:rsidRDefault="00EF012E" w:rsidP="00A839C3">
      <w:pPr>
        <w:pStyle w:val="BODYTEXTELAA"/>
        <w:ind w:left="0"/>
      </w:pPr>
      <w:r w:rsidRPr="00EF012E">
        <w:rPr>
          <w:b/>
          <w:bCs/>
        </w:rPr>
        <w:t>Child sex offender:</w:t>
      </w:r>
      <w:r w:rsidRPr="00EF012E">
        <w:t xml:space="preserve"> Someone who sexually abuses children, and who may or may not have prior convictions.</w:t>
      </w:r>
    </w:p>
    <w:p w14:paraId="7EAA1776" w14:textId="77777777" w:rsidR="00EF012E" w:rsidRPr="00EF012E" w:rsidRDefault="00EF012E" w:rsidP="00A839C3">
      <w:pPr>
        <w:pStyle w:val="BODYTEXTELAA"/>
        <w:ind w:left="0"/>
      </w:pPr>
      <w:r w:rsidRPr="00EF012E">
        <w:rPr>
          <w:b/>
          <w:bCs/>
        </w:rPr>
        <w:t>Child protection:</w:t>
      </w:r>
      <w:r w:rsidRPr="00EF012E">
        <w:t xml:space="preserve"> The term used to describe the whole-of-community approach to the prevention of harm to children. It includes strategic action for early intervention, for the protection of those considered most vulnerable and for responses to all forms of abuse.</w:t>
      </w:r>
    </w:p>
    <w:p w14:paraId="5E5302CD" w14:textId="77777777" w:rsidR="00EF012E" w:rsidRPr="00EF012E" w:rsidRDefault="00EF012E" w:rsidP="00A839C3">
      <w:pPr>
        <w:pStyle w:val="BODYTEXTELAA"/>
        <w:ind w:left="0"/>
      </w:pPr>
      <w:r w:rsidRPr="00EF012E">
        <w:rPr>
          <w:b/>
          <w:bCs/>
        </w:rPr>
        <w:t>Child protection notification</w:t>
      </w:r>
      <w:r w:rsidRPr="00EF012E">
        <w:t xml:space="preserve">: A notification to the Child Protection Service by a person who believes that a child is in need of protection. </w:t>
      </w:r>
    </w:p>
    <w:p w14:paraId="319F52E8" w14:textId="77777777" w:rsidR="00EF012E" w:rsidRPr="00EF012E" w:rsidRDefault="00EF012E" w:rsidP="00A839C3">
      <w:pPr>
        <w:pStyle w:val="BODYTEXTELAA"/>
        <w:ind w:left="0"/>
      </w:pPr>
      <w:r w:rsidRPr="00EF012E">
        <w:rPr>
          <w:b/>
          <w:bCs/>
        </w:rPr>
        <w:t>Child Protection Service (also referred to as Child Protection):</w:t>
      </w:r>
      <w:r w:rsidRPr="00EF012E">
        <w:t xml:space="preserve"> The statutory child protection service provided by the Victorian Department of Health and Human Services, to protect children and young people at risk of abuse and neglect. This service also works closely with Family Services (including Child FIRST) to support the assessment and engagement of vulnerable children and families in community-based services. Code of conduct: A set of rules or practices that establish a standard of behaviour to be followed by individuals and organisations. A code of conduct defines how individuals should behave towards each other and towards other organisations and individuals in the community (refer to Code of Conduct Policy).</w:t>
      </w:r>
    </w:p>
    <w:p w14:paraId="483C5F5A" w14:textId="77777777" w:rsidR="00EF012E" w:rsidRPr="00EF012E" w:rsidRDefault="00EF012E" w:rsidP="00A839C3">
      <w:pPr>
        <w:pStyle w:val="BODYTEXTELAA"/>
        <w:ind w:left="0"/>
      </w:pPr>
      <w:r w:rsidRPr="00EF012E">
        <w:rPr>
          <w:b/>
          <w:bCs/>
        </w:rPr>
        <w:t>Contractor:</w:t>
      </w:r>
      <w:r w:rsidRPr="00EF012E">
        <w:t xml:space="preserve"> A person or company that undertakes a contract to provide materials or labour to perform a service or do a job. Examples include photographer, tradesperson, people contracted to provide an incursion.</w:t>
      </w:r>
    </w:p>
    <w:p w14:paraId="4F22EE10" w14:textId="77777777" w:rsidR="00EF012E" w:rsidRPr="00EF012E" w:rsidRDefault="00EF012E" w:rsidP="00A839C3">
      <w:pPr>
        <w:pStyle w:val="BODYTEXTELAA"/>
        <w:ind w:left="0"/>
      </w:pPr>
      <w:r w:rsidRPr="00EF012E">
        <w:rPr>
          <w:b/>
          <w:bCs/>
        </w:rPr>
        <w:t>Department of Families, Fairness and Housing (DFFH):</w:t>
      </w:r>
      <w:r w:rsidRPr="00EF012E">
        <w:t xml:space="preserve"> The department is responsible for child protection, prevention of family violence, housing, disability, multicultural affairs, LGBTIQ+ equality, veterans, and the offices for Women and Youth.</w:t>
      </w:r>
    </w:p>
    <w:p w14:paraId="0A13CB02" w14:textId="77777777" w:rsidR="00EF012E" w:rsidRPr="00EF012E" w:rsidRDefault="00EF012E" w:rsidP="00A839C3">
      <w:pPr>
        <w:pStyle w:val="BODYTEXTELAA"/>
        <w:ind w:left="0"/>
      </w:pPr>
      <w:r w:rsidRPr="00EF012E">
        <w:rPr>
          <w:b/>
          <w:bCs/>
        </w:rPr>
        <w:t>Disclosure:</w:t>
      </w:r>
      <w:r w:rsidRPr="00EF012E">
        <w:t xml:space="preserve"> (In the context of this policy) refers to a statement that a child or young person makes to another person that describes or reveals abuse.</w:t>
      </w:r>
    </w:p>
    <w:p w14:paraId="345FD47C" w14:textId="77777777" w:rsidR="00EF012E" w:rsidRPr="00EF012E" w:rsidRDefault="00EF012E" w:rsidP="00A839C3">
      <w:pPr>
        <w:pStyle w:val="BODYTEXTELAA"/>
        <w:ind w:left="0"/>
      </w:pPr>
      <w:r w:rsidRPr="00EF012E">
        <w:rPr>
          <w:b/>
          <w:bCs/>
        </w:rPr>
        <w:t>Family Violence Information Sharing Scheme (FVISS):</w:t>
      </w:r>
      <w:r w:rsidRPr="00EF012E">
        <w:t xml:space="preserve"> enables the sharing of relevant information between authorised organisations to assess or manage risk of family violence.</w:t>
      </w:r>
    </w:p>
    <w:p w14:paraId="5B675AD5" w14:textId="77777777" w:rsidR="00EF012E" w:rsidRPr="00EF012E" w:rsidRDefault="00EF012E" w:rsidP="00A839C3">
      <w:pPr>
        <w:pStyle w:val="BODYTEXTELAA"/>
        <w:ind w:left="0"/>
      </w:pPr>
      <w:r w:rsidRPr="00EF012E">
        <w:rPr>
          <w:b/>
          <w:bCs/>
        </w:rPr>
        <w:t>Head of organisation:</w:t>
      </w:r>
      <w:r w:rsidRPr="00EF012E">
        <w:t xml:space="preserve"> The heads of organisations under the Reportable Conduct Scheme are required to have systems in place to prevent reportable conduct within their organisation, and systems to enable staff to make reportable allegations. The head of organisation has the powers of the employer. A CEO or Principle Officer is a head of organisation. For stand-alone kindergartens, </w:t>
      </w:r>
      <w:r w:rsidRPr="00EF012E">
        <w:lastRenderedPageBreak/>
        <w:t>the head of organisation will usually be the president or another office bearer who consents to the nomination.</w:t>
      </w:r>
    </w:p>
    <w:p w14:paraId="271489A7" w14:textId="77777777" w:rsidR="00EF012E" w:rsidRPr="00EF012E" w:rsidRDefault="00EF012E" w:rsidP="00A839C3">
      <w:pPr>
        <w:pStyle w:val="BODYTEXTELAA"/>
        <w:ind w:left="0"/>
      </w:pPr>
      <w:r w:rsidRPr="00EF012E">
        <w:rPr>
          <w:b/>
          <w:bCs/>
        </w:rPr>
        <w:t>Information Sharing Entities (ISE):</w:t>
      </w:r>
      <w:r w:rsidRPr="00EF012E">
        <w:t xml:space="preserve"> are authorised to share and request relevant information under the Child Information Sharing Scheme and the Family Violence Information Sharing Scheme (the Schemes) and required to respond to requests from other ISE’s. All ISE’s are mandated to respond to all requests for information.</w:t>
      </w:r>
    </w:p>
    <w:p w14:paraId="59F19133" w14:textId="77777777" w:rsidR="00EF012E" w:rsidRPr="00EF012E" w:rsidRDefault="00EF012E" w:rsidP="00A839C3">
      <w:pPr>
        <w:pStyle w:val="BODYTEXTELAA"/>
        <w:ind w:left="0"/>
      </w:pPr>
      <w:r w:rsidRPr="00EF012E">
        <w:rPr>
          <w:b/>
          <w:bCs/>
        </w:rPr>
        <w:t>Maltreatment:</w:t>
      </w:r>
      <w:r w:rsidRPr="00EF012E">
        <w:t xml:space="preserve"> (In the context of this policy) refers to physical and/or emotional mistreatment, and/or lack of care of the child. Examples include sexual abuse, the witnessing of family violence and any non-accidental injury to a child.</w:t>
      </w:r>
    </w:p>
    <w:p w14:paraId="235C40F3" w14:textId="77777777" w:rsidR="00EF012E" w:rsidRPr="00EF012E" w:rsidRDefault="00EF012E" w:rsidP="00A839C3">
      <w:pPr>
        <w:pStyle w:val="BODYTEXTELAA"/>
        <w:ind w:left="0"/>
      </w:pPr>
      <w:r w:rsidRPr="00EF012E">
        <w:rPr>
          <w:b/>
          <w:bCs/>
        </w:rPr>
        <w:t>Mandatory reporting:</w:t>
      </w:r>
      <w:r w:rsidRPr="00EF012E">
        <w:t xml:space="preserve"> The legal obligation of certain professionals and community members to report when they believe, on reasonable grounds, that a child is in need of protection from harm. A broad range of professional groups are identified in the Children, Youth and Families Act 2005 as ‘mandatory reporters’, including:</w:t>
      </w:r>
    </w:p>
    <w:p w14:paraId="25346194" w14:textId="77777777" w:rsidR="00EF012E" w:rsidRPr="00EF012E" w:rsidRDefault="00EF012E" w:rsidP="00A97217">
      <w:pPr>
        <w:pStyle w:val="BodyTextBullet1"/>
      </w:pPr>
      <w:r w:rsidRPr="00EF012E">
        <w:t>all educators with post-secondary qualifications in the care, education or minding of children and employed or engaged in an education and care service or a children’s service</w:t>
      </w:r>
    </w:p>
    <w:p w14:paraId="65902030" w14:textId="77777777" w:rsidR="00EF012E" w:rsidRPr="00EF012E" w:rsidRDefault="00EF012E" w:rsidP="00A97217">
      <w:pPr>
        <w:pStyle w:val="BodyTextBullet1"/>
      </w:pPr>
      <w:r w:rsidRPr="00EF012E">
        <w:t>all proprietors, nominees of a children’s service, approved providers, and nominated supervisors of an education and care service.</w:t>
      </w:r>
    </w:p>
    <w:p w14:paraId="652FBED5" w14:textId="77777777" w:rsidR="00EF012E" w:rsidRPr="00EF012E" w:rsidRDefault="00EF012E" w:rsidP="00A97217">
      <w:pPr>
        <w:pStyle w:val="BodyTextBullet1"/>
      </w:pPr>
      <w:r w:rsidRPr="00EF012E">
        <w:t>educators registered with the Victorian Institute of Teaching (VIT).</w:t>
      </w:r>
    </w:p>
    <w:p w14:paraId="73B8D2B5" w14:textId="77777777" w:rsidR="00EF012E" w:rsidRPr="00EF012E" w:rsidRDefault="00EF012E" w:rsidP="00A97217">
      <w:pPr>
        <w:pStyle w:val="BodyTextBullet1"/>
      </w:pPr>
      <w:r w:rsidRPr="00EF012E">
        <w:t>Mandated staff members must make a report to Victoria Police and/or Child Protection as soon as is practicable if, during the course of acting out their professional roles and responsibilities, they form a belief on reasonable grounds (refer to Definitions) that:</w:t>
      </w:r>
    </w:p>
    <w:p w14:paraId="14786816" w14:textId="77777777" w:rsidR="00EF012E" w:rsidRPr="00EF012E" w:rsidRDefault="00EF012E" w:rsidP="00A97217">
      <w:pPr>
        <w:pStyle w:val="BodyTextBullet1"/>
      </w:pPr>
      <w:r w:rsidRPr="00EF012E">
        <w:t xml:space="preserve">a child has suffered, or is likely to suffer, significant harm as a result of physical and/or sexual abuse (refer to Definitions) and </w:t>
      </w:r>
    </w:p>
    <w:p w14:paraId="6A3DD10E" w14:textId="77777777" w:rsidR="00EF012E" w:rsidRPr="00EF012E" w:rsidRDefault="00EF012E" w:rsidP="00A97217">
      <w:pPr>
        <w:pStyle w:val="BodyTextBullet1"/>
      </w:pPr>
      <w:r w:rsidRPr="00EF012E">
        <w:t>the child’s parents/guardians have not protected, or are unlikely to protect, the child from harm of that type.</w:t>
      </w:r>
    </w:p>
    <w:p w14:paraId="608A07B6" w14:textId="77777777" w:rsidR="00EF012E" w:rsidRPr="00EF012E" w:rsidRDefault="00EF012E" w:rsidP="00A839C3">
      <w:pPr>
        <w:pStyle w:val="BODYTEXTELAA"/>
        <w:ind w:left="0"/>
      </w:pPr>
      <w:r w:rsidRPr="00EF012E">
        <w:t>Mandatory reporters must also follow processes for responding to incidents, disclosures or suspicions of child abuse to fulfil all their legal obligations (refer to Attachment 4: Processes for responding to and reporting suspected child abuse).</w:t>
      </w:r>
    </w:p>
    <w:p w14:paraId="2A56B419" w14:textId="77777777" w:rsidR="00EF012E" w:rsidRPr="00EF012E" w:rsidRDefault="00EF012E" w:rsidP="00A839C3">
      <w:pPr>
        <w:pStyle w:val="BODYTEXTELAA"/>
        <w:ind w:left="0"/>
      </w:pPr>
      <w:r w:rsidRPr="00EF012E">
        <w:rPr>
          <w:b/>
          <w:bCs/>
        </w:rPr>
        <w:t>Neglect</w:t>
      </w:r>
      <w:r w:rsidRPr="00EF012E">
        <w:t>: see Child abuse definition above.</w:t>
      </w:r>
    </w:p>
    <w:p w14:paraId="5B47FAE6" w14:textId="77777777" w:rsidR="00EF012E" w:rsidRPr="00EF012E" w:rsidRDefault="00EF012E" w:rsidP="00A839C3">
      <w:pPr>
        <w:pStyle w:val="BODYTEXTELAA"/>
        <w:ind w:left="0"/>
      </w:pPr>
      <w:r w:rsidRPr="00EF012E">
        <w:rPr>
          <w:b/>
          <w:bCs/>
        </w:rPr>
        <w:t>Negligence</w:t>
      </w:r>
      <w:r w:rsidRPr="00EF012E">
        <w:t>: Doing, or failing to do something that a reasonable person would, or would not do in a certain situation, and which causes another person damage, injury or loss as a result</w:t>
      </w:r>
    </w:p>
    <w:p w14:paraId="73711EE5" w14:textId="77777777" w:rsidR="00EF012E" w:rsidRPr="00EF012E" w:rsidRDefault="00EF012E" w:rsidP="00A839C3">
      <w:pPr>
        <w:pStyle w:val="BODYTEXTELAA"/>
        <w:ind w:left="0"/>
        <w:rPr>
          <w:lang w:eastAsia="en-AU"/>
        </w:rPr>
      </w:pPr>
      <w:r w:rsidRPr="00EF012E">
        <w:rPr>
          <w:b/>
          <w:lang w:eastAsia="en-AU"/>
        </w:rPr>
        <w:t xml:space="preserve">Organisational duty of care: </w:t>
      </w:r>
      <w:r w:rsidRPr="00EF012E">
        <w:rPr>
          <w:lang w:eastAsia="en-AU"/>
        </w:rPr>
        <w:t>The statutory duty organisations have to take reasonable precautions to prevent sexual and/or physical abuse of a child.</w:t>
      </w:r>
    </w:p>
    <w:p w14:paraId="55BB331F" w14:textId="77777777" w:rsidR="00EF012E" w:rsidRPr="00EF012E" w:rsidRDefault="00EF012E" w:rsidP="00A839C3">
      <w:pPr>
        <w:pStyle w:val="BODYTEXTELAA"/>
        <w:ind w:left="0"/>
      </w:pPr>
      <w:r w:rsidRPr="00EF012E">
        <w:rPr>
          <w:b/>
          <w:bCs/>
        </w:rPr>
        <w:t>Orange Door:</w:t>
      </w:r>
      <w:r w:rsidRPr="00EF012E">
        <w:t xml:space="preserve"> A free service for adults, children and young people who are experiencing or have experienced family violence and families who need extra support with the care of children</w:t>
      </w:r>
    </w:p>
    <w:p w14:paraId="09A516E3" w14:textId="77777777" w:rsidR="00EF012E" w:rsidRPr="00EF012E" w:rsidRDefault="00EF012E" w:rsidP="00A839C3">
      <w:pPr>
        <w:pStyle w:val="BODYTEXTELAA"/>
        <w:ind w:left="0"/>
        <w:rPr>
          <w:lang w:eastAsia="en-AU"/>
        </w:rPr>
      </w:pPr>
      <w:r w:rsidRPr="00EF012E">
        <w:rPr>
          <w:b/>
          <w:lang w:eastAsia="en-AU"/>
        </w:rPr>
        <w:t>Offender:</w:t>
      </w:r>
      <w:r w:rsidRPr="00EF012E">
        <w:rPr>
          <w:lang w:eastAsia="en-AU"/>
        </w:rPr>
        <w:t xml:space="preserve"> A person who mistreats and/or harms a child or young person.</w:t>
      </w:r>
    </w:p>
    <w:p w14:paraId="1D6BC827" w14:textId="77777777" w:rsidR="00EF012E" w:rsidRPr="00EF012E" w:rsidRDefault="00EF012E" w:rsidP="00A839C3">
      <w:pPr>
        <w:pStyle w:val="BODYTEXTELAA"/>
        <w:ind w:left="0"/>
        <w:rPr>
          <w:lang w:eastAsia="en-AU"/>
        </w:rPr>
      </w:pPr>
      <w:r w:rsidRPr="00EF012E">
        <w:rPr>
          <w:b/>
          <w:lang w:eastAsia="en-AU"/>
        </w:rPr>
        <w:t>Perpetrator:</w:t>
      </w:r>
      <w:r w:rsidRPr="00EF012E">
        <w:rPr>
          <w:lang w:eastAsia="en-AU"/>
        </w:rPr>
        <w:t xml:space="preserve"> A person who mistreats and/or harms a child or young person.</w:t>
      </w:r>
    </w:p>
    <w:p w14:paraId="4AEA30CC" w14:textId="77777777" w:rsidR="00EF012E" w:rsidRPr="00EF012E" w:rsidRDefault="00EF012E" w:rsidP="00A839C3">
      <w:pPr>
        <w:pStyle w:val="BODYTEXTELAA"/>
        <w:ind w:left="0"/>
        <w:rPr>
          <w:lang w:eastAsia="en-AU"/>
        </w:rPr>
      </w:pPr>
      <w:r w:rsidRPr="00EF012E">
        <w:rPr>
          <w:b/>
          <w:lang w:eastAsia="en-AU"/>
        </w:rPr>
        <w:t>Reasonable belief/reasonable grounds:</w:t>
      </w:r>
      <w:r w:rsidRPr="00EF012E">
        <w:rPr>
          <w:lang w:eastAsia="en-AU"/>
        </w:rPr>
        <w:t xml:space="preserve"> A person may form a belief on reasonable grounds that a child or young person is in need of protection after becoming aware that the child or young person’s safety, health or wellbeing is at risk and the child’s parents/guardians are unwilling or unable to protect them. There may be reasonable grounds for forming such a belief if:</w:t>
      </w:r>
    </w:p>
    <w:p w14:paraId="155ED788" w14:textId="77777777" w:rsidR="00EF012E" w:rsidRPr="00EF012E" w:rsidRDefault="00EF012E" w:rsidP="00A97217">
      <w:pPr>
        <w:pStyle w:val="BodyTextBullet1"/>
      </w:pPr>
      <w:r w:rsidRPr="00EF012E">
        <w:t>a child or young person states that they have been physically or sexually abused</w:t>
      </w:r>
    </w:p>
    <w:p w14:paraId="727F3294" w14:textId="77777777" w:rsidR="00EF012E" w:rsidRPr="00EF012E" w:rsidRDefault="00EF012E" w:rsidP="00A97217">
      <w:pPr>
        <w:pStyle w:val="BodyTextBullet1"/>
      </w:pPr>
      <w:r w:rsidRPr="00EF012E">
        <w:t>a child or young person states that they know someone who has been physically or sexually abused (sometimes the child may be referring to themselves)</w:t>
      </w:r>
    </w:p>
    <w:p w14:paraId="14C43E1F" w14:textId="77777777" w:rsidR="00EF012E" w:rsidRPr="00EF012E" w:rsidRDefault="00EF012E" w:rsidP="00A97217">
      <w:pPr>
        <w:pStyle w:val="BodyTextBullet1"/>
      </w:pPr>
      <w:r w:rsidRPr="00EF012E">
        <w:lastRenderedPageBreak/>
        <w:t>someone who knows the child or young person states that the child or young person has been physically or sexually abused</w:t>
      </w:r>
    </w:p>
    <w:p w14:paraId="478FE388" w14:textId="77777777" w:rsidR="00EF012E" w:rsidRPr="00EF012E" w:rsidRDefault="00EF012E" w:rsidP="00A97217">
      <w:pPr>
        <w:pStyle w:val="BodyTextBullet1"/>
      </w:pPr>
      <w:r w:rsidRPr="00EF012E">
        <w:t xml:space="preserve">a child shows signs of being physically or sexually abused </w:t>
      </w:r>
    </w:p>
    <w:p w14:paraId="7618C20D" w14:textId="77777777" w:rsidR="00EF012E" w:rsidRPr="00EF012E" w:rsidRDefault="00EF012E" w:rsidP="00A97217">
      <w:pPr>
        <w:pStyle w:val="BodyTextBullet1"/>
      </w:pPr>
      <w:r w:rsidRPr="00EF012E">
        <w:t>the person is aware of persistent family violence or parental substance misuse, psychiatric illness or intellectual disability or other factors that are impacting on the child or young person’s safety, stability or development</w:t>
      </w:r>
    </w:p>
    <w:p w14:paraId="2ED97146" w14:textId="77777777" w:rsidR="00EF012E" w:rsidRPr="00EF012E" w:rsidRDefault="00EF012E" w:rsidP="00A97217">
      <w:pPr>
        <w:pStyle w:val="BodyTextBullet1"/>
      </w:pPr>
      <w:r w:rsidRPr="00EF012E">
        <w:t>the person observes signs or indicators of abuse, including non-accidental or unexplained injury, persistent neglect, poor care or lack of appropriate supervision</w:t>
      </w:r>
    </w:p>
    <w:p w14:paraId="66DB4A57" w14:textId="77777777" w:rsidR="00EF012E" w:rsidRPr="00EF012E" w:rsidRDefault="00EF012E" w:rsidP="00A97217">
      <w:pPr>
        <w:pStyle w:val="BodyTextBullet1"/>
      </w:pPr>
      <w:r w:rsidRPr="00EF012E">
        <w:t>a child’s/young person’s actions or behaviour may place them at risk of significant harm and the parents/guardians are unwilling or unable to protect the child.</w:t>
      </w:r>
    </w:p>
    <w:p w14:paraId="05BFE97D" w14:textId="77777777" w:rsidR="00EF012E" w:rsidRPr="00EF012E" w:rsidRDefault="00EF012E" w:rsidP="00A839C3">
      <w:pPr>
        <w:pStyle w:val="BODYTEXTELAA"/>
        <w:ind w:left="0"/>
        <w:rPr>
          <w:b/>
          <w:bCs/>
        </w:rPr>
      </w:pPr>
      <w:r w:rsidRPr="00EF012E">
        <w:rPr>
          <w:b/>
          <w:bCs/>
        </w:rPr>
        <w:t xml:space="preserve">Reportable allegation: </w:t>
      </w:r>
      <w:r w:rsidRPr="00EF012E">
        <w:t xml:space="preserve">any allegation that an employee, volunteer or student has committed child abuse </w:t>
      </w:r>
      <w:r w:rsidRPr="00EF012E">
        <w:rPr>
          <w:rStyle w:val="RefertoSourceDefinitionsAttachmentChar"/>
          <w:rFonts w:ascii="Verdana" w:hAnsi="Verdana"/>
        </w:rPr>
        <w:t>(refer to Definitions)</w:t>
      </w:r>
      <w:r w:rsidRPr="00EF012E">
        <w:rPr>
          <w:b/>
          <w:bCs/>
        </w:rPr>
        <w:t xml:space="preserve"> </w:t>
      </w:r>
    </w:p>
    <w:p w14:paraId="2E6D19E2" w14:textId="77777777" w:rsidR="00EF012E" w:rsidRPr="00EF012E" w:rsidRDefault="00EF012E" w:rsidP="00A839C3">
      <w:pPr>
        <w:pStyle w:val="BODYTEXTELAA"/>
        <w:ind w:left="0"/>
      </w:pPr>
      <w:r w:rsidRPr="00EF012E">
        <w:rPr>
          <w:b/>
          <w:bCs/>
        </w:rPr>
        <w:t>Reportable Conduct Scheme</w:t>
      </w:r>
      <w:r w:rsidRPr="00EF012E">
        <w:t>: aims to improve oversight of how organisations respond to allegations of child abuse and child-related misconduct by their workers and volunteers. There are five types of ‘reportable conduct’:</w:t>
      </w:r>
    </w:p>
    <w:p w14:paraId="2A86B2CB" w14:textId="77777777" w:rsidR="00EF012E" w:rsidRPr="00EF012E" w:rsidRDefault="00EF012E" w:rsidP="00A97217">
      <w:pPr>
        <w:pStyle w:val="BodyTextBullet1"/>
      </w:pPr>
      <w:r w:rsidRPr="00EF012E">
        <w:t>sexual offences committed against, with or in the presence of a child</w:t>
      </w:r>
    </w:p>
    <w:p w14:paraId="0C85D85C" w14:textId="77777777" w:rsidR="00EF012E" w:rsidRPr="00EF012E" w:rsidRDefault="00EF012E" w:rsidP="00A97217">
      <w:pPr>
        <w:pStyle w:val="BodyTextBullet1"/>
      </w:pPr>
      <w:r w:rsidRPr="00EF012E">
        <w:t>sexual misconduct committed against, with or in the presence of a child</w:t>
      </w:r>
    </w:p>
    <w:p w14:paraId="05CA0742" w14:textId="77777777" w:rsidR="00EF012E" w:rsidRPr="00EF012E" w:rsidRDefault="00EF012E" w:rsidP="00A97217">
      <w:pPr>
        <w:pStyle w:val="BodyTextBullet1"/>
      </w:pPr>
      <w:r w:rsidRPr="00EF012E">
        <w:t>physical violence against, with or in the presence of a child</w:t>
      </w:r>
    </w:p>
    <w:p w14:paraId="32852D8B" w14:textId="77777777" w:rsidR="00EF012E" w:rsidRPr="00EF012E" w:rsidRDefault="00EF012E" w:rsidP="00A97217">
      <w:pPr>
        <w:pStyle w:val="BodyTextBullet1"/>
      </w:pPr>
      <w:r w:rsidRPr="00EF012E">
        <w:t>any behaviour that causes significant emotional or psychological harm to a child</w:t>
      </w:r>
    </w:p>
    <w:p w14:paraId="3A30FAAC" w14:textId="77777777" w:rsidR="00EF012E" w:rsidRPr="00EF012E" w:rsidRDefault="00EF012E" w:rsidP="00A97217">
      <w:pPr>
        <w:pStyle w:val="BodyTextBullet1"/>
      </w:pPr>
      <w:r w:rsidRPr="00EF012E">
        <w:t>significant neglect of a child.</w:t>
      </w:r>
    </w:p>
    <w:p w14:paraId="040D75C6" w14:textId="77777777" w:rsidR="00EF012E" w:rsidRPr="00EF012E" w:rsidRDefault="00EF012E" w:rsidP="00A839C3">
      <w:pPr>
        <w:pStyle w:val="BODYTEXTELAA"/>
        <w:ind w:left="0"/>
      </w:pPr>
      <w:r w:rsidRPr="00EF012E">
        <w:rPr>
          <w:b/>
        </w:rPr>
        <w:t>Working with Children (WWC) Check:</w:t>
      </w:r>
      <w:r w:rsidRPr="00EF012E">
        <w:t xml:space="preserve"> is a legal requirement under the Worker Screening Act 2020 for those undertaking paid or voluntary child-related work in Victoria. </w:t>
      </w:r>
    </w:p>
    <w:p w14:paraId="136BE5E1" w14:textId="77777777" w:rsidR="00EF012E" w:rsidRPr="00EF012E" w:rsidRDefault="00EF012E" w:rsidP="00A839C3">
      <w:pPr>
        <w:pStyle w:val="BODYTEXTELAA"/>
        <w:ind w:left="0"/>
      </w:pPr>
      <w:r w:rsidRPr="00EF012E">
        <w:rPr>
          <w:b/>
          <w:bCs/>
        </w:rPr>
        <w:t>Working with Children Clearance</w:t>
      </w:r>
      <w:r w:rsidRPr="00EF012E">
        <w:t>: A WWC Clearance is granted to a person under working with children legislation if:</w:t>
      </w:r>
    </w:p>
    <w:p w14:paraId="2D5E9E04" w14:textId="77777777" w:rsidR="00EF012E" w:rsidRPr="00EF012E" w:rsidRDefault="00EF012E" w:rsidP="00A97217">
      <w:pPr>
        <w:pStyle w:val="BodyTextBullet1"/>
      </w:pPr>
      <w:r w:rsidRPr="00EF012E">
        <w:t>they have been assessed as suitable to work with children</w:t>
      </w:r>
    </w:p>
    <w:p w14:paraId="21E0B88D" w14:textId="77777777" w:rsidR="00EF012E" w:rsidRPr="00EF012E" w:rsidRDefault="00EF012E" w:rsidP="00A97217">
      <w:pPr>
        <w:pStyle w:val="BodyTextBullet1"/>
      </w:pPr>
      <w:r w:rsidRPr="00EF012E">
        <w:t>there has been no information that, if the person worked with children, they would pose a risk to those children</w:t>
      </w:r>
    </w:p>
    <w:p w14:paraId="4514BC6F" w14:textId="77777777" w:rsidR="00EF012E" w:rsidRPr="00EF012E" w:rsidRDefault="00EF012E" w:rsidP="00A97217">
      <w:pPr>
        <w:pStyle w:val="BodyTextBullet1"/>
      </w:pPr>
      <w:r w:rsidRPr="00EF012E">
        <w:t>they are not prohibited from attempting to obtain, undertake or remain in child-related employment.</w:t>
      </w:r>
    </w:p>
    <w:p w14:paraId="443FBF4F" w14:textId="77777777" w:rsidR="001D2489" w:rsidRPr="00BE393D" w:rsidRDefault="001D2489" w:rsidP="001D2489">
      <w:pPr>
        <w:spacing w:before="200" w:after="60"/>
        <w:outlineLvl w:val="1"/>
        <w:rPr>
          <w:rFonts w:ascii="Verdana" w:eastAsia="Times New Roman" w:hAnsi="Verdana" w:cs="Arial"/>
          <w:b/>
          <w:bCs/>
          <w:caps/>
          <w:sz w:val="20"/>
          <w:szCs w:val="20"/>
          <w:lang w:eastAsia="en-AU"/>
        </w:rPr>
      </w:pPr>
      <w:r w:rsidRPr="001D2489">
        <w:rPr>
          <w:rFonts w:ascii="Verdana" w:eastAsia="Times New Roman" w:hAnsi="Verdana" w:cs="Arial"/>
          <w:b/>
          <w:bCs/>
          <w:caps/>
          <w:sz w:val="24"/>
          <w:szCs w:val="20"/>
          <w:lang w:eastAsia="en-AU"/>
        </w:rPr>
        <w:t>SOURCES AND RELATED POLICIES</w:t>
      </w:r>
    </w:p>
    <w:p w14:paraId="16C7AC55" w14:textId="25B50385" w:rsidR="009F2895" w:rsidRPr="00A839C3" w:rsidRDefault="001D2489" w:rsidP="00A839C3">
      <w:pPr>
        <w:keepNext/>
        <w:spacing w:before="140" w:after="60" w:line="230" w:lineRule="atLeast"/>
        <w:outlineLvl w:val="3"/>
        <w:rPr>
          <w:rFonts w:ascii="Verdana" w:eastAsia="Times New Roman" w:hAnsi="Verdana" w:cs="Arial"/>
          <w:b/>
          <w:bCs/>
          <w:lang w:eastAsia="en-AU"/>
        </w:rPr>
      </w:pPr>
      <w:r w:rsidRPr="001A07C5">
        <w:rPr>
          <w:rFonts w:ascii="Verdana" w:eastAsia="Times New Roman" w:hAnsi="Verdana" w:cs="Arial"/>
          <w:b/>
          <w:bCs/>
          <w:lang w:eastAsia="en-AU"/>
        </w:rPr>
        <w:t>SOURCES</w:t>
      </w:r>
    </w:p>
    <w:p w14:paraId="052B0682" w14:textId="77777777" w:rsidR="009F2895" w:rsidRPr="006548C7" w:rsidRDefault="009F2895" w:rsidP="009F2895">
      <w:pPr>
        <w:pStyle w:val="BodyTextBullet1"/>
      </w:pPr>
      <w:r>
        <w:t xml:space="preserve">ACECQA: </w:t>
      </w:r>
      <w:hyperlink r:id="rId18" w:history="1">
        <w:r w:rsidRPr="00727548">
          <w:rPr>
            <w:rStyle w:val="Hyperlink"/>
          </w:rPr>
          <w:t>National Model Code - Taking images in early childhood education and care</w:t>
        </w:r>
      </w:hyperlink>
      <w:r>
        <w:t xml:space="preserve"> </w:t>
      </w:r>
    </w:p>
    <w:p w14:paraId="5EA56398" w14:textId="77777777" w:rsidR="009F2895" w:rsidRPr="002C46C6" w:rsidRDefault="009F2895" w:rsidP="009F2895">
      <w:pPr>
        <w:pStyle w:val="BodyTextBullet1"/>
      </w:pPr>
      <w:r w:rsidRPr="002C46C6">
        <w:t xml:space="preserve">ACECQA: </w:t>
      </w:r>
      <w:hyperlink r:id="rId19" w:history="1">
        <w:r w:rsidRPr="002C46C6">
          <w:rPr>
            <w:rStyle w:val="Hyperlink"/>
          </w:rPr>
          <w:t>Risk Assessment and Management Tool</w:t>
        </w:r>
      </w:hyperlink>
      <w:r w:rsidRPr="002C46C6">
        <w:t xml:space="preserve"> </w:t>
      </w:r>
    </w:p>
    <w:p w14:paraId="09EAAB2B" w14:textId="77777777" w:rsidR="009F2895" w:rsidRPr="002C46C6" w:rsidRDefault="009F2895" w:rsidP="009F2895">
      <w:pPr>
        <w:pStyle w:val="BodyTextBullet1"/>
      </w:pPr>
      <w:r w:rsidRPr="002C46C6">
        <w:t xml:space="preserve">ACECQA: NQF Child Safe Culture Guide self-assessment and risk assessment: </w:t>
      </w:r>
      <w:hyperlink r:id="rId20" w:history="1">
        <w:r w:rsidRPr="002C46C6">
          <w:rPr>
            <w:rStyle w:val="Hyperlink"/>
          </w:rPr>
          <w:t>www.acecqa.gov.au</w:t>
        </w:r>
      </w:hyperlink>
    </w:p>
    <w:p w14:paraId="0AB54826" w14:textId="77777777" w:rsidR="009F2895" w:rsidRPr="002C46C6" w:rsidRDefault="009F2895" w:rsidP="009F2895">
      <w:pPr>
        <w:pStyle w:val="BodyTextBullet1"/>
      </w:pPr>
      <w:r w:rsidRPr="002C46C6">
        <w:t xml:space="preserve">AECEQA: </w:t>
      </w:r>
      <w:hyperlink r:id="rId21" w:history="1">
        <w:r w:rsidRPr="002C46C6">
          <w:rPr>
            <w:rStyle w:val="Hyperlink"/>
          </w:rPr>
          <w:t>Child Safety Incident Response Template</w:t>
        </w:r>
      </w:hyperlink>
      <w:r w:rsidRPr="002C46C6">
        <w:t xml:space="preserve"> </w:t>
      </w:r>
    </w:p>
    <w:p w14:paraId="679D7DC5" w14:textId="77777777" w:rsidR="009F2895" w:rsidRPr="002C46C6" w:rsidRDefault="009F2895" w:rsidP="009F2895">
      <w:pPr>
        <w:pStyle w:val="BodyTextBullet1"/>
      </w:pPr>
      <w:r w:rsidRPr="002C46C6">
        <w:t xml:space="preserve">ACECQA: </w:t>
      </w:r>
      <w:hyperlink r:id="rId22" w:history="1">
        <w:r w:rsidRPr="002C46C6">
          <w:rPr>
            <w:rStyle w:val="Hyperlink"/>
          </w:rPr>
          <w:t>NQF Child Safe Culture Guide</w:t>
        </w:r>
      </w:hyperlink>
      <w:r w:rsidRPr="002C46C6">
        <w:t xml:space="preserve"> </w:t>
      </w:r>
    </w:p>
    <w:p w14:paraId="1FEECF9A" w14:textId="77777777" w:rsidR="009F2895" w:rsidRPr="002C46C6" w:rsidRDefault="009F2895" w:rsidP="009F2895">
      <w:pPr>
        <w:pStyle w:val="BodyTextBullet1"/>
      </w:pPr>
      <w:r w:rsidRPr="002C46C6">
        <w:t xml:space="preserve">ACECQA: </w:t>
      </w:r>
      <w:hyperlink r:id="rId23" w:history="1">
        <w:r w:rsidRPr="002C46C6">
          <w:rPr>
            <w:rStyle w:val="Hyperlink"/>
          </w:rPr>
          <w:t>NQF Online Saft Guide</w:t>
        </w:r>
      </w:hyperlink>
      <w:r w:rsidRPr="002C46C6">
        <w:t xml:space="preserve"> </w:t>
      </w:r>
    </w:p>
    <w:p w14:paraId="279F030A" w14:textId="77777777" w:rsidR="009F2895" w:rsidRPr="00A35656" w:rsidRDefault="009F2895" w:rsidP="009F2895">
      <w:pPr>
        <w:pStyle w:val="BodyTextBullet1"/>
      </w:pPr>
      <w:r w:rsidRPr="00AB4EE2">
        <w:t>Australian Human Rights Commission</w:t>
      </w:r>
      <w:r>
        <w:t xml:space="preserve">: </w:t>
      </w:r>
      <w:hyperlink r:id="rId24" w:history="1">
        <w:r w:rsidRPr="00AB4EE2">
          <w:rPr>
            <w:rStyle w:val="Hyperlink"/>
          </w:rPr>
          <w:t>National Children’s Commissioner</w:t>
        </w:r>
      </w:hyperlink>
      <w:r w:rsidRPr="00A35656">
        <w:t xml:space="preserve"> </w:t>
      </w:r>
    </w:p>
    <w:p w14:paraId="1A446409" w14:textId="77777777" w:rsidR="009F2895" w:rsidRPr="00B2337B" w:rsidRDefault="009F2895" w:rsidP="009F2895">
      <w:pPr>
        <w:pStyle w:val="BodyTextBullet1"/>
      </w:pPr>
      <w:r w:rsidRPr="00B2337B">
        <w:t xml:space="preserve">Australian Human Rights Commission: </w:t>
      </w:r>
      <w:hyperlink r:id="rId25" w:history="1">
        <w:r w:rsidRPr="00B2337B">
          <w:rPr>
            <w:rStyle w:val="Hyperlink"/>
          </w:rPr>
          <w:t>www.humanrights.gov.au</w:t>
        </w:r>
      </w:hyperlink>
    </w:p>
    <w:p w14:paraId="4CBE7919" w14:textId="77777777" w:rsidR="009F2895" w:rsidRPr="00B2337B" w:rsidRDefault="009F2895" w:rsidP="009F2895">
      <w:pPr>
        <w:pStyle w:val="BodyTextBullet1"/>
      </w:pPr>
      <w:r w:rsidRPr="00B2337B">
        <w:t xml:space="preserve">Betrayal of Trust Implementation: </w:t>
      </w:r>
      <w:hyperlink r:id="rId26" w:history="1">
        <w:r w:rsidRPr="00B2337B">
          <w:rPr>
            <w:rStyle w:val="Hyperlink"/>
          </w:rPr>
          <w:t>www.justice.vic.gov.au</w:t>
        </w:r>
      </w:hyperlink>
    </w:p>
    <w:p w14:paraId="42388707" w14:textId="77777777" w:rsidR="009F2895" w:rsidRPr="00B2337B" w:rsidRDefault="009F2895" w:rsidP="009F2895">
      <w:pPr>
        <w:pStyle w:val="BodyTextBullet1"/>
      </w:pPr>
      <w:r w:rsidRPr="00B2337B">
        <w:t xml:space="preserve">Charter of Human Rights and Responsibilities Act 2006 (Vic): </w:t>
      </w:r>
      <w:hyperlink r:id="rId27" w:history="1">
        <w:r w:rsidRPr="00B2337B">
          <w:rPr>
            <w:rStyle w:val="Hyperlink"/>
          </w:rPr>
          <w:t>www.legislation.vic.gov.au</w:t>
        </w:r>
      </w:hyperlink>
    </w:p>
    <w:p w14:paraId="0DA0F44F" w14:textId="77777777" w:rsidR="009F2895" w:rsidRPr="00B2337B" w:rsidRDefault="009F2895" w:rsidP="009F2895">
      <w:pPr>
        <w:pStyle w:val="BodyTextBullet1"/>
      </w:pPr>
      <w:r w:rsidRPr="00B2337B">
        <w:t xml:space="preserve">Child Information Sharing Scheme Ministerial Guidelines: </w:t>
      </w:r>
      <w:hyperlink r:id="rId28" w:history="1">
        <w:r w:rsidRPr="00B2337B">
          <w:rPr>
            <w:rStyle w:val="Hyperlink"/>
          </w:rPr>
          <w:t>www.vic.gov.au/guides-templates-tools-for-information-sharing</w:t>
        </w:r>
      </w:hyperlink>
    </w:p>
    <w:p w14:paraId="72C9293A" w14:textId="77777777" w:rsidR="009F2895" w:rsidRPr="00B2337B" w:rsidRDefault="009F2895" w:rsidP="009F2895">
      <w:pPr>
        <w:pStyle w:val="BodyTextBullet1"/>
      </w:pPr>
      <w:r w:rsidRPr="00252E76">
        <w:lastRenderedPageBreak/>
        <w:t>Commission for Children and Young People</w:t>
      </w:r>
      <w:r w:rsidRPr="00D0722A">
        <w:t xml:space="preserve"> (CCYP)</w:t>
      </w:r>
      <w:r>
        <w:t xml:space="preserve">: </w:t>
      </w:r>
      <w:hyperlink r:id="rId29" w:history="1">
        <w:r w:rsidRPr="007D07E0">
          <w:rPr>
            <w:rStyle w:val="Hyperlink"/>
          </w:rPr>
          <w:t xml:space="preserve"> Generic learning or training action plan and training materials</w:t>
        </w:r>
      </w:hyperlink>
    </w:p>
    <w:p w14:paraId="2A3F8E8F" w14:textId="77777777" w:rsidR="009F2895" w:rsidRPr="00A650FE" w:rsidRDefault="009F2895" w:rsidP="009F2895">
      <w:pPr>
        <w:pStyle w:val="BodyTextBullet1"/>
        <w:rPr>
          <w:rStyle w:val="Hyperlink"/>
        </w:rPr>
      </w:pPr>
      <w:r w:rsidRPr="00A650FE">
        <w:t xml:space="preserve">Commission for Children and Young People (CCYP): </w:t>
      </w:r>
      <w:hyperlink r:id="rId30" w:history="1">
        <w:r w:rsidRPr="00A650FE">
          <w:rPr>
            <w:rStyle w:val="Hyperlink"/>
          </w:rPr>
          <w:t>Head of organisation</w:t>
        </w:r>
      </w:hyperlink>
    </w:p>
    <w:p w14:paraId="634CBA6C" w14:textId="77777777" w:rsidR="009F2895" w:rsidRPr="005B6FE5" w:rsidRDefault="009F2895" w:rsidP="009F2895">
      <w:pPr>
        <w:pStyle w:val="BodyTextBullet1"/>
        <w:rPr>
          <w:rStyle w:val="Hyperlink"/>
        </w:rPr>
      </w:pPr>
      <w:r w:rsidRPr="005B6FE5">
        <w:rPr>
          <w:rStyle w:val="Hyperlink"/>
        </w:rPr>
        <w:t>Commission for Children and Young People (CCYP)</w:t>
      </w:r>
      <w:r>
        <w:rPr>
          <w:rStyle w:val="Hyperlink"/>
        </w:rPr>
        <w:t>:</w:t>
      </w:r>
      <w:r w:rsidRPr="005B6FE5">
        <w:rPr>
          <w:rStyle w:val="Hyperlink"/>
        </w:rPr>
        <w:t xml:space="preserve"> </w:t>
      </w:r>
      <w:hyperlink r:id="rId31" w:anchor="TOC-14" w:history="1">
        <w:r w:rsidRPr="00A3152E">
          <w:rPr>
            <w:rStyle w:val="Hyperlink"/>
          </w:rPr>
          <w:t>Risk Assessment and Management template</w:t>
        </w:r>
      </w:hyperlink>
      <w:r w:rsidRPr="005B6FE5">
        <w:rPr>
          <w:rStyle w:val="Hyperlink"/>
        </w:rPr>
        <w:t xml:space="preserve">  </w:t>
      </w:r>
    </w:p>
    <w:p w14:paraId="11989D1A" w14:textId="77777777" w:rsidR="009F2895" w:rsidRPr="005B6FE5" w:rsidRDefault="009F2895" w:rsidP="009F2895">
      <w:pPr>
        <w:pStyle w:val="BodyTextBullet1"/>
        <w:rPr>
          <w:rStyle w:val="Hyperlink"/>
        </w:rPr>
      </w:pPr>
      <w:r w:rsidRPr="005B6FE5">
        <w:rPr>
          <w:rStyle w:val="Hyperlink"/>
        </w:rPr>
        <w:t>Commission for Children and Young People (CCYP)</w:t>
      </w:r>
      <w:r>
        <w:rPr>
          <w:rStyle w:val="Hyperlink"/>
        </w:rPr>
        <w:t>:</w:t>
      </w:r>
      <w:r w:rsidRPr="005B6FE5">
        <w:rPr>
          <w:rStyle w:val="Hyperlink"/>
        </w:rPr>
        <w:t xml:space="preserve"> </w:t>
      </w:r>
      <w:hyperlink r:id="rId32" w:history="1">
        <w:r w:rsidRPr="006628CB">
          <w:rPr>
            <w:rStyle w:val="Hyperlink"/>
          </w:rPr>
          <w:t>Sample learning or training action plan</w:t>
        </w:r>
      </w:hyperlink>
    </w:p>
    <w:p w14:paraId="26CF9616" w14:textId="77777777" w:rsidR="009F2895" w:rsidRPr="005B6FE5" w:rsidRDefault="009F2895" w:rsidP="009F2895">
      <w:pPr>
        <w:pStyle w:val="BodyTextBullet1"/>
        <w:rPr>
          <w:rStyle w:val="Hyperlink"/>
        </w:rPr>
      </w:pPr>
      <w:r w:rsidRPr="005B6FE5">
        <w:rPr>
          <w:rStyle w:val="Hyperlink"/>
        </w:rPr>
        <w:t>Commission for Children and Young People (CCYP)</w:t>
      </w:r>
      <w:r>
        <w:rPr>
          <w:rStyle w:val="Hyperlink"/>
        </w:rPr>
        <w:t>:</w:t>
      </w:r>
      <w:r w:rsidRPr="005B6FE5">
        <w:rPr>
          <w:rStyle w:val="Hyperlink"/>
        </w:rPr>
        <w:t xml:space="preserve"> </w:t>
      </w:r>
      <w:hyperlink r:id="rId33" w:history="1">
        <w:r>
          <w:rPr>
            <w:rStyle w:val="Hyperlink"/>
          </w:rPr>
          <w:t>Short Guide to the Child Safe Standards</w:t>
        </w:r>
      </w:hyperlink>
    </w:p>
    <w:p w14:paraId="04BD80D8" w14:textId="77777777" w:rsidR="009F2895" w:rsidRDefault="009F2895" w:rsidP="009F2895">
      <w:pPr>
        <w:pStyle w:val="BodyTextBullet1"/>
      </w:pPr>
      <w:r w:rsidRPr="005B6FE5">
        <w:t xml:space="preserve">Commission for Children and Young People (CCYP): </w:t>
      </w:r>
      <w:hyperlink r:id="rId34" w:history="1">
        <w:r>
          <w:rPr>
            <w:rStyle w:val="Hyperlink"/>
          </w:rPr>
          <w:t>www.ccyp.vic.gov.au</w:t>
        </w:r>
      </w:hyperlink>
    </w:p>
    <w:p w14:paraId="75049071" w14:textId="77777777" w:rsidR="009F2895" w:rsidRPr="00A35656" w:rsidRDefault="009F2895" w:rsidP="009F2895">
      <w:pPr>
        <w:pStyle w:val="BodyTextBullet1"/>
        <w:rPr>
          <w:rStyle w:val="Hyperlink"/>
        </w:rPr>
      </w:pPr>
      <w:r w:rsidRPr="00A35656">
        <w:t>Department of Education</w:t>
      </w:r>
      <w:r>
        <w:t>:</w:t>
      </w:r>
      <w:r w:rsidRPr="00A35656">
        <w:t xml:space="preserve"> </w:t>
      </w:r>
      <w:hyperlink r:id="rId35" w:history="1">
        <w:r w:rsidRPr="00CB7A44">
          <w:rPr>
            <w:rStyle w:val="Hyperlink"/>
          </w:rPr>
          <w:t>Mandatory Reporting eLearning Module</w:t>
        </w:r>
      </w:hyperlink>
      <w:r>
        <w:t xml:space="preserve"> </w:t>
      </w:r>
    </w:p>
    <w:p w14:paraId="4B26452C" w14:textId="77777777" w:rsidR="009F2895" w:rsidRPr="002C46C6" w:rsidRDefault="009F2895" w:rsidP="009F2895">
      <w:pPr>
        <w:pStyle w:val="BodyTextBullet1"/>
        <w:spacing w:after="0"/>
      </w:pPr>
      <w:r w:rsidRPr="002C46C6">
        <w:t xml:space="preserve">Department of Education: </w:t>
      </w:r>
      <w:hyperlink r:id="rId36" w:anchor="mandatory-requirements" w:history="1">
        <w:r w:rsidRPr="002C46C6">
          <w:rPr>
            <w:rStyle w:val="Hyperlink"/>
          </w:rPr>
          <w:t>Early Childhood Workforce Register</w:t>
        </w:r>
      </w:hyperlink>
      <w:r w:rsidRPr="002C46C6">
        <w:t xml:space="preserve"> </w:t>
      </w:r>
    </w:p>
    <w:p w14:paraId="16388839" w14:textId="77777777" w:rsidR="009F2895" w:rsidRPr="002C46C6" w:rsidRDefault="009F2895" w:rsidP="009F2895">
      <w:pPr>
        <w:pStyle w:val="BodyTextBullet1"/>
      </w:pPr>
      <w:r w:rsidRPr="002C46C6">
        <w:t xml:space="preserve">Early Learning Association Australia: </w:t>
      </w:r>
      <w:hyperlink r:id="rId37" w:history="1">
        <w:r w:rsidRPr="002C46C6">
          <w:rPr>
            <w:rStyle w:val="Hyperlink"/>
          </w:rPr>
          <w:t>Child Safe Reporting Guide</w:t>
        </w:r>
      </w:hyperlink>
      <w:r w:rsidRPr="002C46C6">
        <w:t xml:space="preserve"> </w:t>
      </w:r>
    </w:p>
    <w:p w14:paraId="11CEA104" w14:textId="77777777" w:rsidR="009F2895" w:rsidRPr="00A35656" w:rsidRDefault="009F2895" w:rsidP="009F2895">
      <w:pPr>
        <w:pStyle w:val="BodyTextBullet1"/>
      </w:pPr>
      <w:r w:rsidRPr="00252E76">
        <w:t>Q</w:t>
      </w:r>
      <w:r>
        <w:t xml:space="preserve">uality </w:t>
      </w:r>
      <w:r w:rsidRPr="00252E76">
        <w:t>A</w:t>
      </w:r>
      <w:r>
        <w:t xml:space="preserve">ssessment and </w:t>
      </w:r>
      <w:r w:rsidRPr="00252E76">
        <w:t>R</w:t>
      </w:r>
      <w:r>
        <w:t xml:space="preserve">egulation </w:t>
      </w:r>
      <w:r w:rsidRPr="00252E76">
        <w:t>D</w:t>
      </w:r>
      <w:r>
        <w:t>ivision</w:t>
      </w:r>
      <w:r w:rsidRPr="001D65B1">
        <w:t xml:space="preserve">: </w:t>
      </w:r>
      <w:hyperlink r:id="rId38" w:history="1">
        <w:r w:rsidRPr="00A35656">
          <w:rPr>
            <w:rStyle w:val="Hyperlink"/>
          </w:rPr>
          <w:t>Early Childhood Guidance on the Child Safe Standards</w:t>
        </w:r>
      </w:hyperlink>
    </w:p>
    <w:p w14:paraId="3F03D3AC" w14:textId="77777777" w:rsidR="009F2895" w:rsidRPr="00A35656" w:rsidRDefault="009F2895" w:rsidP="009F2895">
      <w:pPr>
        <w:pStyle w:val="BodyTextBullet1"/>
      </w:pPr>
      <w:r>
        <w:t xml:space="preserve">SNAICC: </w:t>
      </w:r>
      <w:hyperlink r:id="rId39" w:history="1">
        <w:r w:rsidRPr="004E314F">
          <w:rPr>
            <w:rStyle w:val="Hyperlink"/>
          </w:rPr>
          <w:t>Keeping Our Kids Safe: Cultural Safety and the National Principles for Child Safe Organisations</w:t>
        </w:r>
      </w:hyperlink>
      <w:r w:rsidRPr="00A35656">
        <w:t xml:space="preserve">:  </w:t>
      </w:r>
    </w:p>
    <w:p w14:paraId="10DC3053" w14:textId="77777777" w:rsidR="009F2895" w:rsidRPr="00B2337B" w:rsidRDefault="009F2895" w:rsidP="009F2895">
      <w:pPr>
        <w:pStyle w:val="BodyTextBullet1"/>
      </w:pPr>
      <w:r w:rsidRPr="00B2337B">
        <w:t xml:space="preserve">The United Nations Convention on the Rights of the Child: </w:t>
      </w:r>
      <w:hyperlink r:id="rId40" w:history="1">
        <w:r w:rsidRPr="00B2337B">
          <w:rPr>
            <w:rStyle w:val="Hyperlink"/>
          </w:rPr>
          <w:t>www.unicef.org</w:t>
        </w:r>
      </w:hyperlink>
    </w:p>
    <w:p w14:paraId="6A369486" w14:textId="77777777" w:rsidR="009F2895" w:rsidRPr="00B2337B" w:rsidRDefault="009F2895" w:rsidP="009F2895">
      <w:pPr>
        <w:pStyle w:val="BodyTextBullet1"/>
      </w:pPr>
      <w:r w:rsidRPr="0024128D">
        <w:t xml:space="preserve">Victorian Government: </w:t>
      </w:r>
      <w:hyperlink r:id="rId41" w:history="1">
        <w:r w:rsidRPr="00387575">
          <w:rPr>
            <w:rStyle w:val="Hyperlink"/>
          </w:rPr>
          <w:t>DE Service Agreement Requirements 2024-2028</w:t>
        </w:r>
      </w:hyperlink>
    </w:p>
    <w:p w14:paraId="4AECD79C" w14:textId="77777777" w:rsidR="009F2895" w:rsidRPr="00A35656" w:rsidRDefault="009F2895" w:rsidP="009F2895">
      <w:pPr>
        <w:pStyle w:val="BodyTextBullet1"/>
      </w:pPr>
      <w:r>
        <w:t xml:space="preserve">Victorian Government: </w:t>
      </w:r>
      <w:hyperlink r:id="rId42" w:history="1">
        <w:r w:rsidRPr="00225BEA">
          <w:rPr>
            <w:rStyle w:val="Hyperlink"/>
          </w:rPr>
          <w:t>Family Violence Information Sharing Scheme</w:t>
        </w:r>
      </w:hyperlink>
      <w:r>
        <w:t xml:space="preserve"> </w:t>
      </w:r>
    </w:p>
    <w:p w14:paraId="7B1849F8" w14:textId="77777777" w:rsidR="009F2895" w:rsidRPr="00B2337B" w:rsidRDefault="009F2895" w:rsidP="009F2895">
      <w:pPr>
        <w:pStyle w:val="BodyTextBullet1"/>
      </w:pPr>
      <w:r w:rsidRPr="00B2337B">
        <w:t xml:space="preserve">Victorian Institute of Teaching: </w:t>
      </w:r>
      <w:hyperlink r:id="rId43" w:history="1">
        <w:r w:rsidRPr="00B2337B">
          <w:rPr>
            <w:rStyle w:val="Hyperlink"/>
          </w:rPr>
          <w:t>www.vit.vic.edu.au</w:t>
        </w:r>
      </w:hyperlink>
    </w:p>
    <w:p w14:paraId="6DDAA82D" w14:textId="77777777" w:rsidR="009F2895" w:rsidRPr="007E6255" w:rsidRDefault="009F2895" w:rsidP="009F2895">
      <w:pPr>
        <w:pStyle w:val="BodyTextBullet1"/>
        <w:rPr>
          <w:rStyle w:val="Hyperlink"/>
        </w:rPr>
      </w:pPr>
      <w:r>
        <w:t xml:space="preserve">Working with Children (WWC) Check: </w:t>
      </w:r>
      <w:hyperlink r:id="rId44">
        <w:r w:rsidRPr="2CD32B96">
          <w:rPr>
            <w:rStyle w:val="Hyperlink"/>
          </w:rPr>
          <w:t>www.workingwithchildren.vic.gov.au</w:t>
        </w:r>
      </w:hyperlink>
    </w:p>
    <w:p w14:paraId="7872B490" w14:textId="77777777" w:rsidR="009F2895" w:rsidRPr="00A650FE" w:rsidRDefault="009F2895" w:rsidP="009F2895">
      <w:pPr>
        <w:pStyle w:val="BodyTextBullet1"/>
        <w:rPr>
          <w:rStyle w:val="Hyperlink"/>
          <w:rFonts w:eastAsia="Calibri" w:cs="Arial"/>
          <w:szCs w:val="20"/>
        </w:rPr>
      </w:pPr>
      <w:r w:rsidRPr="00A650FE">
        <w:rPr>
          <w:rStyle w:val="Hyperlink"/>
          <w:rFonts w:eastAsia="Calibri" w:cs="Arial"/>
          <w:szCs w:val="20"/>
        </w:rPr>
        <w:t xml:space="preserve">WorkSafe Victoria: Guide to Incident Notification: </w:t>
      </w:r>
      <w:hyperlink r:id="rId45" w:history="1">
        <w:r w:rsidRPr="00A650FE">
          <w:rPr>
            <w:rStyle w:val="Hyperlink"/>
            <w:rFonts w:eastAsia="Calibri" w:cs="Arial"/>
            <w:szCs w:val="20"/>
          </w:rPr>
          <w:t>www.worksafe.vic.gov.au</w:t>
        </w:r>
      </w:hyperlink>
    </w:p>
    <w:p w14:paraId="63860001" w14:textId="77777777" w:rsidR="009F2895" w:rsidRDefault="009F2895" w:rsidP="009F2895">
      <w:pPr>
        <w:pStyle w:val="Heading2"/>
      </w:pPr>
      <w:r>
        <w:t>Related Policies</w:t>
      </w:r>
    </w:p>
    <w:p w14:paraId="26BB24C5" w14:textId="77777777" w:rsidR="009F2895" w:rsidRPr="00A35656" w:rsidRDefault="009F2895" w:rsidP="009F2895">
      <w:pPr>
        <w:pStyle w:val="BodyTextBullet1"/>
      </w:pPr>
      <w:r w:rsidRPr="00A35656">
        <w:t>Acceptance and Refusal of Authorisations</w:t>
      </w:r>
    </w:p>
    <w:p w14:paraId="747E5D73" w14:textId="77777777" w:rsidR="009F2895" w:rsidRPr="00A35656" w:rsidRDefault="009F2895" w:rsidP="009F2895">
      <w:pPr>
        <w:pStyle w:val="BodyTextBullet1"/>
      </w:pPr>
      <w:r w:rsidRPr="00A35656">
        <w:t xml:space="preserve">Behaviour Support </w:t>
      </w:r>
    </w:p>
    <w:p w14:paraId="2ED3F459" w14:textId="77777777" w:rsidR="009F2895" w:rsidRPr="00A35656" w:rsidRDefault="009F2895" w:rsidP="009F2895">
      <w:pPr>
        <w:pStyle w:val="BodyTextBullet1"/>
      </w:pPr>
      <w:r w:rsidRPr="00A35656">
        <w:t>Code of Conduct</w:t>
      </w:r>
    </w:p>
    <w:p w14:paraId="1451BFA5" w14:textId="77777777" w:rsidR="009F2895" w:rsidRPr="00A35656" w:rsidRDefault="009F2895" w:rsidP="009F2895">
      <w:pPr>
        <w:pStyle w:val="BodyTextBullet1"/>
      </w:pPr>
      <w:r w:rsidRPr="00A35656">
        <w:t>Compliments and Complaints</w:t>
      </w:r>
    </w:p>
    <w:p w14:paraId="1F31D118" w14:textId="77777777" w:rsidR="009F2895" w:rsidRPr="003705D4" w:rsidRDefault="009F2895" w:rsidP="009F2895">
      <w:pPr>
        <w:pStyle w:val="BodyTextBullet1"/>
      </w:pPr>
      <w:r w:rsidRPr="003705D4">
        <w:t>Delivery and Collection of Children</w:t>
      </w:r>
    </w:p>
    <w:p w14:paraId="552F4961" w14:textId="77777777" w:rsidR="009F2895" w:rsidRPr="003705D4" w:rsidRDefault="009F2895" w:rsidP="009F2895">
      <w:pPr>
        <w:pStyle w:val="BodyTextBullet1"/>
      </w:pPr>
      <w:r w:rsidRPr="003705D4">
        <w:t>eSafety for Children</w:t>
      </w:r>
    </w:p>
    <w:p w14:paraId="121EE8E8" w14:textId="77777777" w:rsidR="009F2895" w:rsidRPr="00A35656" w:rsidRDefault="009F2895" w:rsidP="009F2895">
      <w:pPr>
        <w:pStyle w:val="BodyTextBullet1"/>
      </w:pPr>
      <w:r w:rsidRPr="00A35656">
        <w:t>Incident, Injury, Trauma and Illness</w:t>
      </w:r>
    </w:p>
    <w:p w14:paraId="46D9B784" w14:textId="77777777" w:rsidR="009F2895" w:rsidRPr="00B2337B" w:rsidRDefault="009F2895" w:rsidP="009F2895">
      <w:pPr>
        <w:pStyle w:val="BodyTextBullet1"/>
      </w:pPr>
      <w:r w:rsidRPr="00B2337B">
        <w:t>Inclusion and Equity</w:t>
      </w:r>
    </w:p>
    <w:p w14:paraId="29621560" w14:textId="77777777" w:rsidR="009F2895" w:rsidRPr="002C46C6" w:rsidRDefault="009F2895" w:rsidP="009F2895">
      <w:pPr>
        <w:pStyle w:val="BodyTextBullet1"/>
      </w:pPr>
      <w:r w:rsidRPr="002C46C6">
        <w:t xml:space="preserve">Safe Use of Digital Devices and Online Environment </w:t>
      </w:r>
    </w:p>
    <w:p w14:paraId="32DAD639" w14:textId="77777777" w:rsidR="009F2895" w:rsidRDefault="009F2895" w:rsidP="009F2895">
      <w:pPr>
        <w:pStyle w:val="BodyTextBullet1"/>
      </w:pPr>
      <w:r w:rsidRPr="00B2337B">
        <w:t>Interactions with Children</w:t>
      </w:r>
    </w:p>
    <w:p w14:paraId="10591417" w14:textId="77777777" w:rsidR="009F2895" w:rsidRDefault="009F2895" w:rsidP="009F2895">
      <w:pPr>
        <w:pStyle w:val="BodyTextBullet1"/>
      </w:pPr>
      <w:r>
        <w:t>Mental Health and Wellbeing</w:t>
      </w:r>
    </w:p>
    <w:p w14:paraId="44645F7E" w14:textId="77777777" w:rsidR="009F2895" w:rsidRPr="00B2337B" w:rsidRDefault="009F2895" w:rsidP="009F2895">
      <w:pPr>
        <w:pStyle w:val="BodyTextBullet1"/>
      </w:pPr>
      <w:r>
        <w:t xml:space="preserve">Occupational Health and Safety </w:t>
      </w:r>
    </w:p>
    <w:p w14:paraId="59B033E5" w14:textId="77777777" w:rsidR="009F2895" w:rsidRPr="00B2337B" w:rsidRDefault="009F2895" w:rsidP="009F2895">
      <w:pPr>
        <w:pStyle w:val="BodyTextBullet1"/>
      </w:pPr>
      <w:r w:rsidRPr="00B2337B">
        <w:t>Participation of Volunteers and Students</w:t>
      </w:r>
    </w:p>
    <w:p w14:paraId="57C3D133" w14:textId="77777777" w:rsidR="009F2895" w:rsidRPr="00B2337B" w:rsidRDefault="009F2895" w:rsidP="009F2895">
      <w:pPr>
        <w:pStyle w:val="BodyTextBullet1"/>
      </w:pPr>
      <w:r w:rsidRPr="00B2337B">
        <w:t>Privacy and Confidentiality</w:t>
      </w:r>
    </w:p>
    <w:p w14:paraId="0E3D78C8" w14:textId="77777777" w:rsidR="009F2895" w:rsidRPr="00A35656" w:rsidRDefault="009F2895" w:rsidP="009F2895">
      <w:pPr>
        <w:pStyle w:val="BodyTextBullet1"/>
      </w:pPr>
      <w:r w:rsidRPr="00A35656">
        <w:t xml:space="preserve">Safe Arrival of Children </w:t>
      </w:r>
    </w:p>
    <w:p w14:paraId="674F4FAB" w14:textId="77777777" w:rsidR="009F2895" w:rsidRPr="00B2337B" w:rsidRDefault="009F2895" w:rsidP="009F2895">
      <w:pPr>
        <w:pStyle w:val="BodyTextBullet1"/>
      </w:pPr>
      <w:r w:rsidRPr="00B2337B">
        <w:t>Staffing</w:t>
      </w:r>
    </w:p>
    <w:p w14:paraId="68B04A1B" w14:textId="77777777" w:rsidR="009F2895" w:rsidRPr="00B2337B" w:rsidRDefault="009F2895" w:rsidP="009F2895">
      <w:pPr>
        <w:pStyle w:val="BodyTextBullet1"/>
      </w:pPr>
      <w:r w:rsidRPr="00B2337B">
        <w:t>Supervision of Children</w:t>
      </w:r>
    </w:p>
    <w:p w14:paraId="086BAD17" w14:textId="05E608C1" w:rsidR="001D2489" w:rsidRDefault="001D2489" w:rsidP="00BE393D">
      <w:pPr>
        <w:pStyle w:val="Heading1"/>
        <w:jc w:val="left"/>
        <w:rPr>
          <w:rFonts w:ascii="Verdana" w:hAnsi="Verdana"/>
          <w:b/>
          <w:sz w:val="24"/>
          <w:szCs w:val="24"/>
          <w:u w:val="none"/>
        </w:rPr>
      </w:pPr>
    </w:p>
    <w:p w14:paraId="64EA82CB" w14:textId="08A74C95" w:rsidR="009A2C8F" w:rsidRPr="009A2C8F" w:rsidRDefault="009A2C8F" w:rsidP="009A2C8F">
      <w:pPr>
        <w:rPr>
          <w:rFonts w:ascii="Verdana" w:hAnsi="Verdana"/>
          <w:b/>
          <w:bCs/>
          <w:sz w:val="24"/>
          <w:szCs w:val="24"/>
          <w:lang w:eastAsia="en-AU"/>
        </w:rPr>
      </w:pPr>
      <w:r w:rsidRPr="009A2C8F">
        <w:rPr>
          <w:rFonts w:ascii="Verdana" w:hAnsi="Verdana"/>
          <w:b/>
          <w:bCs/>
          <w:sz w:val="24"/>
          <w:szCs w:val="24"/>
          <w:lang w:eastAsia="en-AU"/>
        </w:rPr>
        <w:t>EVALUATION</w:t>
      </w:r>
    </w:p>
    <w:p w14:paraId="59FD58AB" w14:textId="77777777" w:rsidR="009F2895" w:rsidRDefault="009F2895" w:rsidP="009F2895">
      <w:pPr>
        <w:pStyle w:val="BODYTEXTELAA"/>
      </w:pPr>
      <w:r>
        <w:t>In order to assess whether the values and purposes of the policy have been achieved, the Approved Provider will:</w:t>
      </w:r>
    </w:p>
    <w:p w14:paraId="673F6D76" w14:textId="77777777" w:rsidR="009F2895" w:rsidRPr="00B2337B" w:rsidRDefault="009F2895" w:rsidP="009F2895">
      <w:pPr>
        <w:pStyle w:val="BodyTextBullet1"/>
      </w:pPr>
      <w:r w:rsidRPr="00B2337B">
        <w:t>regularly seek feedback from everyone affected by the policy regarding its effectiveness, particularly in relation to identifying and responding to child safety concerns</w:t>
      </w:r>
    </w:p>
    <w:p w14:paraId="075743CD" w14:textId="77777777" w:rsidR="009F2895" w:rsidRPr="00B2337B" w:rsidRDefault="009F2895" w:rsidP="009F2895">
      <w:pPr>
        <w:pStyle w:val="BodyTextBullet1"/>
      </w:pPr>
      <w:r w:rsidRPr="00B2337B">
        <w:t>monitor the implementation, compliance, complaints and incidents in relation to this policy</w:t>
      </w:r>
    </w:p>
    <w:p w14:paraId="39D0D395" w14:textId="77777777" w:rsidR="009F2895" w:rsidRPr="00B2337B" w:rsidRDefault="009F2895" w:rsidP="009F2895">
      <w:pPr>
        <w:pStyle w:val="BodyTextBullet1"/>
      </w:pPr>
      <w:r w:rsidRPr="00B2337B">
        <w:lastRenderedPageBreak/>
        <w:t>keep the policy up to date with current legislation, research, policy and best practice</w:t>
      </w:r>
    </w:p>
    <w:p w14:paraId="1B51D93E" w14:textId="77777777" w:rsidR="009F2895" w:rsidRPr="00B2337B" w:rsidRDefault="009F2895" w:rsidP="009F2895">
      <w:pPr>
        <w:pStyle w:val="BodyTextBullet1"/>
      </w:pPr>
      <w:r w:rsidRPr="00B2337B">
        <w:t>revise the policy and procedures as part of the service’s policy review cycle, or as required</w:t>
      </w:r>
    </w:p>
    <w:p w14:paraId="2E07D865" w14:textId="77777777" w:rsidR="009F2895" w:rsidRPr="00B2337B" w:rsidRDefault="009F2895" w:rsidP="009F2895">
      <w:pPr>
        <w:pStyle w:val="BodyTextBullet1"/>
      </w:pPr>
      <w:r w:rsidRPr="00B2337B">
        <w:t xml:space="preserve">notifying all stakeholders affected by this policy at least 14 days before making any significant changes to this policy or its procedures, unless a lesser period is necessary due to risk </w:t>
      </w:r>
      <w:r w:rsidRPr="003B2480">
        <w:rPr>
          <w:rStyle w:val="RegulationLawChar"/>
        </w:rPr>
        <w:t>(Regulation 172 (2))</w:t>
      </w:r>
      <w:r w:rsidRPr="00BF48EE">
        <w:rPr>
          <w:rStyle w:val="RegulationLawChar"/>
        </w:rPr>
        <w:t>.</w:t>
      </w:r>
    </w:p>
    <w:p w14:paraId="3FB06D41" w14:textId="6E5C3C5D" w:rsidR="009A2C8F" w:rsidRDefault="009A2C8F" w:rsidP="00A97217">
      <w:pPr>
        <w:pStyle w:val="BodyTextBullet1"/>
        <w:rPr>
          <w:rStyle w:val="RegulationLawChar"/>
          <w:rFonts w:ascii="Verdana" w:hAnsi="Verdana"/>
        </w:rPr>
      </w:pPr>
    </w:p>
    <w:p w14:paraId="234EE7AB" w14:textId="77777777" w:rsidR="009A2C8F" w:rsidRPr="009A2C8F" w:rsidRDefault="009A2C8F" w:rsidP="009A2C8F">
      <w:pPr>
        <w:pStyle w:val="AttachmentsPolicy"/>
        <w:rPr>
          <w:rFonts w:ascii="Verdana" w:hAnsi="Verdana"/>
          <w:color w:val="auto"/>
        </w:rPr>
      </w:pPr>
      <w:r w:rsidRPr="009A2C8F">
        <w:rPr>
          <w:rFonts w:ascii="Verdana" w:hAnsi="Verdana"/>
          <w:color w:val="auto"/>
        </w:rPr>
        <w:t>Attachments</w:t>
      </w:r>
    </w:p>
    <w:p w14:paraId="4A5F66B7" w14:textId="77777777" w:rsidR="009F2895" w:rsidRPr="00B2337B" w:rsidRDefault="009F2895" w:rsidP="009F2895">
      <w:pPr>
        <w:pStyle w:val="BodyTextBullet1"/>
      </w:pPr>
      <w:r w:rsidRPr="00B2337B">
        <w:t>Attachment 1: Guidelines for incorporation of child safety into recruitment and management of staff</w:t>
      </w:r>
    </w:p>
    <w:p w14:paraId="48F46554" w14:textId="77777777" w:rsidR="009F2895" w:rsidRPr="005B6FE5" w:rsidRDefault="009F2895" w:rsidP="009F2895">
      <w:pPr>
        <w:pStyle w:val="BodyTextBullet1"/>
      </w:pPr>
      <w:r w:rsidRPr="00B2337B">
        <w:t xml:space="preserve">Attachment 2: Guidelines for incorporation of child safety into recruitment of </w:t>
      </w:r>
      <w:r w:rsidRPr="005B6FE5">
        <w:t>contractors, volunteers and students</w:t>
      </w:r>
    </w:p>
    <w:p w14:paraId="62E0221A" w14:textId="77777777" w:rsidR="009F2895" w:rsidRPr="005B6FE5" w:rsidRDefault="009F2895" w:rsidP="009F2895">
      <w:pPr>
        <w:pStyle w:val="BodyTextBullet1"/>
      </w:pPr>
      <w:r w:rsidRPr="005B6FE5">
        <w:t>Attachment 3: Child Safety Reporting Process</w:t>
      </w:r>
    </w:p>
    <w:p w14:paraId="4B893070" w14:textId="77777777" w:rsidR="009F2895" w:rsidRPr="005B6FE5" w:rsidRDefault="009F2895" w:rsidP="009F2895">
      <w:pPr>
        <w:pStyle w:val="BodyTextBullet1"/>
      </w:pPr>
      <w:r w:rsidRPr="005B6FE5">
        <w:t>Attachment 4: Documenting responses to suspected child abuse: template for all Victorian early childhood services</w:t>
      </w:r>
    </w:p>
    <w:p w14:paraId="69140F3A" w14:textId="77777777" w:rsidR="009F2895" w:rsidRPr="005B6FE5" w:rsidRDefault="009F2895" w:rsidP="009F2895">
      <w:pPr>
        <w:pStyle w:val="BodyTextBullet1"/>
      </w:pPr>
      <w:r w:rsidRPr="005B6FE5">
        <w:t>Attachment 5: Public commitment to the cultural safety of Aboriginal children template</w:t>
      </w:r>
    </w:p>
    <w:p w14:paraId="41991C68" w14:textId="77777777" w:rsidR="009F2895" w:rsidRPr="005B6FE5" w:rsidRDefault="009F2895" w:rsidP="009F2895">
      <w:pPr>
        <w:pStyle w:val="BodyTextBullet1"/>
      </w:pPr>
      <w:r w:rsidRPr="005B6FE5">
        <w:t>Attachment 5A: Public commitment to the child safety</w:t>
      </w:r>
    </w:p>
    <w:p w14:paraId="29E390AF" w14:textId="77777777" w:rsidR="009F2895" w:rsidRPr="005B6FE5" w:rsidRDefault="009F2895" w:rsidP="009F2895">
      <w:pPr>
        <w:pStyle w:val="BodyTextBullet1"/>
      </w:pPr>
      <w:r w:rsidRPr="005B6FE5">
        <w:t>Attachment 6: Procedure for Addressing Racism</w:t>
      </w:r>
    </w:p>
    <w:p w14:paraId="6384AF3F" w14:textId="77777777" w:rsidR="009A2C8F" w:rsidRPr="009A2C8F" w:rsidRDefault="009A2C8F" w:rsidP="00A839C3">
      <w:pPr>
        <w:pStyle w:val="BodyTextBullet1"/>
        <w:numPr>
          <w:ilvl w:val="0"/>
          <w:numId w:val="0"/>
        </w:numPr>
        <w:ind w:left="2058"/>
      </w:pPr>
    </w:p>
    <w:p w14:paraId="5BDD9338" w14:textId="1F17FA41" w:rsidR="00716F3D" w:rsidRPr="009A2C8F" w:rsidRDefault="00716F3D" w:rsidP="00394B65">
      <w:pPr>
        <w:pStyle w:val="Bullets1"/>
        <w:numPr>
          <w:ilvl w:val="0"/>
          <w:numId w:val="0"/>
        </w:numPr>
        <w:ind w:left="284"/>
        <w:rPr>
          <w:rFonts w:ascii="Verdana" w:hAnsi="Verdana"/>
          <w:szCs w:val="20"/>
          <w:highlight w:val="yellow"/>
        </w:rPr>
      </w:pPr>
    </w:p>
    <w:p w14:paraId="46E75232" w14:textId="77777777" w:rsidR="00716F3D" w:rsidRDefault="00716F3D" w:rsidP="00B8195B">
      <w:pPr>
        <w:pStyle w:val="Heading1"/>
        <w:jc w:val="left"/>
        <w:rPr>
          <w:rFonts w:ascii="Verdana" w:hAnsi="Verdana"/>
          <w:b/>
          <w:sz w:val="24"/>
          <w:szCs w:val="24"/>
          <w:u w:val="none"/>
        </w:rPr>
      </w:pPr>
    </w:p>
    <w:p w14:paraId="44585B09" w14:textId="09387D7E" w:rsidR="00B8195B" w:rsidRPr="00B8195B" w:rsidRDefault="00B8195B" w:rsidP="00B8195B">
      <w:pPr>
        <w:pStyle w:val="Heading1"/>
        <w:jc w:val="left"/>
        <w:rPr>
          <w:rFonts w:ascii="Verdana" w:hAnsi="Verdana"/>
          <w:b/>
          <w:sz w:val="24"/>
          <w:szCs w:val="24"/>
          <w:u w:val="none"/>
        </w:rPr>
      </w:pPr>
      <w:r w:rsidRPr="00B8195B">
        <w:rPr>
          <w:rFonts w:ascii="Verdana" w:hAnsi="Verdana"/>
          <w:b/>
          <w:sz w:val="24"/>
          <w:szCs w:val="24"/>
          <w:u w:val="none"/>
        </w:rPr>
        <w:t>AUTHORISATION</w:t>
      </w:r>
    </w:p>
    <w:p w14:paraId="0CA953B8" w14:textId="7F6CB771" w:rsidR="00B8195B" w:rsidRPr="00E645EB" w:rsidRDefault="00B8195B" w:rsidP="00B8195B">
      <w:pPr>
        <w:pStyle w:val="Bullets1"/>
        <w:numPr>
          <w:ilvl w:val="0"/>
          <w:numId w:val="0"/>
        </w:numPr>
        <w:rPr>
          <w:rFonts w:ascii="Verdana" w:hAnsi="Verdana"/>
        </w:rPr>
      </w:pPr>
      <w:r w:rsidRPr="00E645EB">
        <w:rPr>
          <w:rFonts w:ascii="Verdana" w:hAnsi="Verdana"/>
        </w:rPr>
        <w:t xml:space="preserve">The Approved Provider of </w:t>
      </w:r>
      <w:r w:rsidR="00B61321">
        <w:rPr>
          <w:rFonts w:ascii="Verdana" w:hAnsi="Verdana"/>
        </w:rPr>
        <w:t xml:space="preserve">the </w:t>
      </w:r>
      <w:r w:rsidRPr="00E645EB">
        <w:rPr>
          <w:rFonts w:ascii="Verdana" w:hAnsi="Verdana"/>
        </w:rPr>
        <w:t>West</w:t>
      </w:r>
      <w:r w:rsidR="00E645EB">
        <w:rPr>
          <w:rFonts w:ascii="Verdana" w:hAnsi="Verdana"/>
        </w:rPr>
        <w:t xml:space="preserve"> Wimmera Shire Kindergartens adopted this document</w:t>
      </w:r>
      <w:r w:rsidRPr="00E645EB">
        <w:rPr>
          <w:rFonts w:ascii="Verdana" w:hAnsi="Verdana"/>
          <w:b/>
        </w:rPr>
        <w:t xml:space="preserve"> </w:t>
      </w:r>
      <w:r w:rsidRPr="00E645EB">
        <w:rPr>
          <w:rFonts w:ascii="Verdana" w:hAnsi="Verdana"/>
        </w:rPr>
        <w:t>on 22/04/2018.</w:t>
      </w:r>
    </w:p>
    <w:tbl>
      <w:tblPr>
        <w:tblStyle w:val="TableGrid"/>
        <w:tblW w:w="10206" w:type="dxa"/>
        <w:tblInd w:w="108" w:type="dxa"/>
        <w:tblLook w:val="04A0" w:firstRow="1" w:lastRow="0" w:firstColumn="1" w:lastColumn="0" w:noHBand="0" w:noVBand="1"/>
      </w:tblPr>
      <w:tblGrid>
        <w:gridCol w:w="1504"/>
        <w:gridCol w:w="1447"/>
        <w:gridCol w:w="2635"/>
        <w:gridCol w:w="2636"/>
        <w:gridCol w:w="1984"/>
      </w:tblGrid>
      <w:tr w:rsidR="00B8195B" w:rsidRPr="00BE393D" w14:paraId="12A9A148" w14:textId="77777777" w:rsidTr="00B8195B">
        <w:tc>
          <w:tcPr>
            <w:tcW w:w="1504" w:type="dxa"/>
            <w:shd w:val="clear" w:color="auto" w:fill="F2F2F2" w:themeFill="background1" w:themeFillShade="F2"/>
            <w:vAlign w:val="center"/>
          </w:tcPr>
          <w:p w14:paraId="56FD7F73" w14:textId="77777777" w:rsidR="00B8195B" w:rsidRPr="00BE393D" w:rsidRDefault="00B8195B" w:rsidP="00B8195B">
            <w:pPr>
              <w:spacing w:before="60" w:after="170" w:line="260" w:lineRule="atLeast"/>
              <w:rPr>
                <w:rFonts w:ascii="Verdana" w:eastAsia="Arial" w:hAnsi="Verdana" w:cs="Times New Roman"/>
                <w:b/>
                <w:sz w:val="20"/>
                <w:szCs w:val="20"/>
                <w:lang w:eastAsia="en-AU"/>
              </w:rPr>
            </w:pPr>
            <w:r w:rsidRPr="00BE393D">
              <w:rPr>
                <w:rFonts w:ascii="Verdana" w:eastAsia="Arial" w:hAnsi="Verdana" w:cs="Times New Roman"/>
                <w:b/>
                <w:sz w:val="20"/>
                <w:szCs w:val="20"/>
                <w:lang w:eastAsia="en-AU"/>
              </w:rPr>
              <w:t>REVISION</w:t>
            </w:r>
          </w:p>
        </w:tc>
        <w:tc>
          <w:tcPr>
            <w:tcW w:w="1447" w:type="dxa"/>
            <w:shd w:val="clear" w:color="auto" w:fill="F2F2F2" w:themeFill="background1" w:themeFillShade="F2"/>
            <w:vAlign w:val="center"/>
          </w:tcPr>
          <w:p w14:paraId="560F552A" w14:textId="77777777" w:rsidR="00B8195B" w:rsidRPr="00BE393D" w:rsidRDefault="00B8195B" w:rsidP="00B8195B">
            <w:pPr>
              <w:spacing w:before="60" w:after="170" w:line="260" w:lineRule="atLeast"/>
              <w:rPr>
                <w:rFonts w:ascii="Verdana" w:eastAsia="Arial" w:hAnsi="Verdana" w:cs="Times New Roman"/>
                <w:b/>
                <w:sz w:val="20"/>
                <w:szCs w:val="20"/>
                <w:lang w:eastAsia="en-AU"/>
              </w:rPr>
            </w:pPr>
            <w:r w:rsidRPr="00BE393D">
              <w:rPr>
                <w:rFonts w:ascii="Verdana" w:eastAsia="Arial" w:hAnsi="Verdana" w:cs="Times New Roman"/>
                <w:b/>
                <w:sz w:val="20"/>
                <w:szCs w:val="20"/>
                <w:lang w:eastAsia="en-AU"/>
              </w:rPr>
              <w:t>DATE APPROVED</w:t>
            </w:r>
          </w:p>
        </w:tc>
        <w:tc>
          <w:tcPr>
            <w:tcW w:w="2635" w:type="dxa"/>
            <w:shd w:val="clear" w:color="auto" w:fill="F2F2F2" w:themeFill="background1" w:themeFillShade="F2"/>
            <w:vAlign w:val="center"/>
          </w:tcPr>
          <w:p w14:paraId="254305CD" w14:textId="77777777" w:rsidR="00B8195B" w:rsidRPr="00BE393D" w:rsidRDefault="00B8195B" w:rsidP="00B8195B">
            <w:pPr>
              <w:spacing w:before="60" w:after="170" w:line="260" w:lineRule="atLeast"/>
              <w:rPr>
                <w:rFonts w:ascii="Verdana" w:eastAsia="Arial" w:hAnsi="Verdana" w:cs="Times New Roman"/>
                <w:b/>
                <w:sz w:val="20"/>
                <w:szCs w:val="20"/>
                <w:lang w:eastAsia="en-AU"/>
              </w:rPr>
            </w:pPr>
            <w:r w:rsidRPr="00BE393D">
              <w:rPr>
                <w:rFonts w:ascii="Verdana" w:eastAsia="Arial" w:hAnsi="Verdana" w:cs="Times New Roman"/>
                <w:b/>
                <w:sz w:val="20"/>
                <w:szCs w:val="20"/>
                <w:lang w:eastAsia="en-AU"/>
              </w:rPr>
              <w:t>AUTHOR</w:t>
            </w:r>
          </w:p>
        </w:tc>
        <w:tc>
          <w:tcPr>
            <w:tcW w:w="2636" w:type="dxa"/>
            <w:shd w:val="clear" w:color="auto" w:fill="F2F2F2" w:themeFill="background1" w:themeFillShade="F2"/>
            <w:vAlign w:val="center"/>
          </w:tcPr>
          <w:p w14:paraId="17423F46" w14:textId="77777777" w:rsidR="00B8195B" w:rsidRPr="00BE393D" w:rsidRDefault="00B8195B" w:rsidP="00B8195B">
            <w:pPr>
              <w:spacing w:before="60" w:after="170" w:line="260" w:lineRule="atLeast"/>
              <w:rPr>
                <w:rFonts w:ascii="Verdana" w:eastAsia="Arial" w:hAnsi="Verdana" w:cs="Times New Roman"/>
                <w:b/>
                <w:sz w:val="20"/>
                <w:szCs w:val="20"/>
                <w:lang w:eastAsia="en-AU"/>
              </w:rPr>
            </w:pPr>
            <w:r w:rsidRPr="00BE393D">
              <w:rPr>
                <w:rFonts w:ascii="Verdana" w:eastAsia="Arial" w:hAnsi="Verdana" w:cs="Times New Roman"/>
                <w:b/>
                <w:sz w:val="20"/>
                <w:szCs w:val="20"/>
                <w:lang w:eastAsia="en-AU"/>
              </w:rPr>
              <w:t>SIGNATURE</w:t>
            </w:r>
          </w:p>
        </w:tc>
        <w:tc>
          <w:tcPr>
            <w:tcW w:w="1984" w:type="dxa"/>
            <w:shd w:val="clear" w:color="auto" w:fill="F2F2F2" w:themeFill="background1" w:themeFillShade="F2"/>
            <w:vAlign w:val="center"/>
          </w:tcPr>
          <w:p w14:paraId="638223F0" w14:textId="77777777" w:rsidR="00B8195B" w:rsidRPr="00BE393D" w:rsidRDefault="00B8195B" w:rsidP="00B8195B">
            <w:pPr>
              <w:spacing w:before="60" w:after="170" w:line="260" w:lineRule="atLeast"/>
              <w:rPr>
                <w:rFonts w:ascii="Verdana" w:eastAsia="Arial" w:hAnsi="Verdana" w:cs="Times New Roman"/>
                <w:b/>
                <w:sz w:val="20"/>
                <w:szCs w:val="20"/>
                <w:lang w:eastAsia="en-AU"/>
              </w:rPr>
            </w:pPr>
            <w:r w:rsidRPr="00BE393D">
              <w:rPr>
                <w:rFonts w:ascii="Verdana" w:eastAsia="Arial" w:hAnsi="Verdana" w:cs="Times New Roman"/>
                <w:b/>
                <w:sz w:val="20"/>
                <w:szCs w:val="20"/>
                <w:lang w:eastAsia="en-AU"/>
              </w:rPr>
              <w:t>DATE OF NEXT REVISION</w:t>
            </w:r>
          </w:p>
        </w:tc>
      </w:tr>
      <w:tr w:rsidR="00B8195B" w:rsidRPr="00BE393D" w14:paraId="71243ED1" w14:textId="77777777" w:rsidTr="00B8195B">
        <w:tc>
          <w:tcPr>
            <w:tcW w:w="1504" w:type="dxa"/>
            <w:vAlign w:val="center"/>
          </w:tcPr>
          <w:p w14:paraId="109CFAA3" w14:textId="77777777" w:rsidR="00B8195B" w:rsidRPr="00BE393D" w:rsidRDefault="00B8195B" w:rsidP="00B8195B">
            <w:pPr>
              <w:spacing w:before="60" w:after="170" w:line="260" w:lineRule="atLeast"/>
              <w:rPr>
                <w:rFonts w:ascii="Verdana" w:eastAsia="Arial" w:hAnsi="Verdana" w:cs="Times New Roman"/>
                <w:sz w:val="20"/>
                <w:szCs w:val="20"/>
                <w:lang w:eastAsia="en-AU"/>
              </w:rPr>
            </w:pPr>
            <w:r w:rsidRPr="00BE393D">
              <w:rPr>
                <w:rFonts w:ascii="Verdana" w:eastAsia="Arial" w:hAnsi="Verdana" w:cs="Times New Roman"/>
                <w:sz w:val="20"/>
                <w:szCs w:val="20"/>
                <w:lang w:eastAsia="en-AU"/>
              </w:rPr>
              <w:t>1</w:t>
            </w:r>
          </w:p>
        </w:tc>
        <w:tc>
          <w:tcPr>
            <w:tcW w:w="1447" w:type="dxa"/>
            <w:vAlign w:val="center"/>
          </w:tcPr>
          <w:p w14:paraId="7147EA85" w14:textId="452E9653" w:rsidR="00B8195B" w:rsidRPr="00BE393D" w:rsidRDefault="00AB0CF0"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1/08/18</w:t>
            </w:r>
          </w:p>
        </w:tc>
        <w:tc>
          <w:tcPr>
            <w:tcW w:w="2635" w:type="dxa"/>
            <w:vAlign w:val="center"/>
          </w:tcPr>
          <w:p w14:paraId="6EFCF011" w14:textId="77777777" w:rsidR="00B8195B" w:rsidRPr="00BE393D" w:rsidRDefault="00B8195B" w:rsidP="00B8195B">
            <w:pPr>
              <w:spacing w:before="60" w:after="170" w:line="260" w:lineRule="atLeast"/>
              <w:rPr>
                <w:rFonts w:ascii="Verdana" w:eastAsia="Arial" w:hAnsi="Verdana" w:cs="Times New Roman"/>
                <w:sz w:val="20"/>
                <w:szCs w:val="20"/>
                <w:lang w:eastAsia="en-AU"/>
              </w:rPr>
            </w:pPr>
            <w:r w:rsidRPr="00BE393D">
              <w:rPr>
                <w:rFonts w:ascii="Verdana" w:eastAsia="Arial" w:hAnsi="Verdana" w:cs="Times New Roman"/>
                <w:sz w:val="20"/>
                <w:szCs w:val="20"/>
                <w:lang w:eastAsia="en-AU"/>
              </w:rPr>
              <w:t>C. Hurley</w:t>
            </w:r>
          </w:p>
        </w:tc>
        <w:tc>
          <w:tcPr>
            <w:tcW w:w="2636" w:type="dxa"/>
            <w:vAlign w:val="center"/>
          </w:tcPr>
          <w:p w14:paraId="7892B0D6" w14:textId="78FFEA7C" w:rsidR="00B8195B" w:rsidRPr="00BE393D" w:rsidRDefault="003B7574" w:rsidP="00B8195B">
            <w:pPr>
              <w:spacing w:before="60" w:after="170" w:line="260" w:lineRule="atLeast"/>
              <w:rPr>
                <w:rFonts w:ascii="Verdana" w:eastAsia="Arial" w:hAnsi="Verdana" w:cs="Times New Roman"/>
                <w:sz w:val="20"/>
                <w:szCs w:val="20"/>
                <w:lang w:eastAsia="en-AU"/>
              </w:rPr>
            </w:pPr>
            <w:r>
              <w:rPr>
                <w:noProof/>
                <w:lang w:eastAsia="en-AU"/>
              </w:rPr>
              <w:drawing>
                <wp:inline distT="0" distB="0" distL="0" distR="0" wp14:anchorId="0CD39F59" wp14:editId="05322760">
                  <wp:extent cx="601980" cy="334010"/>
                  <wp:effectExtent l="0" t="0" r="7620" b="8890"/>
                  <wp:docPr id="1" name="Picture 1"/>
                  <wp:cNvGraphicFramePr/>
                  <a:graphic xmlns:a="http://schemas.openxmlformats.org/drawingml/2006/main">
                    <a:graphicData uri="http://schemas.openxmlformats.org/drawingml/2006/picture">
                      <pic:pic xmlns:pic="http://schemas.openxmlformats.org/drawingml/2006/picture">
                        <pic:nvPicPr>
                          <pic:cNvPr id="1" name="Picture 1"/>
                          <pic:cNvPicPr/>
                        </pic:nvPicPr>
                        <pic:blipFill rotWithShape="1">
                          <a:blip r:embed="rId46" cstate="print">
                            <a:extLst>
                              <a:ext uri="{28A0092B-C50C-407E-A947-70E740481C1C}">
                                <a14:useLocalDpi xmlns:a14="http://schemas.microsoft.com/office/drawing/2010/main" val="0"/>
                              </a:ext>
                            </a:extLst>
                          </a:blip>
                          <a:srcRect l="23312" t="13320" r="61324" b="79175"/>
                          <a:stretch/>
                        </pic:blipFill>
                        <pic:spPr bwMode="auto">
                          <a:xfrm>
                            <a:off x="0" y="0"/>
                            <a:ext cx="601980" cy="334010"/>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1984" w:type="dxa"/>
            <w:vAlign w:val="center"/>
          </w:tcPr>
          <w:p w14:paraId="2E96FAE7" w14:textId="6233DA07" w:rsidR="00B8195B" w:rsidRPr="00BE393D" w:rsidRDefault="00AB0CF0"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1/08/20</w:t>
            </w:r>
          </w:p>
        </w:tc>
      </w:tr>
      <w:tr w:rsidR="00B8195B" w:rsidRPr="00BE393D" w14:paraId="6C4045A3" w14:textId="77777777" w:rsidTr="00B8195B">
        <w:tc>
          <w:tcPr>
            <w:tcW w:w="1504" w:type="dxa"/>
            <w:vAlign w:val="center"/>
          </w:tcPr>
          <w:p w14:paraId="168ABC08" w14:textId="0E21FACE" w:rsidR="00B8195B" w:rsidRPr="00BE393D" w:rsidRDefault="00AA1A1E"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2</w:t>
            </w:r>
          </w:p>
        </w:tc>
        <w:tc>
          <w:tcPr>
            <w:tcW w:w="1447" w:type="dxa"/>
            <w:vAlign w:val="center"/>
          </w:tcPr>
          <w:p w14:paraId="635C4C28" w14:textId="489F5746" w:rsidR="00B8195B" w:rsidRPr="00BE393D" w:rsidRDefault="00AA1A1E"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1/08/20</w:t>
            </w:r>
          </w:p>
        </w:tc>
        <w:tc>
          <w:tcPr>
            <w:tcW w:w="2635" w:type="dxa"/>
            <w:vAlign w:val="center"/>
          </w:tcPr>
          <w:p w14:paraId="66E27EC9" w14:textId="6F7AD929" w:rsidR="00B8195B" w:rsidRPr="00BE393D" w:rsidRDefault="00AA1A1E"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Tracey Bone</w:t>
            </w:r>
          </w:p>
        </w:tc>
        <w:tc>
          <w:tcPr>
            <w:tcW w:w="2636" w:type="dxa"/>
            <w:vAlign w:val="center"/>
          </w:tcPr>
          <w:p w14:paraId="1A26C036" w14:textId="7458F438" w:rsidR="00B8195B" w:rsidRPr="00BE393D" w:rsidRDefault="00AA1A1E" w:rsidP="00B8195B">
            <w:pPr>
              <w:spacing w:before="60" w:after="170" w:line="260" w:lineRule="atLeast"/>
              <w:rPr>
                <w:rFonts w:ascii="Verdana" w:eastAsia="Arial" w:hAnsi="Verdana" w:cs="Times New Roman"/>
                <w:sz w:val="20"/>
                <w:szCs w:val="20"/>
                <w:lang w:eastAsia="en-AU"/>
              </w:rPr>
            </w:pPr>
            <w:r>
              <w:rPr>
                <w:noProof/>
                <w:lang w:eastAsia="en-AU"/>
              </w:rPr>
              <w:drawing>
                <wp:inline distT="0" distB="0" distL="0" distR="0" wp14:anchorId="139DF13F" wp14:editId="2D3CBCC1">
                  <wp:extent cx="213675" cy="1236665"/>
                  <wp:effectExtent l="2857" t="0" r="0" b="0"/>
                  <wp:docPr id="3" name="Picture 1"/>
                  <wp:cNvGraphicFramePr/>
                  <a:graphic xmlns:a="http://schemas.openxmlformats.org/drawingml/2006/main">
                    <a:graphicData uri="http://schemas.openxmlformats.org/drawingml/2006/picture">
                      <pic:pic xmlns:pic="http://schemas.openxmlformats.org/drawingml/2006/picture">
                        <pic:nvPicPr>
                          <pic:cNvPr id="2" name="Picture 1"/>
                          <pic:cNvPicPr/>
                        </pic:nvPicPr>
                        <pic:blipFill rotWithShape="1">
                          <a:blip r:embed="rId47" cstate="print">
                            <a:extLst>
                              <a:ext uri="{28A0092B-C50C-407E-A947-70E740481C1C}">
                                <a14:useLocalDpi xmlns:a14="http://schemas.microsoft.com/office/drawing/2010/main" val="0"/>
                              </a:ext>
                            </a:extLst>
                          </a:blip>
                          <a:srcRect l="25449" t="5512" r="40134" b="10955"/>
                          <a:stretch/>
                        </pic:blipFill>
                        <pic:spPr bwMode="auto">
                          <a:xfrm rot="16200000">
                            <a:off x="0" y="0"/>
                            <a:ext cx="213675" cy="1236665"/>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1984" w:type="dxa"/>
            <w:vAlign w:val="center"/>
          </w:tcPr>
          <w:p w14:paraId="5BA88D44" w14:textId="23E3F93D" w:rsidR="00B8195B" w:rsidRPr="00BE393D" w:rsidRDefault="00AA1A1E"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1/08/22</w:t>
            </w:r>
          </w:p>
        </w:tc>
      </w:tr>
      <w:tr w:rsidR="00B8195B" w:rsidRPr="00BE393D" w14:paraId="454AFDFA" w14:textId="77777777" w:rsidTr="00B8195B">
        <w:tc>
          <w:tcPr>
            <w:tcW w:w="1504" w:type="dxa"/>
            <w:vAlign w:val="center"/>
          </w:tcPr>
          <w:p w14:paraId="78BC798B" w14:textId="0CE0A740" w:rsidR="00B8195B" w:rsidRPr="00BE393D" w:rsidRDefault="009C7D64"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3</w:t>
            </w:r>
          </w:p>
        </w:tc>
        <w:tc>
          <w:tcPr>
            <w:tcW w:w="1447" w:type="dxa"/>
            <w:vAlign w:val="center"/>
          </w:tcPr>
          <w:p w14:paraId="718FC919" w14:textId="3484C357" w:rsidR="00B8195B" w:rsidRPr="00BE393D" w:rsidRDefault="009C7D64"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13/04/22</w:t>
            </w:r>
          </w:p>
        </w:tc>
        <w:tc>
          <w:tcPr>
            <w:tcW w:w="2635" w:type="dxa"/>
            <w:vAlign w:val="center"/>
          </w:tcPr>
          <w:p w14:paraId="3422AACF" w14:textId="63366271" w:rsidR="00B8195B" w:rsidRPr="00BE393D" w:rsidRDefault="009C7D64"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N.Hollis</w:t>
            </w:r>
          </w:p>
        </w:tc>
        <w:tc>
          <w:tcPr>
            <w:tcW w:w="2636" w:type="dxa"/>
            <w:vAlign w:val="center"/>
          </w:tcPr>
          <w:p w14:paraId="30FFA23D" w14:textId="4602D391" w:rsidR="00B8195B" w:rsidRPr="00BE393D" w:rsidRDefault="009C7D64" w:rsidP="00B8195B">
            <w:pPr>
              <w:spacing w:before="60" w:after="170" w:line="260" w:lineRule="atLeast"/>
              <w:rPr>
                <w:rFonts w:ascii="Verdana" w:eastAsia="Arial" w:hAnsi="Verdana" w:cs="Times New Roman"/>
                <w:sz w:val="20"/>
                <w:szCs w:val="20"/>
                <w:lang w:eastAsia="en-AU"/>
              </w:rPr>
            </w:pPr>
            <w:r>
              <w:rPr>
                <w:noProof/>
              </w:rPr>
              <mc:AlternateContent>
                <mc:Choice Requires="wpi">
                  <w:drawing>
                    <wp:anchor distT="0" distB="0" distL="114300" distR="114300" simplePos="0" relativeHeight="251658240" behindDoc="0" locked="0" layoutInCell="1" allowOverlap="1" wp14:anchorId="0F13A343" wp14:editId="02ED3B93">
                      <wp:simplePos x="0" y="0"/>
                      <wp:positionH relativeFrom="column">
                        <wp:posOffset>26035</wp:posOffset>
                      </wp:positionH>
                      <wp:positionV relativeFrom="paragraph">
                        <wp:posOffset>-18415</wp:posOffset>
                      </wp:positionV>
                      <wp:extent cx="377190" cy="274320"/>
                      <wp:effectExtent l="38100" t="57150" r="41910" b="49530"/>
                      <wp:wrapNone/>
                      <wp:docPr id="19" name="Ink 19"/>
                      <wp:cNvGraphicFramePr/>
                      <a:graphic xmlns:a="http://schemas.openxmlformats.org/drawingml/2006/main">
                        <a:graphicData uri="http://schemas.microsoft.com/office/word/2010/wordprocessingInk">
                          <w14:contentPart bwMode="auto" r:id="rId48">
                            <w14:nvContentPartPr>
                              <w14:cNvContentPartPr/>
                            </w14:nvContentPartPr>
                            <w14:xfrm>
                              <a:off x="0" y="0"/>
                              <a:ext cx="377190" cy="274320"/>
                            </w14:xfrm>
                          </w14:contentPart>
                        </a:graphicData>
                      </a:graphic>
                      <wp14:sizeRelH relativeFrom="margin">
                        <wp14:pctWidth>0</wp14:pctWidth>
                      </wp14:sizeRelH>
                      <wp14:sizeRelV relativeFrom="margin">
                        <wp14:pctHeight>0</wp14:pctHeight>
                      </wp14:sizeRelV>
                    </wp:anchor>
                  </w:drawing>
                </mc:Choice>
                <mc:Fallback>
                  <w:pict>
                    <v:shapetype w14:anchorId="4C3D9D8B"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nk 19" o:spid="_x0000_s1026" type="#_x0000_t75" style="position:absolute;margin-left:1.35pt;margin-top:-2.15pt;width:31.1pt;height:2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O73Kp4AQAACQMAAA4AAABkcnMvZTJvRG9jLnhtbJxSy27CMBC8V+o/&#10;WL6XkIB4RAQORZU4tOXQfoDr2MRq7I3WDoG/7yZAgVZVJS7R7o4yntnZ2WJnS7ZV6A24jMe9PmfK&#10;SciN22T8/e3pYcKZD8LlogSnMr5Xni/m93ezpkpVAgWUuUJGJM6nTZXxIoQqjSIvC2WF70GlHIEa&#10;0IpALW6iHEVD7LaMkn5/FDWAeYUglfc0XR5APu/4tVYyvGrtVWBlxifTKakJbTEecYZUjAY0+WiL&#10;eMKj+UykGxRVYeRRkrhBkRXGkYBvqqUIgtVoflFZIxE86NCTYCPQ2kjV+SFncf+Hs5X7bF3FQ1lj&#10;KsEF5cJaYDjtrgNuecKWtIHmGXJKR9QB+JGR1vN/GAfRS5C1JT2HRFCVItA5+MJUntacmjzjuMrj&#10;s363fTw7WOPZ18s1QIlER8t//bLTaNtlkxK2yzjd3779dlmqXWCShoPxOJ4SIglKxsNB0uEn5gPD&#10;qbtYLT1+FeJl3wq7uOD5FwAAAP//AwBQSwMEFAAGAAgAAAAhAEg/L7GOBgAA/RQAABAAAABkcnMv&#10;aW5rL2luazEueG1stFjLbttGFN0X6D8M2IU3GpszfBtxgi4SoECLFk0KtEvHZmwhlmRIdJz8fc99&#10;DSmJalKghQCZvI9zz33wDuUXrz6vHtynfrtbbtZXWTjPM9evbza3y/XdVfbHuze+zdxuuF7fXj9s&#10;1v1V9qXfZa9efv/di+X64+rhEt8OCOsdXa0errL7YXi8vLh4fn4+fy7ON9u7i5jnxcVP64+//Jy9&#10;VK/b/sNyvRwQcmeim8166D8PBHa5vL3KbobPebIH9tvN0/amT2qSbG9Gi2F7fdO/2WxX10NCvL9e&#10;r/sHt75egfefmRu+POJiiTh3/TZzqyUS9vE8lE3Zvu4guP58lU3un0BxByar7GIe86//AfPNMSbR&#10;KmJTN5lTSrf9p1Ocfv3xBECNzib3u5Pur+fduyPvC2745enC/7bdPPbbYdmPPZaOqOKLu5F7bo50&#10;advvNg9PNBiZ+3T98IR+hTwfY4eLmW4c46Ex/ykemnISb0puri/H7KhFJ+EO0r3tj1s1g4iu/UtE&#10;bZ+2QCG5V6pJz5zN/rBc9dgEq8f0EA47JE/it8OW90XMY/R59CF/lzeXMV7G/LyuKxo2iyePuWG+&#10;3z7t7hPe++34QLMmZSrJPS9vh/s0GPl5XqWRno7FnOt9v7y7H/7JVwmyc6I7s6h44J2uq9/7D1fZ&#10;D7yrHHuKgBOJVe6aqnShaCqXu3xx5puzeBZieZaf5YusyPIsli2+80Xugw9sBEP5LOauPCGJYQOH&#10;uimT06G74LE6iAsoIM4RuomgVhJkOLqIA2RkKMYLQpGAvjD/ReWC70LBIU14EPM4+shoZDnrPFWb&#10;wYTmSB1KC/MV4ZiklZ9qkLxHaqPh12TWvNKH0tUl3y58gSHwVdNxaWo8Hi42Ld+AoSSzgEWIJKNK&#10;48KHRiocIjw60OpYvfB157rOF6U2gMashbUAIpSClJUvQUMAm8K10cWa7yKaVoiC4smVulHDUptr&#10;Yi4A0QFLCC4whTzRxLR0jS9SLgBr1aGsXYidLxGZUoJ37sooNwWGNy9clOeCS5Vo1L6qXCtzXbiC&#10;HYiUr6KvNJCLLkgqk85QGA5FFRUSBcgZHbD3wQJCL3L1QYCxE+wuav5mUPTDoMj3tJoYidY8CByP&#10;hghpgPRK/nJuLKGrZEf2BpMyG9VTmJR3cubIFmVUkxPu+EE+IrGXv5aVRkE+9MQfezNcglQ9eUgc&#10;zVkiWgGooaIuMOa6LkggQgJRoFmhKhVzDDQlx5wX4/CWGNHodBB9hakqfdsw79j4GJyOpcfJpThl&#10;9GWr6JjiOndAAO7C4ykMARKZv6qDwBe5oNGAtliDnTzpjCVpNb7URYnqNw54CqD1BTJVwGqQeIxq&#10;PLN4opgDHkrwkRhE2LxS/8lLhKM/rjS3b9WSuboQWIqimPMjoXaUz14SRscKTMhJRlkdeCStMKDK&#10;Q2R0ps4qw6ra4yirQrlyeY33nEzDSZhkKNAkbJ0tIusCm3aOG4/rWHi79Ji0CKqVTUHE5uNxIZ8m&#10;UusK3X2xaGmAosxPqAGCgwMEsFnRZoTVPletj6W3O8yg1swoMh28bBh38AkVdt7hmlQ/NjffyXqa&#10;bI6xJJOCTV2OGWAqVYhd7fW0gYuRnQCJHWiQjvWH7xdsPNlAozOTEB+UWSjx43PaZRplxoXBiBJI&#10;pBSJ1+koelbDBVVHodlbnxdOy4jtlVST4FylBFwAIU7Hq2ZT46TyMjQYPuwlh3EgfgWWWWh9LfHw&#10;ykAHc7R3gYh+Y6XGWmYI85PTNHJisaN8chlK5QHAvatUS+vJqCWVqqksh/nCMDmbdlJLzLKqPb2T&#10;2FSaD6FZRhMgjT5ZjXBIYUz7VWfD3ufI7vxGrLnMBjZf2FgCe+kfsSHYo1RYwG0Y1TAzZ/mrzfgW&#10;NmMmcFVwfnufc56TSfIcV9T4Vjb0GorNoSda6PCuF1qbocSUjlEMvTjT2ZZ7rDl88PKKC/zuqTtx&#10;CtiFOEKLVg8sHLlFwK2epxVAcDhbPByd8moKpFDjFbbxTavAtISDvjGQ6DAxYm5LGEc0KHXiOZZ6&#10;P2PiK1XX3OdQKYpEIiMzxF8Lbwc70jzeA+qrvdV4kyFOMALMdgxM+SeZXYha7ib9huDYZ4xs4Qgy&#10;GZLQgCDUZCzQZC2MLjh1bKlrHZhPqskMjNKCnSEzCa6DOGsPjAyrLRk9NCHD7GANcrcKrTdZYhf6&#10;Vt/Mms7jZxCbYHrRi67mYbB/PfAP9/TLHv/eePk3AAAA//8DAFBLAwQUAAYACAAAACEApKE/IdwA&#10;AAAGAQAADwAAAGRycy9kb3ducmV2LnhtbEyOTU/DMBBE70j8B2uRuLVOS0ghxKkqJK5Iafm8beMl&#10;CbXXIXbT8O8xJziOZvTmFevJGjHS4DvHChbzBARx7XTHjYKn3cPsBoQPyBqNY1LwTR7W5flZgbl2&#10;J65o3IZGRAj7HBW0IfS5lL5uyaKfu544dh9usBhiHBqpBzxFuDVymSSZtNhxfGixp/uW6sP2aBU8&#10;b8bD19vjZ2VeKHtNJryunH5X6vJi2tyBCDSFvzH86kd1KKPT3h1Ze2EULFdxqGCWXoGIdZbegtgr&#10;SBcrkGUh/+uXPwAAAP//AwBQSwMEFAAGAAgAAAAhAHkYvJ2/AAAAIQEAABkAAABkcnMvX3JlbHMv&#10;ZTJvRG9jLnhtbC5yZWxzhM+xasQwDAbgvdB3MNobJR3KUeJkOQ6ylhRuNY6SmMSysZzSe/t67MHB&#10;DRqE0PdLbf/rd/VDSVxgDU1VgyK2YXK8aPgeL28nUJINT2YPTBpuJNB3ry/tF+0mlyVZXRRVFBYN&#10;a87xE1HsSt5IFSJxmcwheZNLmxaMxm5mIXyv6w9M/w3o7kw1TBrSMDWgxlssyc/tMM/O0jnYwxPn&#10;BxFoD8nBX/1eUJMWyhocb1iqqcqhgF2Ld491fwAAAP//AwBQSwECLQAUAAYACAAAACEAmzMnNwwB&#10;AAAtAgAAEwAAAAAAAAAAAAAAAAAAAAAAW0NvbnRlbnRfVHlwZXNdLnhtbFBLAQItABQABgAIAAAA&#10;IQA4/SH/1gAAAJQBAAALAAAAAAAAAAAAAAAAAD0BAABfcmVscy8ucmVsc1BLAQItABQABgAIAAAA&#10;IQCju9yqeAEAAAkDAAAOAAAAAAAAAAAAAAAAADwCAABkcnMvZTJvRG9jLnhtbFBLAQItABQABgAI&#10;AAAAIQBIPy+xjgYAAP0UAAAQAAAAAAAAAAAAAAAAAOADAABkcnMvaW5rL2luazEueG1sUEsBAi0A&#10;FAAGAAgAAAAhAKShPyHcAAAABgEAAA8AAAAAAAAAAAAAAAAAnAoAAGRycy9kb3ducmV2LnhtbFBL&#10;AQItABQABgAIAAAAIQB5GLydvwAAACEBAAAZAAAAAAAAAAAAAAAAAKULAABkcnMvX3JlbHMvZTJv&#10;RG9jLnhtbC5yZWxzUEsFBgAAAAAGAAYAeAEAAJsMAAAAAA==&#10;">
                      <v:imagedata r:id="rId50" o:title=""/>
                    </v:shape>
                  </w:pict>
                </mc:Fallback>
              </mc:AlternateContent>
            </w:r>
          </w:p>
        </w:tc>
        <w:tc>
          <w:tcPr>
            <w:tcW w:w="1984" w:type="dxa"/>
            <w:vAlign w:val="center"/>
          </w:tcPr>
          <w:p w14:paraId="59FFCC3C" w14:textId="644D30E7" w:rsidR="00B8195B" w:rsidRPr="00BE393D" w:rsidRDefault="009C7D64"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13/04/24</w:t>
            </w:r>
          </w:p>
        </w:tc>
      </w:tr>
      <w:tr w:rsidR="00B8195B" w:rsidRPr="00BE393D" w14:paraId="03878C36" w14:textId="77777777" w:rsidTr="00B8195B">
        <w:tc>
          <w:tcPr>
            <w:tcW w:w="1504" w:type="dxa"/>
            <w:vAlign w:val="center"/>
          </w:tcPr>
          <w:p w14:paraId="68FE340A" w14:textId="660747D0" w:rsidR="00B8195B" w:rsidRPr="00BE393D" w:rsidRDefault="00BE576E"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4</w:t>
            </w:r>
          </w:p>
        </w:tc>
        <w:tc>
          <w:tcPr>
            <w:tcW w:w="1447" w:type="dxa"/>
            <w:vAlign w:val="center"/>
          </w:tcPr>
          <w:p w14:paraId="7B1F43C3" w14:textId="6FDA8C4A" w:rsidR="00B8195B" w:rsidRPr="00BE393D" w:rsidRDefault="00BE576E"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05/01/23</w:t>
            </w:r>
          </w:p>
        </w:tc>
        <w:tc>
          <w:tcPr>
            <w:tcW w:w="2635" w:type="dxa"/>
            <w:vAlign w:val="center"/>
          </w:tcPr>
          <w:p w14:paraId="797791C3" w14:textId="09477C55" w:rsidR="00B8195B" w:rsidRPr="00BE393D" w:rsidRDefault="00BE576E"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Tracey Bone</w:t>
            </w:r>
          </w:p>
        </w:tc>
        <w:tc>
          <w:tcPr>
            <w:tcW w:w="2636" w:type="dxa"/>
            <w:vAlign w:val="center"/>
          </w:tcPr>
          <w:p w14:paraId="7B1FE4D7" w14:textId="6B65DDE1" w:rsidR="00B8195B" w:rsidRPr="00BE393D" w:rsidRDefault="00BE576E" w:rsidP="00B8195B">
            <w:pPr>
              <w:spacing w:before="60" w:after="170" w:line="260" w:lineRule="atLeast"/>
              <w:rPr>
                <w:rFonts w:ascii="Verdana" w:eastAsia="Arial" w:hAnsi="Verdana" w:cs="Times New Roman"/>
                <w:sz w:val="20"/>
                <w:szCs w:val="20"/>
                <w:lang w:eastAsia="en-AU"/>
              </w:rPr>
            </w:pPr>
            <w:r>
              <w:rPr>
                <w:noProof/>
                <w:lang w:eastAsia="en-AU"/>
              </w:rPr>
              <w:drawing>
                <wp:inline distT="0" distB="0" distL="0" distR="0" wp14:anchorId="3DFDF51A" wp14:editId="52B0C3BB">
                  <wp:extent cx="213675" cy="1236665"/>
                  <wp:effectExtent l="2857" t="0" r="0" b="0"/>
                  <wp:docPr id="5" name="Picture 1"/>
                  <wp:cNvGraphicFramePr/>
                  <a:graphic xmlns:a="http://schemas.openxmlformats.org/drawingml/2006/main">
                    <a:graphicData uri="http://schemas.openxmlformats.org/drawingml/2006/picture">
                      <pic:pic xmlns:pic="http://schemas.openxmlformats.org/drawingml/2006/picture">
                        <pic:nvPicPr>
                          <pic:cNvPr id="2" name="Picture 1"/>
                          <pic:cNvPicPr/>
                        </pic:nvPicPr>
                        <pic:blipFill rotWithShape="1">
                          <a:blip r:embed="rId47" cstate="print">
                            <a:extLst>
                              <a:ext uri="{28A0092B-C50C-407E-A947-70E740481C1C}">
                                <a14:useLocalDpi xmlns:a14="http://schemas.microsoft.com/office/drawing/2010/main" val="0"/>
                              </a:ext>
                            </a:extLst>
                          </a:blip>
                          <a:srcRect l="25449" t="5512" r="40134" b="10955"/>
                          <a:stretch/>
                        </pic:blipFill>
                        <pic:spPr bwMode="auto">
                          <a:xfrm rot="16200000">
                            <a:off x="0" y="0"/>
                            <a:ext cx="213675" cy="1236665"/>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1984" w:type="dxa"/>
            <w:vAlign w:val="center"/>
          </w:tcPr>
          <w:p w14:paraId="119B07D1" w14:textId="53D49336" w:rsidR="00B8195B" w:rsidRPr="00BE393D" w:rsidRDefault="00BE576E"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05/01/25</w:t>
            </w:r>
          </w:p>
        </w:tc>
      </w:tr>
      <w:tr w:rsidR="00B8195B" w:rsidRPr="00BE393D" w14:paraId="14D385D6" w14:textId="77777777" w:rsidTr="00B8195B">
        <w:tc>
          <w:tcPr>
            <w:tcW w:w="1504" w:type="dxa"/>
            <w:vAlign w:val="center"/>
          </w:tcPr>
          <w:p w14:paraId="021A9856" w14:textId="66F85A17" w:rsidR="00B8195B" w:rsidRPr="00BE393D" w:rsidRDefault="002E0CCE"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5</w:t>
            </w:r>
          </w:p>
        </w:tc>
        <w:tc>
          <w:tcPr>
            <w:tcW w:w="1447" w:type="dxa"/>
            <w:vAlign w:val="center"/>
          </w:tcPr>
          <w:p w14:paraId="5152CEDE" w14:textId="3DDCBDFB" w:rsidR="00B8195B" w:rsidRPr="00BE393D" w:rsidRDefault="002E0CCE"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16/01/26</w:t>
            </w:r>
          </w:p>
        </w:tc>
        <w:tc>
          <w:tcPr>
            <w:tcW w:w="2635" w:type="dxa"/>
            <w:vAlign w:val="center"/>
          </w:tcPr>
          <w:p w14:paraId="70D6FA42" w14:textId="2E9ACF81" w:rsidR="00B8195B" w:rsidRPr="00BE393D" w:rsidRDefault="002E0CCE"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Tracey Bone</w:t>
            </w:r>
          </w:p>
        </w:tc>
        <w:tc>
          <w:tcPr>
            <w:tcW w:w="2636" w:type="dxa"/>
            <w:vAlign w:val="center"/>
          </w:tcPr>
          <w:p w14:paraId="024B9E22" w14:textId="46DAFE3D" w:rsidR="00B8195B" w:rsidRPr="00BE393D" w:rsidRDefault="002E0CCE" w:rsidP="00B8195B">
            <w:pPr>
              <w:spacing w:before="60" w:after="170" w:line="260" w:lineRule="atLeast"/>
              <w:rPr>
                <w:rFonts w:ascii="Verdana" w:eastAsia="Arial" w:hAnsi="Verdana" w:cs="Times New Roman"/>
                <w:sz w:val="20"/>
                <w:szCs w:val="20"/>
                <w:lang w:eastAsia="en-AU"/>
              </w:rPr>
            </w:pPr>
            <w:r>
              <w:rPr>
                <w:noProof/>
                <w:lang w:eastAsia="en-AU"/>
              </w:rPr>
              <w:drawing>
                <wp:inline distT="0" distB="0" distL="0" distR="0" wp14:anchorId="5A584ECA" wp14:editId="08D3730D">
                  <wp:extent cx="213675" cy="1236665"/>
                  <wp:effectExtent l="2857" t="0" r="0" b="0"/>
                  <wp:docPr id="2017821618" name="Picture 1"/>
                  <wp:cNvGraphicFramePr/>
                  <a:graphic xmlns:a="http://schemas.openxmlformats.org/drawingml/2006/main">
                    <a:graphicData uri="http://schemas.openxmlformats.org/drawingml/2006/picture">
                      <pic:pic xmlns:pic="http://schemas.openxmlformats.org/drawingml/2006/picture">
                        <pic:nvPicPr>
                          <pic:cNvPr id="2" name="Picture 1"/>
                          <pic:cNvPicPr/>
                        </pic:nvPicPr>
                        <pic:blipFill rotWithShape="1">
                          <a:blip r:embed="rId47" cstate="print">
                            <a:extLst>
                              <a:ext uri="{28A0092B-C50C-407E-A947-70E740481C1C}">
                                <a14:useLocalDpi xmlns:a14="http://schemas.microsoft.com/office/drawing/2010/main" val="0"/>
                              </a:ext>
                            </a:extLst>
                          </a:blip>
                          <a:srcRect l="25449" t="5512" r="40134" b="10955"/>
                          <a:stretch/>
                        </pic:blipFill>
                        <pic:spPr bwMode="auto">
                          <a:xfrm rot="16200000">
                            <a:off x="0" y="0"/>
                            <a:ext cx="213675" cy="1236665"/>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1984" w:type="dxa"/>
            <w:vAlign w:val="center"/>
          </w:tcPr>
          <w:p w14:paraId="29FE1E0C" w14:textId="3BE96A98" w:rsidR="00B8195B" w:rsidRPr="00BE393D" w:rsidRDefault="002E0CCE" w:rsidP="00B8195B">
            <w:pPr>
              <w:spacing w:before="60" w:after="170" w:line="260" w:lineRule="atLeast"/>
              <w:rPr>
                <w:rFonts w:ascii="Verdana" w:eastAsia="Arial" w:hAnsi="Verdana" w:cs="Times New Roman"/>
                <w:sz w:val="20"/>
                <w:szCs w:val="20"/>
                <w:lang w:eastAsia="en-AU"/>
              </w:rPr>
            </w:pPr>
            <w:r>
              <w:rPr>
                <w:rFonts w:ascii="Verdana" w:eastAsia="Arial" w:hAnsi="Verdana" w:cs="Times New Roman"/>
                <w:sz w:val="20"/>
                <w:szCs w:val="20"/>
                <w:lang w:eastAsia="en-AU"/>
              </w:rPr>
              <w:t>16/01/27</w:t>
            </w:r>
          </w:p>
        </w:tc>
      </w:tr>
    </w:tbl>
    <w:p w14:paraId="11C21433" w14:textId="77777777" w:rsidR="00B8195B" w:rsidRPr="00BE393D" w:rsidRDefault="00B8195B" w:rsidP="003259BA">
      <w:pPr>
        <w:pStyle w:val="Bullets1"/>
        <w:numPr>
          <w:ilvl w:val="0"/>
          <w:numId w:val="0"/>
        </w:numPr>
      </w:pPr>
    </w:p>
    <w:p w14:paraId="02864B84" w14:textId="6712DE17" w:rsidR="00580BDF" w:rsidRDefault="00580BDF" w:rsidP="001D2489">
      <w:pPr>
        <w:pStyle w:val="Bullets1"/>
        <w:numPr>
          <w:ilvl w:val="0"/>
          <w:numId w:val="0"/>
        </w:numPr>
        <w:ind w:left="584" w:hanging="227"/>
        <w:rPr>
          <w:rFonts w:ascii="Verdana" w:hAnsi="Verdana"/>
          <w:szCs w:val="20"/>
        </w:rPr>
      </w:pPr>
    </w:p>
    <w:p w14:paraId="59DF15C9" w14:textId="5E539C68" w:rsidR="009A2C8F" w:rsidRDefault="009A2C8F" w:rsidP="001D2489">
      <w:pPr>
        <w:pStyle w:val="Bullets1"/>
        <w:numPr>
          <w:ilvl w:val="0"/>
          <w:numId w:val="0"/>
        </w:numPr>
        <w:ind w:left="584" w:hanging="227"/>
        <w:rPr>
          <w:rFonts w:ascii="Verdana" w:hAnsi="Verdana"/>
          <w:szCs w:val="20"/>
        </w:rPr>
      </w:pPr>
    </w:p>
    <w:p w14:paraId="36C9D92F" w14:textId="77777777" w:rsidR="009F2895" w:rsidRDefault="009F2895" w:rsidP="009F2895">
      <w:pPr>
        <w:pStyle w:val="AttachmentsAttachments"/>
      </w:pPr>
      <w:r>
        <w:lastRenderedPageBreak/>
        <w:t xml:space="preserve">Attachment 1: </w:t>
      </w:r>
      <w:r w:rsidRPr="006425F5">
        <w:t>Guidelines for incorporation of child safety into the recruitment and management of staff</w:t>
      </w:r>
    </w:p>
    <w:p w14:paraId="789DA6A7" w14:textId="6B0F39FB" w:rsidR="009F2895" w:rsidRDefault="009F2895" w:rsidP="009F2895">
      <w:r>
        <w:t xml:space="preserve">The following guidelines and processes for the incorporation of child safety into the recruitment and management of staff demonstrate </w:t>
      </w:r>
      <w:sdt>
        <w:sdtPr>
          <w:alias w:val="Company"/>
          <w:tag w:val=""/>
          <w:id w:val="-2025547037"/>
          <w:placeholder>
            <w:docPart w:val="A368F485501B4B1088B849D9167FD500"/>
          </w:placeholder>
          <w:dataBinding w:prefixMappings="xmlns:ns0='http://schemas.openxmlformats.org/officeDocument/2006/extended-properties' " w:xpath="/ns0:Properties[1]/ns0:Company[1]" w:storeItemID="{6668398D-A668-4E3E-A5EB-62B293D839F1}"/>
          <w:text/>
        </w:sdtPr>
        <w:sdtContent>
          <w:r w:rsidR="00A839C3">
            <w:t>West Wimmera Shire Council Kindergartens and Early Childhood Service</w:t>
          </w:r>
        </w:sdtContent>
      </w:sdt>
      <w:r>
        <w:t xml:space="preserve">’s commitment to maximising the safety of children and deterring unsuitable and inappropriate persons from attempting to work at our service. </w:t>
      </w:r>
    </w:p>
    <w:p w14:paraId="530F58EA" w14:textId="77777777" w:rsidR="009F2895" w:rsidRDefault="009F2895" w:rsidP="009F2895">
      <w:pPr>
        <w:pStyle w:val="AttachmentsHeading2"/>
      </w:pPr>
      <w:r>
        <w:t>Preparation for recruitment</w:t>
      </w:r>
    </w:p>
    <w:p w14:paraId="0ED2F9C7" w14:textId="6C2D9F02" w:rsidR="009F2895" w:rsidRDefault="009F2895" w:rsidP="009F2895">
      <w:pPr>
        <w:pStyle w:val="TableAttachmentTextBullet1"/>
      </w:pPr>
      <w:r>
        <w:t xml:space="preserve">Include a statement of </w:t>
      </w:r>
      <w:sdt>
        <w:sdtPr>
          <w:alias w:val="Company"/>
          <w:tag w:val=""/>
          <w:id w:val="-1790500557"/>
          <w:placeholder>
            <w:docPart w:val="7FAC8FDDF79A4E53917E0E9A4463F233"/>
          </w:placeholder>
          <w:dataBinding w:prefixMappings="xmlns:ns0='http://schemas.openxmlformats.org/officeDocument/2006/extended-properties' " w:xpath="/ns0:Properties[1]/ns0:Company[1]" w:storeItemID="{6668398D-A668-4E3E-A5EB-62B293D839F1}"/>
          <w:text/>
        </w:sdtPr>
        <w:sdtContent>
          <w:r w:rsidR="00A839C3">
            <w:t>West Wimmera Shire Council Kindergartens and Early Childhood Service</w:t>
          </w:r>
        </w:sdtContent>
      </w:sdt>
      <w:r>
        <w:t>’s commitment to maintaining a child safe environment in the job description</w:t>
      </w:r>
    </w:p>
    <w:p w14:paraId="4EC508EE" w14:textId="77777777" w:rsidR="009F2895" w:rsidRPr="002C46C6" w:rsidRDefault="009F2895" w:rsidP="009F2895">
      <w:pPr>
        <w:pStyle w:val="TableAttachmentTextBullet1"/>
      </w:pPr>
      <w:r w:rsidRPr="002C46C6">
        <w:t xml:space="preserve">Job description clearly outlines responsibilities and accountability </w:t>
      </w:r>
      <w:hyperlink r:id="rId51" w:history="1">
        <w:r w:rsidRPr="002C46C6">
          <w:rPr>
            <w:rStyle w:val="Hyperlink"/>
          </w:rPr>
          <w:t>ACECQA - Position descriptions tools</w:t>
        </w:r>
      </w:hyperlink>
    </w:p>
    <w:p w14:paraId="77F470CB" w14:textId="77777777" w:rsidR="009F2895" w:rsidRPr="002C46C6" w:rsidRDefault="009F2895" w:rsidP="009F2895">
      <w:pPr>
        <w:pStyle w:val="TableAttachmentTextBullet1"/>
      </w:pPr>
      <w:r w:rsidRPr="002C46C6">
        <w:t xml:space="preserve">Job advertisements clearly state our commitment to child safety – </w:t>
      </w:r>
      <w:hyperlink r:id="rId52" w:history="1">
        <w:r w:rsidRPr="002C46C6">
          <w:rPr>
            <w:rStyle w:val="Hyperlink"/>
          </w:rPr>
          <w:t>ACECQA - Job advertisements tool</w:t>
        </w:r>
      </w:hyperlink>
    </w:p>
    <w:p w14:paraId="77980FE2" w14:textId="77777777" w:rsidR="009F2895" w:rsidRDefault="009F2895" w:rsidP="009F2895">
      <w:pPr>
        <w:pStyle w:val="TableAttachmentTextBullet1"/>
      </w:pPr>
      <w:r>
        <w:t xml:space="preserve">Include requirement for a current Working with Children Check (WWCC) or Victorian Institute of Teaching registration and a </w:t>
      </w:r>
      <w:r w:rsidRPr="0062641A">
        <w:t>criminal history check</w:t>
      </w:r>
    </w:p>
    <w:p w14:paraId="1FA63FEC" w14:textId="77777777" w:rsidR="009F2895" w:rsidRDefault="009F2895" w:rsidP="009F2895">
      <w:pPr>
        <w:pStyle w:val="TableAttachmentTextBullet1"/>
      </w:pPr>
    </w:p>
    <w:p w14:paraId="47EF0D16" w14:textId="77777777" w:rsidR="009F2895" w:rsidRDefault="009F2895" w:rsidP="009F2895">
      <w:pPr>
        <w:pStyle w:val="AttachmentsHeading2"/>
      </w:pPr>
      <w:r>
        <w:t>Selection process</w:t>
      </w:r>
    </w:p>
    <w:p w14:paraId="38D5E25B" w14:textId="77777777" w:rsidR="009F2895" w:rsidRPr="002C46C6" w:rsidRDefault="009F2895" w:rsidP="009F2895">
      <w:pPr>
        <w:pStyle w:val="TableAttachmentTextBullet1"/>
      </w:pPr>
      <w:r w:rsidRPr="002C46C6">
        <w:t>Do face-to-face interviews or video calls, a quick phone call isn’t enough</w:t>
      </w:r>
    </w:p>
    <w:p w14:paraId="00597CFA" w14:textId="77777777" w:rsidR="009F2895" w:rsidRDefault="009F2895" w:rsidP="009F2895">
      <w:pPr>
        <w:pStyle w:val="TableAttachmentTextBullet1"/>
      </w:pPr>
      <w:r>
        <w:t>At least three people are on the interview panel including, where possible, a gender mix and a person external to the service or someone with human resource/interviewing experience</w:t>
      </w:r>
    </w:p>
    <w:p w14:paraId="041C33FA" w14:textId="77777777" w:rsidR="009F2895" w:rsidRDefault="009F2895" w:rsidP="009F2895">
      <w:pPr>
        <w:pStyle w:val="TableAttachmentTextBullet1"/>
      </w:pPr>
      <w:r>
        <w:t>Questions are behaviour-based and ask the interviewee to provide examples of their past behaviour in specific situations relevant to the job being applied for</w:t>
      </w:r>
    </w:p>
    <w:p w14:paraId="4902B74B" w14:textId="77777777" w:rsidR="009F2895" w:rsidRDefault="009F2895" w:rsidP="009F2895">
      <w:pPr>
        <w:pStyle w:val="TableAttachmentTextBullet1"/>
      </w:pPr>
      <w:r>
        <w:t xml:space="preserve">Questions regarding relationships with children are values-based and include a consideration of issues such as professional boundaries, resilience and motivation, teamwork, accountability and ethics – </w:t>
      </w:r>
      <w:hyperlink r:id="rId53" w:history="1">
        <w:r w:rsidRPr="002C46C6">
          <w:rPr>
            <w:rStyle w:val="Hyperlink"/>
          </w:rPr>
          <w:t>ACECQA - Types of questions to ask during an interview tool</w:t>
        </w:r>
      </w:hyperlink>
    </w:p>
    <w:p w14:paraId="083E8650" w14:textId="77777777" w:rsidR="009F2895" w:rsidRDefault="009F2895" w:rsidP="009F2895">
      <w:pPr>
        <w:pStyle w:val="TableAttachmentTextBullet1"/>
      </w:pPr>
      <w:r>
        <w:t>Questions are based on key selection criteria</w:t>
      </w:r>
    </w:p>
    <w:p w14:paraId="61B35206" w14:textId="77777777" w:rsidR="009F2895" w:rsidRDefault="009F2895" w:rsidP="009F2895">
      <w:pPr>
        <w:pStyle w:val="TableAttachmentTextBullet1"/>
      </w:pPr>
      <w:r>
        <w:t>More detail is asked for when answers seem incomplete</w:t>
      </w:r>
    </w:p>
    <w:p w14:paraId="375E9B67" w14:textId="77777777" w:rsidR="009F2895" w:rsidRDefault="009F2895" w:rsidP="009F2895">
      <w:pPr>
        <w:pStyle w:val="TableAttachmentTextBullet1"/>
      </w:pPr>
      <w:r>
        <w:t>Confirm identity by sighting (and taking a copy of) a driver’s licence or a passport</w:t>
      </w:r>
    </w:p>
    <w:p w14:paraId="437C957C" w14:textId="77777777" w:rsidR="009F2895" w:rsidRDefault="009F2895" w:rsidP="009F2895">
      <w:pPr>
        <w:pStyle w:val="TableAttachmentTextBullet1"/>
      </w:pPr>
      <w:r>
        <w:t>Verify qualifications and, where relevant, Working with Children Clearance or Victorian Institute of Teaching registration</w:t>
      </w:r>
    </w:p>
    <w:p w14:paraId="1D7F9270" w14:textId="77777777" w:rsidR="009F2895" w:rsidRDefault="009F2895" w:rsidP="009F2895">
      <w:pPr>
        <w:pStyle w:val="TableAttachmentTextBullet1"/>
      </w:pPr>
      <w:r>
        <w:t>Thorough reference checks:</w:t>
      </w:r>
    </w:p>
    <w:p w14:paraId="422184BD" w14:textId="77777777" w:rsidR="009F2895" w:rsidRDefault="009F2895" w:rsidP="009F2895">
      <w:pPr>
        <w:pStyle w:val="TableAttachmentTextBullet2"/>
      </w:pPr>
      <w:r>
        <w:t xml:space="preserve">at least two referees are contacted (including the current or most recent employer or direct line manager) in person or via telephone </w:t>
      </w:r>
      <w:hyperlink r:id="rId54" w:history="1">
        <w:r w:rsidRPr="002C46C6">
          <w:rPr>
            <w:rStyle w:val="Hyperlink"/>
          </w:rPr>
          <w:t>ACECQA - Referee checks tool</w:t>
        </w:r>
      </w:hyperlink>
    </w:p>
    <w:p w14:paraId="1AEE2D64" w14:textId="77777777" w:rsidR="009F2895" w:rsidRDefault="009F2895" w:rsidP="009F2895">
      <w:pPr>
        <w:pStyle w:val="TableAttachmentTextBullet2"/>
      </w:pPr>
      <w:r>
        <w:t>all referees must have observed the applicant working with children first-hand</w:t>
      </w:r>
    </w:p>
    <w:p w14:paraId="3E5009EE" w14:textId="77777777" w:rsidR="009F2895" w:rsidRDefault="009F2895" w:rsidP="009F2895">
      <w:pPr>
        <w:pStyle w:val="TableAttachmentTextBullet2"/>
      </w:pPr>
      <w:r>
        <w:t>referees are asked about the candidate’s past behaviour including relationships with children, professional boundaries, resilience and motivation, teamwork, accountability and ethics</w:t>
      </w:r>
    </w:p>
    <w:p w14:paraId="1F99B692" w14:textId="77777777" w:rsidR="009F2895" w:rsidRPr="002C46C6" w:rsidRDefault="009F2895" w:rsidP="009F2895">
      <w:pPr>
        <w:pStyle w:val="TableAttachmentTextBullet2"/>
      </w:pPr>
      <w:r w:rsidRPr="002C46C6">
        <w:t>look for unexplained gaps in employment history</w:t>
      </w:r>
    </w:p>
    <w:p w14:paraId="66FDC0F9" w14:textId="77777777" w:rsidR="009F2895" w:rsidRPr="002C46C6" w:rsidRDefault="009F2895" w:rsidP="009F2895">
      <w:pPr>
        <w:pStyle w:val="TableAttachmentTextBullet2"/>
      </w:pPr>
      <w:r w:rsidRPr="002C46C6">
        <w:t>use the NQA IT System public portal to check if an applicant is a prohibited person</w:t>
      </w:r>
    </w:p>
    <w:p w14:paraId="2FE10AAB" w14:textId="77777777" w:rsidR="009F2895" w:rsidRPr="002C46C6" w:rsidRDefault="009F2895" w:rsidP="009F2895">
      <w:pPr>
        <w:pStyle w:val="TableAttachmentTextBullet2"/>
      </w:pPr>
      <w:r w:rsidRPr="002C46C6">
        <w:t>undertake criminal history check after offering the job but before the applicant starts working</w:t>
      </w:r>
    </w:p>
    <w:p w14:paraId="6762FF69" w14:textId="77777777" w:rsidR="009F2895" w:rsidRDefault="009F2895" w:rsidP="009F2895">
      <w:pPr>
        <w:pStyle w:val="TableAttachmentTextBullet1"/>
      </w:pPr>
      <w:r w:rsidRPr="007B5BCA">
        <w:t>The template letter of offer includes a statement about what is expected of the staff member in terms of commitment and responsibilities for child safety.</w:t>
      </w:r>
    </w:p>
    <w:p w14:paraId="5BED4F50" w14:textId="77777777" w:rsidR="009F2895" w:rsidRPr="007B5BCA" w:rsidRDefault="009F2895" w:rsidP="009F2895">
      <w:pPr>
        <w:pStyle w:val="AttachmentsHeading2"/>
      </w:pPr>
      <w:r>
        <w:t>Induction</w:t>
      </w:r>
    </w:p>
    <w:p w14:paraId="3A0886AE" w14:textId="77777777" w:rsidR="009F2895" w:rsidRPr="002C46C6" w:rsidRDefault="009F2895" w:rsidP="009F2895">
      <w:pPr>
        <w:pStyle w:val="TableAttachmentTextBullet1"/>
      </w:pPr>
      <w:r w:rsidRPr="002C46C6">
        <w:t>Whenever possible, make sure new staff finish all aspects of their induction before working with children unsupervised</w:t>
      </w:r>
    </w:p>
    <w:p w14:paraId="74239A26" w14:textId="77777777" w:rsidR="009F2895" w:rsidRPr="002C46C6" w:rsidRDefault="009F2895" w:rsidP="009F2895">
      <w:pPr>
        <w:pStyle w:val="TableAttachmentTextBullet1"/>
      </w:pPr>
      <w:r w:rsidRPr="002C46C6">
        <w:t>Orientation and induction covers information about values, attitudes, expectations and workplace practices in relation to maintaining a child safe environment</w:t>
      </w:r>
    </w:p>
    <w:p w14:paraId="14DD94F3" w14:textId="77777777" w:rsidR="009F2895" w:rsidRPr="002C46C6" w:rsidRDefault="009F2895" w:rsidP="009F2895">
      <w:pPr>
        <w:pStyle w:val="TableAttachmentTextBullet1"/>
        <w:rPr>
          <w:rStyle w:val="PolicyNameChar"/>
        </w:rPr>
      </w:pPr>
      <w:r w:rsidRPr="002C46C6">
        <w:lastRenderedPageBreak/>
        <w:t xml:space="preserve">Information provided to the new staff member on commencing work at the service includes </w:t>
      </w:r>
      <w:r w:rsidRPr="002C46C6">
        <w:rPr>
          <w:rStyle w:val="PolicyNameChar"/>
        </w:rPr>
        <w:t>Child Safe Environment and Wellbeing Policy, Code of Conduct Policy, eSafety for Children, Use of Digital Technologies and Online Environment, Interaction with Children, Compliments and Complaints Policy and Staffing Policy.</w:t>
      </w:r>
      <w:r w:rsidRPr="002C46C6">
        <w:t xml:space="preserve"> Check their understanding of these documents in follow-up conversations.</w:t>
      </w:r>
    </w:p>
    <w:p w14:paraId="13A7EC8C" w14:textId="77777777" w:rsidR="009F2895" w:rsidRPr="0049421C" w:rsidRDefault="009F2895" w:rsidP="009F2895">
      <w:pPr>
        <w:pStyle w:val="TableAttachmentTextBullet1"/>
      </w:pPr>
      <w:r w:rsidRPr="0049421C">
        <w:t xml:space="preserve">New staff must update their organisation details with the Victorian Government Service Victoria online portal </w:t>
      </w:r>
      <w:hyperlink r:id="rId55">
        <w:r w:rsidRPr="0049421C">
          <w:rPr>
            <w:rStyle w:val="Hyperlink"/>
          </w:rPr>
          <w:t>https://service.vic.gov.au/find-services/work-and-volunteering/working-with-children-check/update-your-working-with-children-check-details</w:t>
        </w:r>
      </w:hyperlink>
      <w:r w:rsidRPr="0049421C">
        <w:t xml:space="preserve"> and provide proof of update upon commencement.</w:t>
      </w:r>
    </w:p>
    <w:p w14:paraId="2C2A682A" w14:textId="77777777" w:rsidR="009F2895" w:rsidRDefault="009F2895" w:rsidP="009F2895">
      <w:pPr>
        <w:pStyle w:val="TableAttachmentTextBullet1"/>
      </w:pPr>
      <w:r>
        <w:t>Regular meetings are held between staff members and the approved provider or the person with management or control</w:t>
      </w:r>
    </w:p>
    <w:p w14:paraId="71EADAA9" w14:textId="77777777" w:rsidR="009F2895" w:rsidRDefault="009F2895" w:rsidP="009F2895">
      <w:pPr>
        <w:pStyle w:val="TableAttachmentTextBullet1"/>
      </w:pPr>
      <w:r>
        <w:t>A mentoring or buddy system for staff members is in place</w:t>
      </w:r>
    </w:p>
    <w:p w14:paraId="59D38991" w14:textId="77777777" w:rsidR="009F2895" w:rsidRDefault="009F2895" w:rsidP="009F2895">
      <w:pPr>
        <w:pStyle w:val="TableAttachmentTextBullet1"/>
      </w:pPr>
      <w:r>
        <w:t>Training and education with regard to child safety and child protection is provided for all staff</w:t>
      </w:r>
    </w:p>
    <w:p w14:paraId="23516967" w14:textId="77777777" w:rsidR="009F2895" w:rsidRDefault="009F2895" w:rsidP="009F2895">
      <w:pPr>
        <w:pStyle w:val="TableAttachmentTextBullet1"/>
      </w:pPr>
      <w:r>
        <w:t>Resources and support are provided for all staff to ensure a child safe environment.</w:t>
      </w:r>
    </w:p>
    <w:p w14:paraId="05455336" w14:textId="77777777" w:rsidR="009F2895" w:rsidRDefault="009F2895" w:rsidP="009F2895">
      <w:pPr>
        <w:pStyle w:val="AttachmentsHeading2"/>
      </w:pPr>
      <w:r>
        <w:t xml:space="preserve">Ongoing </w:t>
      </w:r>
      <w:r w:rsidRPr="002C46C6">
        <w:t>Supervision</w:t>
      </w:r>
      <w:r>
        <w:t xml:space="preserve"> and Management</w:t>
      </w:r>
    </w:p>
    <w:p w14:paraId="4F95FA56" w14:textId="77777777" w:rsidR="009F2895" w:rsidRDefault="009F2895" w:rsidP="009F2895">
      <w:pPr>
        <w:pStyle w:val="TableAttachmentTextBullet1"/>
      </w:pPr>
      <w:r>
        <w:t>Regular meetings are held between staff and the approved provider or person with management or control and child safety is a regular item on the agenda</w:t>
      </w:r>
    </w:p>
    <w:p w14:paraId="47B1862A" w14:textId="77777777" w:rsidR="009F2895" w:rsidRDefault="009F2895" w:rsidP="009F2895">
      <w:pPr>
        <w:pStyle w:val="TableAttachmentTextBullet1"/>
      </w:pPr>
      <w:r>
        <w:t>Provide supervision to ensure clear expectations about the role, adequate support as well as on-the-job monitoring of their performance</w:t>
      </w:r>
    </w:p>
    <w:p w14:paraId="0074D9B2" w14:textId="77777777" w:rsidR="009F2895" w:rsidRDefault="009F2895" w:rsidP="009F2895">
      <w:pPr>
        <w:pStyle w:val="TableAttachmentTextBullet1"/>
      </w:pPr>
      <w:r>
        <w:t>Performance reviews consider the staff member’s contribution to creating a child safe environment</w:t>
      </w:r>
    </w:p>
    <w:p w14:paraId="1DD02C60" w14:textId="77777777" w:rsidR="009F2895" w:rsidRDefault="009F2895" w:rsidP="009F2895">
      <w:pPr>
        <w:pStyle w:val="TableAttachmentTextBullet1"/>
      </w:pPr>
      <w:r>
        <w:t>Regular training and education with regard to child safety, child protection and inclusive practices is provided for all staff</w:t>
      </w:r>
    </w:p>
    <w:p w14:paraId="564326E2" w14:textId="77777777" w:rsidR="009F2895" w:rsidRDefault="009F2895" w:rsidP="009F2895">
      <w:pPr>
        <w:pStyle w:val="TableAttachmentTextBullet1"/>
      </w:pPr>
      <w:r>
        <w:t>Resources and support are provided for all staff to ensure a child safe environment</w:t>
      </w:r>
    </w:p>
    <w:p w14:paraId="6937806E" w14:textId="77777777" w:rsidR="009F2895" w:rsidRDefault="009F2895" w:rsidP="009F2895">
      <w:pPr>
        <w:pStyle w:val="TableAttachmentTextBullet1"/>
      </w:pPr>
      <w:r>
        <w:t>Have a process to ensure that the registration of all early childhood teachers with Victorian Institute of Training remains current</w:t>
      </w:r>
    </w:p>
    <w:p w14:paraId="1146F9B2" w14:textId="77777777" w:rsidR="009F2895" w:rsidRDefault="009F2895" w:rsidP="009F2895">
      <w:pPr>
        <w:pStyle w:val="TableAttachmentTextBullet1"/>
      </w:pPr>
      <w:r>
        <w:t>Maintain a register of all staff with a WWCC card and regularly check the status of the WWCC cards of all staff to ensure that no one has been given a Negative Notice or had their card revoked or suspended or that it has expired</w:t>
      </w:r>
    </w:p>
    <w:p w14:paraId="6AE5CD32" w14:textId="77777777" w:rsidR="009F2895" w:rsidRDefault="009F2895" w:rsidP="009F2895">
      <w:pPr>
        <w:pStyle w:val="TableAttachmentTextBullet1"/>
      </w:pPr>
      <w:r>
        <w:t>Develop processes to deal with a staff member who is given a Negative Notice including ensuring that they do not do any child-related work.</w:t>
      </w:r>
    </w:p>
    <w:p w14:paraId="0CFDE576" w14:textId="77777777" w:rsidR="009F2895" w:rsidRDefault="009F2895" w:rsidP="009F2895">
      <w:pPr>
        <w:spacing w:after="200" w:line="276" w:lineRule="auto"/>
      </w:pPr>
      <w:r>
        <w:br w:type="page"/>
      </w:r>
    </w:p>
    <w:p w14:paraId="0358A1BC" w14:textId="77777777" w:rsidR="009F2895" w:rsidRDefault="009F2895" w:rsidP="009F2895">
      <w:pPr>
        <w:pStyle w:val="AttachmentsAttachments"/>
      </w:pPr>
      <w:r>
        <w:lastRenderedPageBreak/>
        <w:t>ATTACHMENT 2: Guidelines for incorporation of child safety into the recruitment and management of contractors, volunteers and students</w:t>
      </w:r>
    </w:p>
    <w:p w14:paraId="7A414FCF" w14:textId="13D5D26C" w:rsidR="009F2895" w:rsidRDefault="009F2895" w:rsidP="009F2895">
      <w:r>
        <w:t xml:space="preserve">The following guidelines and processes for the recruitment and management of contractors </w:t>
      </w:r>
      <w:r w:rsidRPr="004F137E">
        <w:rPr>
          <w:rStyle w:val="RefertosourcedefinitionsChar"/>
        </w:rPr>
        <w:t>(refer to Definitions)</w:t>
      </w:r>
      <w:r>
        <w:t xml:space="preserve">, volunteers </w:t>
      </w:r>
      <w:r w:rsidRPr="004F137E">
        <w:rPr>
          <w:rStyle w:val="RefertosourcedefinitionsChar"/>
        </w:rPr>
        <w:t>(refer to Definitions)</w:t>
      </w:r>
      <w:r>
        <w:t xml:space="preserve"> and students demonstrates </w:t>
      </w:r>
      <w:sdt>
        <w:sdtPr>
          <w:alias w:val="Company"/>
          <w:tag w:val=""/>
          <w:id w:val="-719210094"/>
          <w:placeholder>
            <w:docPart w:val="A009DBDDC2B941A6BC1368D82C27D852"/>
          </w:placeholder>
          <w:dataBinding w:prefixMappings="xmlns:ns0='http://schemas.openxmlformats.org/officeDocument/2006/extended-properties' " w:xpath="/ns0:Properties[1]/ns0:Company[1]" w:storeItemID="{6668398D-A668-4E3E-A5EB-62B293D839F1}"/>
          <w:text/>
        </w:sdtPr>
        <w:sdtContent>
          <w:r w:rsidR="00A839C3">
            <w:t>West Wimmera Shire Council Kindergartens and Early Childhood Service</w:t>
          </w:r>
        </w:sdtContent>
      </w:sdt>
      <w:r>
        <w:t xml:space="preserve">’s commitment to maximising the safety of children and deterring unsuitable and inappropriate persons from attempting to work, volunteer or be on student placement at our service. </w:t>
      </w:r>
    </w:p>
    <w:p w14:paraId="369F9FFA" w14:textId="77777777" w:rsidR="009F2895" w:rsidRDefault="009F2895" w:rsidP="009F2895">
      <w:pPr>
        <w:pStyle w:val="TableAttachmentTextBullet1"/>
      </w:pPr>
      <w:r>
        <w:t>Assess the nature of the work or task being undertaken by contractors, volunteers and students to determine whether a position description is required</w:t>
      </w:r>
    </w:p>
    <w:p w14:paraId="24C90354" w14:textId="77777777" w:rsidR="009F2895" w:rsidRDefault="009F2895" w:rsidP="009F2895">
      <w:pPr>
        <w:pStyle w:val="TableAttachmentTextBullet1"/>
      </w:pPr>
      <w:r>
        <w:t>Consider whether a screening or recruitment process is relevant to the role and the risks to children</w:t>
      </w:r>
    </w:p>
    <w:p w14:paraId="4E916842" w14:textId="77777777" w:rsidR="009F2895" w:rsidRDefault="009F2895" w:rsidP="009F2895">
      <w:pPr>
        <w:pStyle w:val="TableAttachmentTextBullet1"/>
      </w:pPr>
      <w:r>
        <w:t xml:space="preserve">Ensure a valid Working with Children Check or an exemption applies for people engaged in ‘direct contact’ in child-related work, including physical contact, face to face contact, oral, written or electronic communication. </w:t>
      </w:r>
    </w:p>
    <w:p w14:paraId="3B599567" w14:textId="77777777" w:rsidR="009F2895" w:rsidRDefault="009F2895" w:rsidP="009F2895">
      <w:pPr>
        <w:pStyle w:val="TableAttachmentTextBullet1"/>
      </w:pPr>
      <w:r>
        <w:t>Inform contractors, volunteers and students of policies relevant to their role as part of their orientation to the service</w:t>
      </w:r>
    </w:p>
    <w:p w14:paraId="76C559B2" w14:textId="77777777" w:rsidR="009F2895" w:rsidRDefault="009F2895" w:rsidP="009F2895">
      <w:pPr>
        <w:pStyle w:val="TableAttachmentTextBullet1"/>
      </w:pPr>
      <w:r>
        <w:t>Provide supervision to ensure clear expectations about the role and responsibilities</w:t>
      </w:r>
    </w:p>
    <w:p w14:paraId="0C0EF43C" w14:textId="77777777" w:rsidR="009F2895" w:rsidRDefault="009F2895" w:rsidP="009F2895">
      <w:pPr>
        <w:pStyle w:val="TableAttachmentTextBullet1"/>
      </w:pPr>
      <w:r>
        <w:t>Do not leave contractors, volunteers or students (or visitors) alone with children</w:t>
      </w:r>
    </w:p>
    <w:p w14:paraId="34BC4AEF" w14:textId="77777777" w:rsidR="009F2895" w:rsidRDefault="009F2895" w:rsidP="009F2895">
      <w:pPr>
        <w:pStyle w:val="TableAttachmentTextBullet1"/>
      </w:pPr>
      <w:r>
        <w:t>Have conversations about child safety and wellbeing and how the service maintains and responds to issues of safety with contractors, volunteers and students.</w:t>
      </w:r>
    </w:p>
    <w:p w14:paraId="369381F3" w14:textId="77777777" w:rsidR="009F2895" w:rsidRDefault="009F2895" w:rsidP="009F2895">
      <w:pPr>
        <w:spacing w:after="200" w:line="276" w:lineRule="auto"/>
      </w:pPr>
      <w:r>
        <w:br w:type="page"/>
      </w:r>
    </w:p>
    <w:p w14:paraId="4A0859FC" w14:textId="78B4DA69" w:rsidR="009F2895" w:rsidRDefault="009F2895" w:rsidP="002E0CCE">
      <w:pPr>
        <w:pStyle w:val="AttachmentsAttachments"/>
      </w:pPr>
      <w:r w:rsidRPr="005B6FE5">
        <w:lastRenderedPageBreak/>
        <w:t>ATTACHMENT 3: Child Safety Reporting Process,</w:t>
      </w:r>
      <w:r w:rsidRPr="005B6FE5">
        <w:rPr>
          <w:noProof/>
        </w:rPr>
        <w:drawing>
          <wp:inline distT="0" distB="0" distL="0" distR="0" wp14:anchorId="5BD2195C" wp14:editId="619547A2">
            <wp:extent cx="5583031" cy="7894637"/>
            <wp:effectExtent l="0" t="0" r="0" b="0"/>
            <wp:docPr id="107814157" name="Picture 23" descr="A screenshot of a ph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814157" name="Picture 19" descr="A screenshot of a phone&#10;&#10;Description automatically generated"/>
                    <pic:cNvPicPr/>
                  </pic:nvPicPr>
                  <pic:blipFill>
                    <a:blip r:embed="rId56" cstate="print">
                      <a:extLst>
                        <a:ext uri="{28A0092B-C50C-407E-A947-70E740481C1C}">
                          <a14:useLocalDpi xmlns:a14="http://schemas.microsoft.com/office/drawing/2010/main" val="0"/>
                        </a:ext>
                      </a:extLst>
                    </a:blip>
                    <a:stretch>
                      <a:fillRect/>
                    </a:stretch>
                  </pic:blipFill>
                  <pic:spPr>
                    <a:xfrm>
                      <a:off x="0" y="0"/>
                      <a:ext cx="5605224" cy="7926018"/>
                    </a:xfrm>
                    <a:prstGeom prst="rect">
                      <a:avLst/>
                    </a:prstGeom>
                  </pic:spPr>
                </pic:pic>
              </a:graphicData>
            </a:graphic>
          </wp:inline>
        </w:drawing>
      </w:r>
    </w:p>
    <w:p w14:paraId="3D70FDED" w14:textId="77777777" w:rsidR="009F2895" w:rsidRDefault="009F2895" w:rsidP="009F2895">
      <w:pPr>
        <w:sectPr w:rsidR="009F2895" w:rsidSect="009F2895">
          <w:headerReference w:type="default" r:id="rId57"/>
          <w:footerReference w:type="default" r:id="rId58"/>
          <w:headerReference w:type="first" r:id="rId59"/>
          <w:footerReference w:type="first" r:id="rId60"/>
          <w:pgSz w:w="11906" w:h="16838"/>
          <w:pgMar w:top="1440" w:right="851" w:bottom="1440" w:left="851" w:header="0" w:footer="709" w:gutter="0"/>
          <w:cols w:space="708"/>
          <w:titlePg/>
          <w:docGrid w:linePitch="360"/>
        </w:sectPr>
      </w:pPr>
    </w:p>
    <w:p w14:paraId="32CA3DB9" w14:textId="77777777" w:rsidR="009F2895" w:rsidRDefault="009F2895" w:rsidP="009F2895">
      <w:pPr>
        <w:pStyle w:val="AttachmentsAttachments"/>
      </w:pPr>
      <w:r w:rsidRPr="00CF14D4">
        <w:lastRenderedPageBreak/>
        <w:t xml:space="preserve">Processes for responding </w:t>
      </w:r>
      <w:r>
        <w:t xml:space="preserve">to incidents, disclosure and suspicions of </w:t>
      </w:r>
      <w:r w:rsidRPr="00CF14D4">
        <w:t>child abuse</w:t>
      </w:r>
      <w:r w:rsidDel="00970985">
        <w:t xml:space="preserve"> </w:t>
      </w:r>
    </w:p>
    <w:p w14:paraId="13AEA6C5" w14:textId="77777777" w:rsidR="009F2895" w:rsidRPr="00F73C8F" w:rsidRDefault="009F2895" w:rsidP="009F2895">
      <w:pPr>
        <w:pStyle w:val="AttachmentsAttachments"/>
      </w:pPr>
      <w:r>
        <w:rPr>
          <w:noProof/>
        </w:rPr>
        <mc:AlternateContent>
          <mc:Choice Requires="wps">
            <w:drawing>
              <wp:inline distT="0" distB="0" distL="0" distR="0" wp14:anchorId="47A222FF" wp14:editId="3225750B">
                <wp:extent cx="6448567" cy="620974"/>
                <wp:effectExtent l="0" t="0" r="9525" b="8255"/>
                <wp:docPr id="917748377" name="Rectangle 24"/>
                <wp:cNvGraphicFramePr/>
                <a:graphic xmlns:a="http://schemas.openxmlformats.org/drawingml/2006/main">
                  <a:graphicData uri="http://schemas.microsoft.com/office/word/2010/wordprocessingShape">
                    <wps:wsp>
                      <wps:cNvSpPr/>
                      <wps:spPr>
                        <a:xfrm>
                          <a:off x="0" y="0"/>
                          <a:ext cx="6448567" cy="620974"/>
                        </a:xfrm>
                        <a:prstGeom prst="rect">
                          <a:avLst/>
                        </a:prstGeom>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71765561" w14:textId="77777777" w:rsidR="009F2895" w:rsidRDefault="009F2895" w:rsidP="009F2895">
                            <w:pPr>
                              <w:jc w:val="center"/>
                            </w:pPr>
                            <w:r w:rsidRPr="00D06CC9">
                              <w:t xml:space="preserve">Use ELAA’s </w:t>
                            </w:r>
                            <w:r w:rsidRPr="00D06CC9">
                              <w:rPr>
                                <w:b/>
                                <w:bCs/>
                              </w:rPr>
                              <w:t xml:space="preserve">easy-to-use, comprehensive </w:t>
                            </w:r>
                            <w:hyperlink r:id="rId61" w:history="1">
                              <w:r w:rsidRPr="004A6866">
                                <w:rPr>
                                  <w:rStyle w:val="Hyperlink"/>
                                  <w:b/>
                                  <w:bCs/>
                                </w:rPr>
                                <w:t>Child Safe Reporting Guide</w:t>
                              </w:r>
                            </w:hyperlink>
                            <w:r w:rsidRPr="00D06CC9">
                              <w:t xml:space="preserve"> alongside this policy for clear steps on child safety reporting</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47A222FF" id="Rectangle 24" o:spid="_x0000_s1027" style="width:507.75pt;height:48.9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kekVdAIAAD0FAAAOAAAAZHJzL2Uyb0RvYy54bWysVN1P2zAQf5+0/8Hy+0halQIVKapATJMQ&#10;IMrEs+vYJJLj885uk+6v39lJUwRoD9Ne/HEfv7v7+c6XV11j2E6hr8EWfHKSc6ashLK2rwX/+Xz7&#10;7ZwzH4QthQGrCr5Xnl8tv365bN1CTaECUypkBGL9onUFr0JwiyzzslKN8CfglCWlBmxEoCu+ZiWK&#10;ltAbk03zfJ61gKVDkMp7kt70Sr5M+ForGR609iowU3DKLaQV07qJa7a8FItXFK6q5ZCG+IcsGlFb&#10;CjpC3Ygg2BbrD1BNLRE86HAioclA61qqVANVM8nfVbOuhFOpFiLHu5Em//9g5f1u7R6RaGidX3g6&#10;xio6jU3cKT/WJbL2I1mqC0yScD6bnZ/OzziTpJtP84uzWWQzO3o79OG7gobFQ8GRHiNxJHZ3PvSm&#10;B5MYzNi4Writjem1UZId80qnsDeqt35SmtUlZTJNqKll1LVBthP02EJKZcOkV1WiVL14cprn6dUp&#10;z9EjZW0sAUZkTfFH7AEgtuNH7D7LwT66qtRxo3P+t8R659EjRQYbRuemtoCfARiqaojc2x9I6qmJ&#10;LIVu0xE3NJDRMko2UO4fkSH0E+CdvK3pVe6ED48CqeVpOGiMwwMt2kBbcBhOnFWAvz+TR3vqRNJy&#10;1tIIFdz/2gpUnJkflnr0YjKbxZlLl9np2ZQu+Fazeaux2+Ya6OEm9GE4mY7RPpjDUSM0LzTtqxiV&#10;VMJKil1wGfBwuQ79aNN/IdVqlcxozpwId3btZASPPMeue+5eBLqhNQM19T0cxk0s3nVobxs9Lay2&#10;AXSd2vfI6/ACNKOplYb/JH4Cb+/J6vjrLf8AAAD//wMAUEsDBBQABgAIAAAAIQAMGamm3gAAAAUB&#10;AAAPAAAAZHJzL2Rvd25yZXYueG1sTI/NTsMwEITvSLyDtZW4UadU/SHEqapKvSCERKAHbtt4iUPj&#10;dRS7aeDpcXspl5VGM5r5NlsNthE9db52rGAyTkAQl07XXCn4eN/eL0H4gKyxcUwKfsjDKr+9yTDV&#10;7sRv1BehErGEfYoKTAhtKqUvDVn0Y9cSR+/LdRZDlF0ldYenWG4b+ZAkc2mx5rhgsKWNofJQHK2C&#10;5+/FtDD9uv+dvtLOuN3L53bjlbobDesnEIGGcA3DGT+iQx6Z9u7I2otGQXwkXO7ZSyazGYi9gsfF&#10;EmSeyf/0+R8AAAD//wMAUEsBAi0AFAAGAAgAAAAhALaDOJL+AAAA4QEAABMAAAAAAAAAAAAAAAAA&#10;AAAAAFtDb250ZW50X1R5cGVzXS54bWxQSwECLQAUAAYACAAAACEAOP0h/9YAAACUAQAACwAAAAAA&#10;AAAAAAAAAAAvAQAAX3JlbHMvLnJlbHNQSwECLQAUAAYACAAAACEAqJHpFXQCAAA9BQAADgAAAAAA&#10;AAAAAAAAAAAuAgAAZHJzL2Uyb0RvYy54bWxQSwECLQAUAAYACAAAACEADBmppt4AAAAFAQAADwAA&#10;AAAAAAAAAAAAAADOBAAAZHJzL2Rvd25yZXYueG1sUEsFBgAAAAAEAAQA8wAAANkFAAAAAA==&#10;" fillcolor="#5b9bd5 [3204]" stroked="f" strokeweight="1pt">
                <v:textbox>
                  <w:txbxContent>
                    <w:p w14:paraId="71765561" w14:textId="77777777" w:rsidR="009F2895" w:rsidRDefault="009F2895" w:rsidP="009F2895">
                      <w:pPr>
                        <w:jc w:val="center"/>
                      </w:pPr>
                      <w:r w:rsidRPr="00D06CC9">
                        <w:t xml:space="preserve">Use ELAA’s </w:t>
                      </w:r>
                      <w:r w:rsidRPr="00D06CC9">
                        <w:rPr>
                          <w:b/>
                          <w:bCs/>
                        </w:rPr>
                        <w:t xml:space="preserve">easy-to-use, comprehensive </w:t>
                      </w:r>
                      <w:hyperlink r:id="rId62" w:history="1">
                        <w:r w:rsidRPr="004A6866">
                          <w:rPr>
                            <w:rStyle w:val="Hyperlink"/>
                            <w:b/>
                            <w:bCs/>
                          </w:rPr>
                          <w:t>Child Safe Reporting Guide</w:t>
                        </w:r>
                      </w:hyperlink>
                      <w:r w:rsidRPr="00D06CC9">
                        <w:t xml:space="preserve"> alongside this policy for clear steps on child safety reporting</w:t>
                      </w:r>
                    </w:p>
                  </w:txbxContent>
                </v:textbox>
                <w10:anchorlock/>
              </v:rect>
            </w:pict>
          </mc:Fallback>
        </mc:AlternateContent>
      </w:r>
    </w:p>
    <w:p w14:paraId="2E408EC3" w14:textId="77777777" w:rsidR="009F2895" w:rsidRDefault="009F2895" w:rsidP="009F2895">
      <w:pPr>
        <w:pStyle w:val="Attachmentsudheading"/>
      </w:pPr>
      <w:r>
        <w:t>Overview</w:t>
      </w:r>
    </w:p>
    <w:p w14:paraId="7DB19558" w14:textId="77777777" w:rsidR="009F2895" w:rsidRDefault="009F2895" w:rsidP="009F2895">
      <w:pPr>
        <w:pStyle w:val="TableAttachmentTextBullet1"/>
      </w:pPr>
      <w:r>
        <w:t xml:space="preserve">The approved provider or staff, including those with mandatory reporting responsibilities </w:t>
      </w:r>
      <w:r w:rsidRPr="5C5A3D5F">
        <w:rPr>
          <w:rStyle w:val="RefertoSourceDefinitionsAttachmentChar"/>
        </w:rPr>
        <w:t>(refer to Definitions)</w:t>
      </w:r>
      <w:r>
        <w:t xml:space="preserve"> must act when they form a reasonable belief or have a suspicion that a child has been, or is at risk of being abused. Regardless of the suspected cause, all concerns about the wellbeing of a child (or an unborn child) should be taken seriously and acted upon. This includes concerns about the wellbeing of a child, which does not appear to be the result of abuse</w:t>
      </w:r>
    </w:p>
    <w:p w14:paraId="20BB4E40" w14:textId="77777777" w:rsidR="009F2895" w:rsidRDefault="009F2895" w:rsidP="009F2895">
      <w:pPr>
        <w:pStyle w:val="TableAttachmentTextBullet1"/>
      </w:pPr>
      <w:r>
        <w:t>Staff must seek advice from the approved provider or person with management or control, DFFH Child Protection, Child First and/or Victoria Police if they are uncertain about whether they have sufficient grounds to form a reasonable belief.</w:t>
      </w:r>
    </w:p>
    <w:p w14:paraId="4CB5BBB3" w14:textId="77777777" w:rsidR="009F2895" w:rsidRDefault="009F2895" w:rsidP="009F2895">
      <w:pPr>
        <w:pStyle w:val="TableAttachmentTextBullet1"/>
      </w:pPr>
      <w:r>
        <w:t>If staff hold a reasonable belief that a child has been or is at risk of being abused, regardless of the advice of the Approved Provider or Person with Management or Control, or any other staff member, they must still make a report to Child Protection and/or Victoria Police.</w:t>
      </w:r>
    </w:p>
    <w:p w14:paraId="72EEA2AF" w14:textId="77777777" w:rsidR="009F2895" w:rsidRDefault="009F2895" w:rsidP="009F2895">
      <w:pPr>
        <w:pStyle w:val="TableAttachmentTextBullet1"/>
      </w:pPr>
      <w:r>
        <w:t xml:space="preserve">The steps outlined in the Department of Education’s flowchart: Four critical actions for early childhood services: Responding to Incidents, Disclosures and Suspicions of Child Abuse, provides a summary of the critical actions which are to be followed: </w:t>
      </w:r>
      <w:hyperlink r:id="rId63" w:history="1">
        <w:r w:rsidRPr="002A4489">
          <w:rPr>
            <w:rStyle w:val="Hyperlink"/>
          </w:rPr>
          <w:t>www.education.vic.gov.au</w:t>
        </w:r>
      </w:hyperlink>
    </w:p>
    <w:p w14:paraId="47E3F98D" w14:textId="77777777" w:rsidR="009F2895" w:rsidRDefault="009F2895" w:rsidP="009F2895">
      <w:pPr>
        <w:pStyle w:val="TableAttachmentTextBullet1"/>
      </w:pPr>
      <w:r>
        <w:t xml:space="preserve">Records are kept about all child safety concerns or complaints. These records contain comprehensive descriptions of incidents/ issues of concern and provide evidence for actions taken, including reports made to statutory authorities or professional bodies and follow-up actions to be completed. The records are stored in accordance with the service’s </w:t>
      </w:r>
      <w:r w:rsidRPr="004F137E">
        <w:rPr>
          <w:rStyle w:val="PolicyNameChar"/>
        </w:rPr>
        <w:t>Privacy and Confidentiality Policy.</w:t>
      </w:r>
      <w:r>
        <w:t xml:space="preserve"> </w:t>
      </w:r>
    </w:p>
    <w:p w14:paraId="0FE9784F" w14:textId="77777777" w:rsidR="009F2895" w:rsidRDefault="009F2895" w:rsidP="009F2895">
      <w:pPr>
        <w:pStyle w:val="TableAttachmentTextBullet1"/>
      </w:pPr>
      <w:r>
        <w:t>Privacy is maintained, and information is disclosed when it promotes the safety or wellbeing of a child.</w:t>
      </w:r>
    </w:p>
    <w:p w14:paraId="0AB91943" w14:textId="77777777" w:rsidR="009F2895" w:rsidRDefault="009F2895" w:rsidP="009F2895">
      <w:pPr>
        <w:pStyle w:val="TableAttachmentTextBullet1"/>
      </w:pPr>
      <w:r>
        <w:t>Permission is not required from parents/guardians of a child to make a report where abuse is suspected.</w:t>
      </w:r>
    </w:p>
    <w:p w14:paraId="7A0AD968" w14:textId="77777777" w:rsidR="009F2895" w:rsidRDefault="009F2895" w:rsidP="009F2895">
      <w:pPr>
        <w:pStyle w:val="Attachmentsudheading"/>
      </w:pPr>
      <w:r>
        <w:t xml:space="preserve">Responding to concerns about the wellbeing of a child </w:t>
      </w:r>
    </w:p>
    <w:p w14:paraId="0D436238" w14:textId="77777777" w:rsidR="009F2895" w:rsidRDefault="009F2895" w:rsidP="009F2895">
      <w:pPr>
        <w:pStyle w:val="AttachmentsHeading2"/>
      </w:pPr>
      <w:r>
        <w:t xml:space="preserve">When to report wellbeing concerns to Child FIRST (Family Information, Referral and Support </w:t>
      </w:r>
      <w:r w:rsidRPr="00A650FE">
        <w:t>Team)/Orange Door</w:t>
      </w:r>
    </w:p>
    <w:p w14:paraId="6D1BC67F" w14:textId="77777777" w:rsidR="009F2895" w:rsidRDefault="009F2895" w:rsidP="009F2895">
      <w:r>
        <w:t xml:space="preserve">A referral to Child FIRST or Orange Door </w:t>
      </w:r>
      <w:r w:rsidRPr="5C5A3D5F">
        <w:rPr>
          <w:rStyle w:val="RefertoSourceDefinitionsAttachmentChar"/>
        </w:rPr>
        <w:t>(refer to Definitions)</w:t>
      </w:r>
      <w:r>
        <w:t xml:space="preserve"> should be made if the approved provider/staff member has significant concerns for a child’s wellbeing and the child is not in immediate need of protection. This may include circumstances when there are:</w:t>
      </w:r>
    </w:p>
    <w:p w14:paraId="5D9AF344" w14:textId="77777777" w:rsidR="009F2895" w:rsidRDefault="009F2895" w:rsidP="009F2895">
      <w:pPr>
        <w:pStyle w:val="TableAttachmentTextBullet1"/>
      </w:pPr>
      <w:r w:rsidRPr="007920BA">
        <w:t>significant concern for a child's wellbeing</w:t>
      </w:r>
    </w:p>
    <w:p w14:paraId="1C735EBB" w14:textId="77777777" w:rsidR="009F2895" w:rsidRDefault="009F2895" w:rsidP="009F2895">
      <w:pPr>
        <w:pStyle w:val="TableAttachmentTextBullet1"/>
      </w:pPr>
      <w:r w:rsidRPr="007920BA">
        <w:t>parents who lack the skills to support their child's physical, emotional and cognitive development</w:t>
      </w:r>
      <w:r w:rsidRPr="007920BA" w:rsidDel="007920BA">
        <w:t xml:space="preserve"> </w:t>
      </w:r>
      <w:r>
        <w:t>that may be affecting the child’s development</w:t>
      </w:r>
    </w:p>
    <w:p w14:paraId="1105FC69" w14:textId="77777777" w:rsidR="009F2895" w:rsidRDefault="009F2895" w:rsidP="009F2895">
      <w:pPr>
        <w:pStyle w:val="TableAttachmentTextBullet1"/>
      </w:pPr>
      <w:r>
        <w:t>family conflict, including family breakdown</w:t>
      </w:r>
    </w:p>
    <w:p w14:paraId="2DB0FEC5" w14:textId="77777777" w:rsidR="009F2895" w:rsidRDefault="009F2895" w:rsidP="009F2895">
      <w:pPr>
        <w:pStyle w:val="TableAttachmentTextBullet1"/>
      </w:pPr>
      <w:r>
        <w:t>families under pressure, due to a family member’s physical or mental illness, substance misuse, disability or bereavement</w:t>
      </w:r>
    </w:p>
    <w:p w14:paraId="7A2A8F00" w14:textId="77777777" w:rsidR="009F2895" w:rsidRDefault="009F2895" w:rsidP="009F2895">
      <w:pPr>
        <w:pStyle w:val="TableAttachmentTextBullet1"/>
      </w:pPr>
      <w:r>
        <w:t>young, isolated and/or unsupported families</w:t>
      </w:r>
    </w:p>
    <w:p w14:paraId="4DBCDF1F" w14:textId="77777777" w:rsidR="009F2895" w:rsidRDefault="009F2895" w:rsidP="009F2895">
      <w:pPr>
        <w:pStyle w:val="TableAttachmentTextBullet1"/>
      </w:pPr>
      <w:r>
        <w:t>families experiencing significant social or economic disadvantage that may adversely impact on a child’s care or development.</w:t>
      </w:r>
    </w:p>
    <w:p w14:paraId="61C8864C" w14:textId="77777777" w:rsidR="009F2895" w:rsidRDefault="009F2895" w:rsidP="009F2895">
      <w:pPr>
        <w:pStyle w:val="Attachmentsudheading"/>
      </w:pPr>
      <w:r>
        <w:t>When to make a referral to orange door</w:t>
      </w:r>
    </w:p>
    <w:p w14:paraId="64D4E9DF" w14:textId="77777777" w:rsidR="009F2895" w:rsidRPr="00F44454" w:rsidRDefault="009F2895" w:rsidP="009F2895">
      <w:r>
        <w:t>Orange Door</w:t>
      </w:r>
      <w:r w:rsidRPr="00FC33A4">
        <w:t xml:space="preserve"> is </w:t>
      </w:r>
      <w:r>
        <w:t>a free</w:t>
      </w:r>
      <w:r w:rsidRPr="00FC33A4">
        <w:t xml:space="preserve"> </w:t>
      </w:r>
      <w:r>
        <w:t>service</w:t>
      </w:r>
      <w:r w:rsidRPr="00FC33A4">
        <w:t xml:space="preserve"> for women, children and young people who are experiencing family violence, or families who need assistance with the care and wellbeing of children to access the services they need to be safe and supported</w:t>
      </w:r>
      <w:r>
        <w:t xml:space="preserve">. Both services ensure that vulnerable children, young people and their families are linked </w:t>
      </w:r>
      <w:r>
        <w:lastRenderedPageBreak/>
        <w:t>effectively into relevant services, and this may be the best way to connect children, young people and their families with the services they need.</w:t>
      </w:r>
    </w:p>
    <w:p w14:paraId="571D0F2A" w14:textId="77777777" w:rsidR="009F2895" w:rsidRDefault="009F2895" w:rsidP="009F2895">
      <w:pPr>
        <w:pStyle w:val="Attachmentsudheading"/>
      </w:pPr>
      <w:r>
        <w:t>When to report wellbeing concerns to Victoria police</w:t>
      </w:r>
    </w:p>
    <w:p w14:paraId="10DBA177" w14:textId="77777777" w:rsidR="009F2895" w:rsidRDefault="009F2895" w:rsidP="009F2895">
      <w:r>
        <w:t>In addition to reporting suspected abuse to appropriate authorities, you must contact Victoria Police on 000 if the:</w:t>
      </w:r>
    </w:p>
    <w:p w14:paraId="54CE1896" w14:textId="77777777" w:rsidR="009F2895" w:rsidRDefault="009F2895" w:rsidP="009F2895">
      <w:pPr>
        <w:pStyle w:val="TableAttachmentTextBullet1"/>
      </w:pPr>
      <w:r>
        <w:t>child's immediate safety is compromised</w:t>
      </w:r>
    </w:p>
    <w:p w14:paraId="019221D7" w14:textId="77777777" w:rsidR="009F2895" w:rsidRDefault="009F2895" w:rsidP="009F2895">
      <w:pPr>
        <w:pStyle w:val="TableAttachmentTextBullet1"/>
      </w:pPr>
      <w:r>
        <w:t>child is partaking in any risk taking activity that is illegal and extreme in nature or poses a high risk to their safety, or the safety of somebody else.</w:t>
      </w:r>
    </w:p>
    <w:p w14:paraId="5E28E56F" w14:textId="77777777" w:rsidR="009F2895" w:rsidRDefault="009F2895" w:rsidP="009F2895">
      <w:pPr>
        <w:pStyle w:val="Attachmentsudheading"/>
      </w:pPr>
      <w:r>
        <w:t>When to report wellbeing concerns to DFFH child protection</w:t>
      </w:r>
    </w:p>
    <w:p w14:paraId="61F6B33B" w14:textId="77777777" w:rsidR="009F2895" w:rsidRDefault="009F2895" w:rsidP="009F2895">
      <w:r>
        <w:t xml:space="preserve">In addition to reporting suspected abuse to appropriate authorities, you should contact DFFH Child Protection if you have significant protective concerns for the wellbeing of a child, but the parents are unable or unwilling to address or resolve these concerns. </w:t>
      </w:r>
    </w:p>
    <w:p w14:paraId="5046D6EB" w14:textId="77777777" w:rsidR="009F2895" w:rsidRDefault="009F2895" w:rsidP="009F2895">
      <w:r>
        <w:t>This includes all concerns that:</w:t>
      </w:r>
    </w:p>
    <w:p w14:paraId="48AFD235" w14:textId="77777777" w:rsidR="009F2895" w:rsidRDefault="009F2895" w:rsidP="009F2895">
      <w:pPr>
        <w:pStyle w:val="TableAttachmentTextBullet1"/>
      </w:pPr>
      <w:r>
        <w:t>have a serious impact on a child's safety, stability or development (including abandonment, death or incapacity, extreme risk-taking behaviour, or harm to an unborn child)</w:t>
      </w:r>
    </w:p>
    <w:p w14:paraId="1C20171E" w14:textId="77777777" w:rsidR="009F2895" w:rsidRDefault="009F2895" w:rsidP="009F2895">
      <w:pPr>
        <w:pStyle w:val="TableAttachmentTextBullet1"/>
      </w:pPr>
      <w:r>
        <w:t>are persistent and entrenched and likely to have a serious impact on a child's safety, stability or development</w:t>
      </w:r>
    </w:p>
    <w:p w14:paraId="1623A7E7" w14:textId="77777777" w:rsidR="009F2895" w:rsidRDefault="009F2895" w:rsidP="009F2895">
      <w:pPr>
        <w:pStyle w:val="TableAttachmentTextBullet1"/>
      </w:pPr>
      <w:r>
        <w:t>relate to a parent/s who cannot or will not protect the child from significant harm</w:t>
      </w:r>
    </w:p>
    <w:p w14:paraId="70ECFFC3" w14:textId="77777777" w:rsidR="009F2895" w:rsidRPr="002C46C6" w:rsidRDefault="009F2895" w:rsidP="009F2895">
      <w:pPr>
        <w:pStyle w:val="TableAttachmentTextBullet1"/>
      </w:pPr>
      <w:r w:rsidRPr="002C46C6">
        <w:t>include a belief that the family is likely to be uncooperative in seeking assistance.</w:t>
      </w:r>
    </w:p>
    <w:p w14:paraId="4F1CDA8B" w14:textId="77777777" w:rsidR="009F2895" w:rsidRPr="002C46C6" w:rsidRDefault="009F2895" w:rsidP="009F2895">
      <w:pPr>
        <w:pStyle w:val="Attachmentsudheading"/>
      </w:pPr>
      <w:r w:rsidRPr="002C46C6">
        <w:t>Responding to concerns about sexual behaviours</w:t>
      </w:r>
    </w:p>
    <w:p w14:paraId="20F8E655" w14:textId="77777777" w:rsidR="009F2895" w:rsidRPr="002C46C6" w:rsidRDefault="009F2895" w:rsidP="009F2895">
      <w:r w:rsidRPr="002C46C6">
        <w:t xml:space="preserve">Approved providers, early childhood teachers and educators play an important role in making informed professional judgements regarding sexualised behaviour involving children. </w:t>
      </w:r>
    </w:p>
    <w:p w14:paraId="07A90A92" w14:textId="77777777" w:rsidR="009F2895" w:rsidRPr="002C46C6" w:rsidRDefault="009F2895" w:rsidP="009F2895">
      <w:r w:rsidRPr="002C46C6">
        <w:t xml:space="preserve">Not all sexual behaviour involving children poses a risk to their safety. It may be </w:t>
      </w:r>
      <w:hyperlink r:id="rId64" w:history="1">
        <w:r w:rsidRPr="002C46C6">
          <w:rPr>
            <w:rStyle w:val="Hyperlink"/>
          </w:rPr>
          <w:t>age-appropriate and expected sexualised behaviour</w:t>
        </w:r>
      </w:hyperlink>
      <w:r w:rsidRPr="002C46C6">
        <w:t>.</w:t>
      </w:r>
    </w:p>
    <w:p w14:paraId="7B0745A6" w14:textId="77777777" w:rsidR="009F2895" w:rsidRPr="002C46C6" w:rsidRDefault="009F2895" w:rsidP="009F2895">
      <w:r w:rsidRPr="002C46C6">
        <w:t>Informed judgements regarding sexualised behaviour help to ensure the health, safety and wellbeing of children by:</w:t>
      </w:r>
    </w:p>
    <w:p w14:paraId="6107DD80" w14:textId="77777777" w:rsidR="009F2895" w:rsidRPr="002C46C6" w:rsidRDefault="009F2895" w:rsidP="009F2895">
      <w:pPr>
        <w:pStyle w:val="TableAttachmentTextBullet1"/>
      </w:pPr>
      <w:r w:rsidRPr="002C46C6">
        <w:t>supporting healthy sexual development (age-appropriate sexualised behaviour)</w:t>
      </w:r>
    </w:p>
    <w:p w14:paraId="05C95C6F" w14:textId="77777777" w:rsidR="009F2895" w:rsidRPr="002C46C6" w:rsidRDefault="009F2895" w:rsidP="009F2895">
      <w:pPr>
        <w:pStyle w:val="TableAttachmentTextBullet1"/>
      </w:pPr>
      <w:r w:rsidRPr="002C46C6">
        <w:t>protecting them from harm or abuse (inappropriate or problem sexualised behaviour).</w:t>
      </w:r>
    </w:p>
    <w:p w14:paraId="18EBB524" w14:textId="77777777" w:rsidR="009F2895" w:rsidRPr="002C46C6" w:rsidRDefault="009F2895" w:rsidP="009F2895">
      <w:r w:rsidRPr="002C46C6">
        <w:t xml:space="preserve">In some cases, </w:t>
      </w:r>
      <w:hyperlink r:id="rId65" w:history="1">
        <w:r w:rsidRPr="002C46C6">
          <w:rPr>
            <w:rStyle w:val="Hyperlink"/>
          </w:rPr>
          <w:t>problematic sexualised behaviour</w:t>
        </w:r>
      </w:hyperlink>
      <w:r w:rsidRPr="002C46C6">
        <w:t xml:space="preserve"> involving children may fall within reporting requirements.</w:t>
      </w:r>
    </w:p>
    <w:p w14:paraId="2590DD01" w14:textId="77777777" w:rsidR="009F2895" w:rsidRDefault="009F2895" w:rsidP="009F2895">
      <w:r w:rsidRPr="002C46C6">
        <w:t xml:space="preserve">If you have formed a reasonable belief that the child is displaying problematic sexualised behaviour, you must take reasonable steps to protect them by following the </w:t>
      </w:r>
      <w:r w:rsidRPr="002C46C6">
        <w:rPr>
          <w:b/>
          <w:bCs/>
        </w:rPr>
        <w:t>Four Critical Action</w:t>
      </w:r>
      <w:r w:rsidRPr="002C46C6">
        <w:t xml:space="preserve"> listed below</w:t>
      </w:r>
      <w:r>
        <w:t xml:space="preserve"> </w:t>
      </w:r>
    </w:p>
    <w:p w14:paraId="417B284F" w14:textId="77777777" w:rsidR="009F2895" w:rsidRDefault="009F2895" w:rsidP="009F2895">
      <w:pPr>
        <w:pStyle w:val="Attachmentsudheading"/>
      </w:pPr>
      <w:r>
        <w:t>Managing a disclosure</w:t>
      </w:r>
    </w:p>
    <w:p w14:paraId="2CC63A57" w14:textId="7CAC5B63" w:rsidR="009F2895" w:rsidRDefault="009F2895" w:rsidP="009F2895">
      <w:r>
        <w:t xml:space="preserve">It is very important to validate a child’s disclosure, by listening to the child, taking them seriously and responding and acting on the disclosure by implementing the </w:t>
      </w:r>
      <w:sdt>
        <w:sdtPr>
          <w:alias w:val="Company"/>
          <w:tag w:val=""/>
          <w:id w:val="858164062"/>
          <w:placeholder>
            <w:docPart w:val="F6B733CAEEEF4B02B2F4B1513BC203D9"/>
          </w:placeholder>
          <w:dataBinding w:prefixMappings="xmlns:ns0='http://schemas.openxmlformats.org/officeDocument/2006/extended-properties' " w:xpath="/ns0:Properties[1]/ns0:Company[1]" w:storeItemID="{6668398D-A668-4E3E-A5EB-62B293D839F1}"/>
          <w:text/>
        </w:sdtPr>
        <w:sdtContent>
          <w:r w:rsidR="00A839C3">
            <w:t>West Wimmera Shire Council Kindergartens and Early Childhood Service</w:t>
          </w:r>
        </w:sdtContent>
      </w:sdt>
      <w:r>
        <w:t>’s reporting procedures.</w:t>
      </w:r>
    </w:p>
    <w:p w14:paraId="4BB8D4B3" w14:textId="77777777" w:rsidR="009F2895" w:rsidRDefault="009F2895" w:rsidP="009F2895">
      <w:r>
        <w:t>Strategies include:</w:t>
      </w:r>
    </w:p>
    <w:p w14:paraId="0CC4C09B" w14:textId="77777777" w:rsidR="009F2895" w:rsidRDefault="009F2895" w:rsidP="009F2895">
      <w:pPr>
        <w:pStyle w:val="TableAttachmentTextBullet1"/>
      </w:pPr>
      <w:r>
        <w:t>let the child talk about their concerns in their own time and in their own words</w:t>
      </w:r>
    </w:p>
    <w:p w14:paraId="731DAB29" w14:textId="77777777" w:rsidR="009F2895" w:rsidRDefault="009F2895" w:rsidP="009F2895">
      <w:pPr>
        <w:pStyle w:val="TableAttachmentTextBullet1"/>
      </w:pPr>
      <w:r>
        <w:t>give them your full attention, the time and a quiet space in which to do this and be a supportive and reassuring listener</w:t>
      </w:r>
    </w:p>
    <w:p w14:paraId="543C2E38" w14:textId="77777777" w:rsidR="009F2895" w:rsidRDefault="009F2895" w:rsidP="009F2895">
      <w:pPr>
        <w:pStyle w:val="TableAttachmentTextBullet1"/>
      </w:pPr>
      <w:r>
        <w:t>remain calm and use a neutral non-judgmental tone</w:t>
      </w:r>
    </w:p>
    <w:p w14:paraId="23C5EA98" w14:textId="77777777" w:rsidR="009F2895" w:rsidRDefault="009F2895" w:rsidP="009F2895">
      <w:pPr>
        <w:pStyle w:val="TableAttachmentTextBullet1"/>
      </w:pPr>
      <w:r>
        <w:lastRenderedPageBreak/>
        <w:t>comfort the child if they are distressed</w:t>
      </w:r>
    </w:p>
    <w:p w14:paraId="7AC5914C" w14:textId="77777777" w:rsidR="009F2895" w:rsidRDefault="009F2895" w:rsidP="009F2895">
      <w:pPr>
        <w:pStyle w:val="TableAttachmentTextBullet1"/>
      </w:pPr>
      <w:r>
        <w:t>record the child’s disclosure using the child’s words.</w:t>
      </w:r>
    </w:p>
    <w:p w14:paraId="086406C6" w14:textId="77777777" w:rsidR="009F2895" w:rsidRDefault="009F2895" w:rsidP="009F2895">
      <w:pPr>
        <w:pStyle w:val="TableAttachmentTextBullet1"/>
      </w:pPr>
      <w:r>
        <w:t>tell the child that telling you is the right thing to do and that what has happened is not their fault</w:t>
      </w:r>
    </w:p>
    <w:p w14:paraId="00649EA5" w14:textId="77777777" w:rsidR="009F2895" w:rsidRDefault="009F2895" w:rsidP="009F2895">
      <w:pPr>
        <w:pStyle w:val="TableAttachmentTextBullet1"/>
      </w:pPr>
      <w:r>
        <w:t>let them know that you will act on this information and that you will need to let other people know so that they can help the child</w:t>
      </w:r>
    </w:p>
    <w:p w14:paraId="2F26C2B6" w14:textId="77777777" w:rsidR="009F2895" w:rsidRDefault="009F2895" w:rsidP="009F2895">
      <w:pPr>
        <w:pStyle w:val="TableAttachmentTextBullet1"/>
      </w:pPr>
      <w:r>
        <w:t>it is the role of DFFH Child Protection and Victoria Police to investigate. DO NOT taking any steps to investigate. Avoid asking investigative or invasive questions which may cause the child to withdraw and may interfere with an investigation. Avoid going over information repeatedly.</w:t>
      </w:r>
    </w:p>
    <w:p w14:paraId="7D087E61" w14:textId="77777777" w:rsidR="009F2895" w:rsidRDefault="009F2895" w:rsidP="009F2895">
      <w:pPr>
        <w:pStyle w:val="Attachmentsudheading"/>
      </w:pPr>
      <w:r>
        <w:t>R</w:t>
      </w:r>
      <w:r w:rsidRPr="00970985">
        <w:t>esponding</w:t>
      </w:r>
      <w:r>
        <w:t xml:space="preserve"> to</w:t>
      </w:r>
      <w:r w:rsidRPr="00970985">
        <w:t xml:space="preserve"> incidents, discloser and suspicions of child abuse</w:t>
      </w:r>
      <w:r w:rsidRPr="00970985" w:rsidDel="009A1BF8">
        <w:t xml:space="preserve"> </w:t>
      </w:r>
    </w:p>
    <w:p w14:paraId="49E55BA7" w14:textId="77777777" w:rsidR="009F2895" w:rsidRDefault="009F2895" w:rsidP="009F2895">
      <w:r w:rsidRPr="003C7234">
        <w:t xml:space="preserve">To make a report to child protection a </w:t>
      </w:r>
      <w:r>
        <w:t>staff member</w:t>
      </w:r>
      <w:r w:rsidRPr="003C7234">
        <w:t xml:space="preserve"> needs to have formed a reasonable belief </w:t>
      </w:r>
      <w:r w:rsidRPr="004F137E">
        <w:rPr>
          <w:rStyle w:val="RefertoSourceDefinitionsAttachmentChar"/>
        </w:rPr>
        <w:t>(refer to Definition)</w:t>
      </w:r>
      <w:r>
        <w:t xml:space="preserve"> </w:t>
      </w:r>
      <w:r w:rsidRPr="003C7234">
        <w:t xml:space="preserve">that a child has suffered or is likely to suffer significant harm as a result of abuse or neglect, and that their parent has not protected or is unlikely to protect the child from harm of that type. </w:t>
      </w:r>
    </w:p>
    <w:p w14:paraId="7EF9FECA" w14:textId="77777777" w:rsidR="009F2895" w:rsidRDefault="009F2895" w:rsidP="009F2895">
      <w:r>
        <w:t xml:space="preserve">It is strongly recommended that ALL early childhood service staff follow the </w:t>
      </w:r>
      <w:r w:rsidRPr="004F137E">
        <w:rPr>
          <w:b/>
          <w:bCs/>
        </w:rPr>
        <w:t>Four Critical Actions</w:t>
      </w:r>
      <w:r>
        <w:t xml:space="preserve"> as soon as they witness an incident, discloser or form a reasonable belief that a child has or is at risk of being abused.</w:t>
      </w:r>
    </w:p>
    <w:p w14:paraId="57B08584" w14:textId="77777777" w:rsidR="009F2895" w:rsidRPr="00E025B3" w:rsidRDefault="009F2895" w:rsidP="009F2895">
      <w:pPr>
        <w:pStyle w:val="AttachmentsAttachments"/>
        <w:rPr>
          <w:sz w:val="36"/>
          <w:szCs w:val="36"/>
        </w:rPr>
      </w:pPr>
      <w:r w:rsidRPr="00E025B3">
        <w:rPr>
          <w:sz w:val="36"/>
          <w:szCs w:val="36"/>
        </w:rPr>
        <w:t>Four Critical Actions</w:t>
      </w:r>
    </w:p>
    <w:p w14:paraId="29FEF5CA" w14:textId="77777777" w:rsidR="009F2895" w:rsidRDefault="009F2895" w:rsidP="009F2895">
      <w:pPr>
        <w:pStyle w:val="AttachmentsPolicy"/>
      </w:pPr>
      <w:r>
        <w:t xml:space="preserve">Action 1: Responding to an emergency </w:t>
      </w:r>
    </w:p>
    <w:p w14:paraId="3528223F" w14:textId="77777777" w:rsidR="009F2895" w:rsidRDefault="009F2895" w:rsidP="009F2895">
      <w:r>
        <w:t xml:space="preserve">If a child has just been abused or is at immediate risk of harm you must take reasonable steps to protect them. </w:t>
      </w:r>
    </w:p>
    <w:p w14:paraId="5FB698E3" w14:textId="77777777" w:rsidR="009F2895" w:rsidRDefault="009F2895" w:rsidP="009F2895">
      <w:r>
        <w:t>These include:</w:t>
      </w:r>
    </w:p>
    <w:p w14:paraId="7B1419AC" w14:textId="77777777" w:rsidR="009F2895" w:rsidRDefault="009F2895" w:rsidP="009F2895">
      <w:pPr>
        <w:pStyle w:val="TableAttachmentTextBullet1"/>
      </w:pPr>
      <w:r>
        <w:t>separating the alleged victim and others involved, ensuring all parties are supervised by a service staff member</w:t>
      </w:r>
    </w:p>
    <w:p w14:paraId="4D29DA30" w14:textId="77777777" w:rsidR="009F2895" w:rsidRDefault="009F2895" w:rsidP="009F2895">
      <w:pPr>
        <w:pStyle w:val="TableAttachmentTextBullet1"/>
      </w:pPr>
      <w:r>
        <w:t>arranging and providing urgent medical assistance where necessary by:</w:t>
      </w:r>
    </w:p>
    <w:p w14:paraId="59A44345" w14:textId="77777777" w:rsidR="009F2895" w:rsidRDefault="009F2895" w:rsidP="009F2895">
      <w:pPr>
        <w:pStyle w:val="TableAttachmentTextBullet2"/>
      </w:pPr>
      <w:r>
        <w:t>administering first aid assistance</w:t>
      </w:r>
    </w:p>
    <w:p w14:paraId="0DB5941F" w14:textId="77777777" w:rsidR="009F2895" w:rsidRDefault="009F2895" w:rsidP="009F2895">
      <w:pPr>
        <w:pStyle w:val="TableAttachmentTextBullet2"/>
      </w:pPr>
      <w:r>
        <w:t>calling 000 for an ambulance and following any instructions from emergency service officers/paramedics</w:t>
      </w:r>
    </w:p>
    <w:p w14:paraId="0A002BE0" w14:textId="77777777" w:rsidR="009F2895" w:rsidRDefault="009F2895" w:rsidP="009F2895">
      <w:pPr>
        <w:pStyle w:val="TableAttachmentTextBullet2"/>
      </w:pPr>
      <w:r>
        <w:t xml:space="preserve">calling 000 for urgent police assistance if the person who is alleged to have engaged in the abuse poses an immediate risk to the health and safety of any person </w:t>
      </w:r>
    </w:p>
    <w:p w14:paraId="439FF635" w14:textId="77777777" w:rsidR="009F2895" w:rsidRDefault="009F2895" w:rsidP="009F2895">
      <w:pPr>
        <w:pStyle w:val="TableAttachmentTextBullet1"/>
      </w:pPr>
      <w:r>
        <w:t>you should also identify a contact person at the service for future liaison with police</w:t>
      </w:r>
    </w:p>
    <w:p w14:paraId="6AB5342E" w14:textId="77777777" w:rsidR="009F2895" w:rsidRDefault="009F2895" w:rsidP="009F2895">
      <w:pPr>
        <w:pStyle w:val="TableAttachmentTextBullet1"/>
      </w:pPr>
      <w:r>
        <w:t>taking reasonable steps to preserve evidence, such as the environment, clothing, other items, and potential witnesses until the police or other relevant authorities arrive on the premises.</w:t>
      </w:r>
    </w:p>
    <w:p w14:paraId="449FBC40" w14:textId="77777777" w:rsidR="009F2895" w:rsidRDefault="009F2895" w:rsidP="009F2895">
      <w:pPr>
        <w:pStyle w:val="AttachmentsPolicy"/>
      </w:pPr>
      <w:r>
        <w:t xml:space="preserve">Action 2: Reporting to authorities </w:t>
      </w:r>
    </w:p>
    <w:p w14:paraId="3F05C089" w14:textId="77777777" w:rsidR="009F2895" w:rsidRDefault="009F2895" w:rsidP="009F2895">
      <w:r>
        <w:t xml:space="preserve">As soon as immediate health and safety concerns are addressed you must report all incidents, suspicions and disclosures of child abuse as soon as possible. Failure to report physical and sexual child abuse may amount to a criminal offence. </w:t>
      </w:r>
    </w:p>
    <w:p w14:paraId="5AB82714" w14:textId="77777777" w:rsidR="009F2895" w:rsidRPr="00501F42" w:rsidRDefault="009F2895" w:rsidP="009F2895">
      <w:pPr>
        <w:rPr>
          <w:b/>
          <w:bCs/>
        </w:rPr>
      </w:pPr>
      <w:r w:rsidRPr="00501F42">
        <w:rPr>
          <w:b/>
          <w:bCs/>
        </w:rPr>
        <w:t>IF THE SOURCE OF SUSPECTED ABUSE IS FROM WITHIN THE FAMILY OR COMMUNITY</w:t>
      </w:r>
      <w:r>
        <w:rPr>
          <w:b/>
          <w:bCs/>
        </w:rPr>
        <w:t>:</w:t>
      </w:r>
    </w:p>
    <w:p w14:paraId="65C005E7" w14:textId="77777777" w:rsidR="009F2895" w:rsidRPr="004F137E" w:rsidRDefault="009F2895" w:rsidP="009F2895">
      <w:pPr>
        <w:spacing w:after="0"/>
        <w:rPr>
          <w:b/>
          <w:bCs/>
          <w:color w:val="5B9BD5" w:themeColor="accent1"/>
        </w:rPr>
      </w:pPr>
      <w:r>
        <w:rPr>
          <w:b/>
          <w:bCs/>
          <w:color w:val="5B9BD5" w:themeColor="accent1"/>
        </w:rPr>
        <w:t>DFFH</w:t>
      </w:r>
      <w:r w:rsidRPr="004F137E">
        <w:rPr>
          <w:b/>
          <w:bCs/>
          <w:color w:val="5B9BD5" w:themeColor="accent1"/>
        </w:rPr>
        <w:t xml:space="preserve"> CHILD PROTECTION </w:t>
      </w:r>
    </w:p>
    <w:p w14:paraId="12AF4E61" w14:textId="77777777" w:rsidR="009F2895" w:rsidRPr="004F137E" w:rsidRDefault="009F2895" w:rsidP="009F2895">
      <w:pPr>
        <w:spacing w:after="0"/>
      </w:pPr>
      <w:r w:rsidRPr="004F137E">
        <w:t>You must</w:t>
      </w:r>
      <w:r>
        <w:t xml:space="preserve"> </w:t>
      </w:r>
      <w:r w:rsidRPr="004F137E">
        <w:t xml:space="preserve">report to </w:t>
      </w:r>
      <w:r>
        <w:t>DFFH</w:t>
      </w:r>
      <w:r w:rsidRPr="004F137E">
        <w:t xml:space="preserve"> Child Protection if a child is considered to be: </w:t>
      </w:r>
    </w:p>
    <w:p w14:paraId="6A5EA272" w14:textId="77777777" w:rsidR="009F2895" w:rsidRPr="00CB11B4" w:rsidRDefault="009F2895" w:rsidP="009F2895">
      <w:pPr>
        <w:pStyle w:val="TableAttachmentTextBullet1"/>
      </w:pPr>
      <w:r w:rsidRPr="00CB11B4">
        <w:t xml:space="preserve">in need of protection from child abuse </w:t>
      </w:r>
    </w:p>
    <w:p w14:paraId="4B8AECFE" w14:textId="77777777" w:rsidR="009F2895" w:rsidRPr="00CB11B4" w:rsidRDefault="009F2895" w:rsidP="009F2895">
      <w:pPr>
        <w:pStyle w:val="TableAttachmentTextBullet1"/>
      </w:pPr>
      <w:r w:rsidRPr="00CB11B4">
        <w:t>at risk of being harmed (or has been harmed) and the harm has had, or is likely to have, a serious impact on the child’s safety, stability or development.</w:t>
      </w:r>
    </w:p>
    <w:p w14:paraId="2BB2B699" w14:textId="77777777" w:rsidR="009F2895" w:rsidRPr="004F137E" w:rsidRDefault="009F2895" w:rsidP="009F2895">
      <w:pPr>
        <w:spacing w:after="0"/>
        <w:rPr>
          <w:b/>
          <w:bCs/>
          <w:color w:val="5B9BD5" w:themeColor="accent1"/>
        </w:rPr>
      </w:pPr>
      <w:r w:rsidRPr="004F137E">
        <w:rPr>
          <w:b/>
          <w:bCs/>
          <w:color w:val="5B9BD5" w:themeColor="accent1"/>
        </w:rPr>
        <w:t xml:space="preserve">VICTORIA POLICE </w:t>
      </w:r>
    </w:p>
    <w:p w14:paraId="0213DBC2" w14:textId="77777777" w:rsidR="009F2895" w:rsidRPr="004F137E" w:rsidRDefault="009F2895" w:rsidP="009F2895">
      <w:pPr>
        <w:spacing w:after="0"/>
      </w:pPr>
      <w:r w:rsidRPr="004F137E">
        <w:t>You must also</w:t>
      </w:r>
      <w:r>
        <w:t xml:space="preserve"> </w:t>
      </w:r>
      <w:r w:rsidRPr="004F137E">
        <w:t>report all instances of suspected sexual abuse (including grooming) to Victoria Police.</w:t>
      </w:r>
    </w:p>
    <w:p w14:paraId="4EE26297" w14:textId="77777777" w:rsidR="009F2895" w:rsidRPr="004F137E" w:rsidRDefault="009F2895" w:rsidP="009F2895">
      <w:pPr>
        <w:spacing w:before="240" w:after="0"/>
        <w:rPr>
          <w:b/>
          <w:bCs/>
          <w:color w:val="5B9BD5" w:themeColor="accent1"/>
        </w:rPr>
      </w:pPr>
      <w:r w:rsidRPr="004F137E">
        <w:rPr>
          <w:b/>
          <w:bCs/>
          <w:color w:val="5B9BD5" w:themeColor="accent1"/>
        </w:rPr>
        <w:t>REPORT TO MANAGEMENT</w:t>
      </w:r>
    </w:p>
    <w:p w14:paraId="5DED0EC7" w14:textId="77777777" w:rsidR="009F2895" w:rsidRPr="004F137E" w:rsidRDefault="009F2895" w:rsidP="009F2895">
      <w:pPr>
        <w:spacing w:after="0"/>
      </w:pPr>
      <w:r w:rsidRPr="004F137E">
        <w:lastRenderedPageBreak/>
        <w:t xml:space="preserve">You must report to your approved provider. </w:t>
      </w:r>
    </w:p>
    <w:p w14:paraId="6A5CC38E" w14:textId="77777777" w:rsidR="009F2895" w:rsidRPr="004F137E" w:rsidRDefault="009F2895" w:rsidP="009F2895">
      <w:pPr>
        <w:spacing w:before="240" w:after="0"/>
        <w:rPr>
          <w:b/>
          <w:bCs/>
          <w:color w:val="5B9BD5" w:themeColor="accent1"/>
        </w:rPr>
      </w:pPr>
      <w:r w:rsidRPr="004F137E">
        <w:rPr>
          <w:b/>
          <w:bCs/>
          <w:color w:val="5B9BD5" w:themeColor="accent1"/>
        </w:rPr>
        <w:t xml:space="preserve">NOTIFY THE REGULATOR </w:t>
      </w:r>
    </w:p>
    <w:p w14:paraId="03C70192" w14:textId="77777777" w:rsidR="009F2895" w:rsidRPr="004F137E" w:rsidRDefault="009F2895" w:rsidP="009F2895">
      <w:r>
        <w:t xml:space="preserve">The </w:t>
      </w:r>
      <w:r w:rsidRPr="004F137E">
        <w:t xml:space="preserve">Approved </w:t>
      </w:r>
      <w:r>
        <w:t>Provider</w:t>
      </w:r>
      <w:r w:rsidRPr="004F137E">
        <w:t xml:space="preserve"> early childhood services</w:t>
      </w:r>
      <w:r>
        <w:t xml:space="preserve"> </w:t>
      </w:r>
      <w:r w:rsidRPr="004F137E">
        <w:t xml:space="preserve">must notify the Quality Assessment and Regulation Division </w:t>
      </w:r>
      <w:r w:rsidRPr="00E240D8">
        <w:t xml:space="preserve">within </w:t>
      </w:r>
      <w:r w:rsidRPr="00E240D8">
        <w:rPr>
          <w:b/>
          <w:bCs/>
        </w:rPr>
        <w:t>24</w:t>
      </w:r>
      <w:r>
        <w:rPr>
          <w:b/>
          <w:bCs/>
        </w:rPr>
        <w:t xml:space="preserve"> </w:t>
      </w:r>
      <w:r w:rsidRPr="00E240D8">
        <w:rPr>
          <w:b/>
          <w:bCs/>
        </w:rPr>
        <w:t>hours</w:t>
      </w:r>
      <w:r w:rsidRPr="00E240D8">
        <w:t xml:space="preserve"> of the incident or the time the person becomes aware of the incident</w:t>
      </w:r>
      <w:r>
        <w:t xml:space="preserve"> </w:t>
      </w:r>
      <w:r w:rsidRPr="004F137E">
        <w:t>of any serious incidents, circumstances, or complaints which raise concerns about the safety, health and wellbeing of a child being educated and cared for by a service.</w:t>
      </w:r>
      <w:r>
        <w:t xml:space="preserve"> </w:t>
      </w:r>
      <w:bookmarkStart w:id="0" w:name="_Hlk66281888"/>
      <w:r w:rsidRPr="004F137E">
        <w:t xml:space="preserve">Notifications may be made at </w:t>
      </w:r>
      <w:r>
        <w:t xml:space="preserve">National Quality Agenda IT System: </w:t>
      </w:r>
      <w:hyperlink r:id="rId66" w:history="1">
        <w:r w:rsidRPr="00A71275">
          <w:rPr>
            <w:rStyle w:val="Hyperlink"/>
          </w:rPr>
          <w:t>https://www.acecqa.gov.au</w:t>
        </w:r>
      </w:hyperlink>
      <w:r>
        <w:t xml:space="preserve"> </w:t>
      </w:r>
      <w:bookmarkEnd w:id="0"/>
    </w:p>
    <w:p w14:paraId="0493EF7F" w14:textId="77777777" w:rsidR="009F2895" w:rsidRDefault="009F2895" w:rsidP="009F2895">
      <w:r w:rsidRPr="004F137E">
        <w:t xml:space="preserve">If you believe that a child is not subject to abuse, but you still hold significant concerns for their wellbeing you must still act. This may include making a referral or seeking advice from Child FIRST (in circumstances where the family are open to receiving support), or to </w:t>
      </w:r>
      <w:r>
        <w:t>DFFH</w:t>
      </w:r>
      <w:r w:rsidRPr="004F137E">
        <w:t xml:space="preserve"> Child PROTECTION or Victoria Police.</w:t>
      </w:r>
    </w:p>
    <w:p w14:paraId="3A578A1E" w14:textId="77777777" w:rsidR="009F2895" w:rsidRPr="004F137E" w:rsidRDefault="009F2895" w:rsidP="009F2895">
      <w:pPr>
        <w:rPr>
          <w:b/>
          <w:bCs/>
        </w:rPr>
      </w:pPr>
      <w:r w:rsidRPr="004F137E">
        <w:rPr>
          <w:b/>
          <w:bCs/>
        </w:rPr>
        <w:t>IF THE SOURCE OF SUSPECTED ABUSE IS FROM WITHIN THE SERVICE:</w:t>
      </w:r>
    </w:p>
    <w:p w14:paraId="4B5A7677" w14:textId="77777777" w:rsidR="009F2895" w:rsidRDefault="009F2895" w:rsidP="009F2895">
      <w:r>
        <w:t>If the source of suspected abuse comes from within the service (this includes any forms of suspected child abuse involving a staff member, contractor, committee member or volunteer):</w:t>
      </w:r>
    </w:p>
    <w:p w14:paraId="687F9DB4" w14:textId="77777777" w:rsidR="009F2895" w:rsidRPr="00A650FE" w:rsidRDefault="009F2895" w:rsidP="009F2895">
      <w:pPr>
        <w:pStyle w:val="TableAttachmentTextBullet1"/>
      </w:pPr>
      <w:r>
        <w:t xml:space="preserve">you must contact Victoria Police via your local police station (where appropriate they will refer you on to the </w:t>
      </w:r>
      <w:r w:rsidRPr="00A650FE">
        <w:t>local Sexual Offences and Child Abuse Investigation Team)</w:t>
      </w:r>
    </w:p>
    <w:p w14:paraId="02D1E081" w14:textId="77777777" w:rsidR="009F2895" w:rsidRPr="00A650FE" w:rsidRDefault="009F2895" w:rsidP="009F2895">
      <w:pPr>
        <w:pStyle w:val="TableAttachmentTextBullet1"/>
      </w:pPr>
      <w:r w:rsidRPr="00A650FE">
        <w:t>you must make a report to DFFH Child Protection if you're a mandatory reporter.</w:t>
      </w:r>
    </w:p>
    <w:p w14:paraId="489E6DBC" w14:textId="77777777" w:rsidR="009F2895" w:rsidRPr="00A650FE" w:rsidRDefault="009F2895" w:rsidP="009F2895">
      <w:pPr>
        <w:pStyle w:val="TableAttachmentTextBullet1"/>
      </w:pPr>
      <w:r w:rsidRPr="00A650FE">
        <w:t>you must also report internally to the approved provider or person with management or control</w:t>
      </w:r>
    </w:p>
    <w:p w14:paraId="00E499F9" w14:textId="77777777" w:rsidR="009F2895" w:rsidRPr="00A650FE" w:rsidRDefault="009F2895" w:rsidP="009F2895">
      <w:pPr>
        <w:pStyle w:val="TableAttachmentTextBullet1"/>
      </w:pPr>
      <w:r w:rsidRPr="00A650FE">
        <w:t xml:space="preserve">the approved provider must also notify the Quality Assessment and Regulation Division within 24 hours of the incident or the time the person becomes aware of the incident. Notifications made via the National Quality Agenda IT System: </w:t>
      </w:r>
      <w:hyperlink r:id="rId67" w:history="1">
        <w:r w:rsidRPr="00A650FE">
          <w:rPr>
            <w:rStyle w:val="Hyperlink"/>
          </w:rPr>
          <w:t>https://www.acecqa.gov.au</w:t>
        </w:r>
      </w:hyperlink>
    </w:p>
    <w:p w14:paraId="5CF39350" w14:textId="77777777" w:rsidR="009F2895" w:rsidRPr="00A650FE" w:rsidRDefault="009F2895" w:rsidP="009F2895">
      <w:pPr>
        <w:pStyle w:val="TableAttachmentTextBullet1"/>
      </w:pPr>
      <w:r w:rsidRPr="00A650FE">
        <w:t xml:space="preserve">the approved provider must notify the Commission for Children and Young People (CCYP) of within </w:t>
      </w:r>
      <w:r w:rsidRPr="00A650FE">
        <w:rPr>
          <w:b/>
          <w:bCs/>
        </w:rPr>
        <w:t>three</w:t>
      </w:r>
      <w:r w:rsidRPr="00A650FE">
        <w:t xml:space="preserve"> </w:t>
      </w:r>
      <w:r w:rsidRPr="00A650FE">
        <w:rPr>
          <w:b/>
          <w:bCs/>
        </w:rPr>
        <w:t>business days</w:t>
      </w:r>
      <w:r w:rsidRPr="00A650FE">
        <w:t xml:space="preserve"> of becoming aware of an allegation </w:t>
      </w:r>
      <w:r w:rsidRPr="00A650FE">
        <w:rPr>
          <w:rStyle w:val="RefertoSourceDefinitionsAttachmentChar"/>
        </w:rPr>
        <w:t>(refer to Reportable Conduct Scheme)</w:t>
      </w:r>
    </w:p>
    <w:p w14:paraId="07674433" w14:textId="77777777" w:rsidR="009F2895" w:rsidRPr="00A650FE" w:rsidRDefault="009F2895" w:rsidP="009F2895">
      <w:pPr>
        <w:pStyle w:val="TableAttachmentTextBullet1"/>
      </w:pPr>
      <w:r w:rsidRPr="00A650FE">
        <w:t>a contact person must also be identified at the service for future liaison with Child Protection and Victoria Police and seek advice about contacting parents/carers.</w:t>
      </w:r>
    </w:p>
    <w:p w14:paraId="1FB01931" w14:textId="77777777" w:rsidR="009F2895" w:rsidRDefault="009F2895" w:rsidP="009F2895">
      <w:pPr>
        <w:pStyle w:val="AttachmentsPolicy"/>
      </w:pPr>
      <w:r>
        <w:t>ACTION 3: CONTACTING PARENTS/CARERS</w:t>
      </w:r>
    </w:p>
    <w:p w14:paraId="41C33D46" w14:textId="77777777" w:rsidR="009F2895" w:rsidRDefault="009F2895" w:rsidP="009F2895">
      <w:r>
        <w:t xml:space="preserve">You must consult with Victoria Police or DFFH Child Protection to determine what information can be shared with parents/carers. They may advise: </w:t>
      </w:r>
    </w:p>
    <w:p w14:paraId="7A12836A" w14:textId="77777777" w:rsidR="009F2895" w:rsidRPr="00A650FE" w:rsidRDefault="009F2895" w:rsidP="009F2895">
      <w:r w:rsidRPr="00A650FE">
        <w:t>You will be advised not to contact the parents in circumstances where:</w:t>
      </w:r>
    </w:p>
    <w:p w14:paraId="3348634F" w14:textId="77777777" w:rsidR="009F2895" w:rsidRPr="00A650FE" w:rsidRDefault="009F2895" w:rsidP="009F2895">
      <w:pPr>
        <w:pStyle w:val="TableAttachmentTextBullet1"/>
      </w:pPr>
      <w:r w:rsidRPr="00A650FE">
        <w:t>the parents are alleged to have engaged in the abuse</w:t>
      </w:r>
    </w:p>
    <w:p w14:paraId="7B169374" w14:textId="77777777" w:rsidR="009F2895" w:rsidRPr="00A650FE" w:rsidRDefault="009F2895" w:rsidP="009F2895">
      <w:pPr>
        <w:pStyle w:val="TableAttachmentTextBullet1"/>
      </w:pPr>
      <w:r w:rsidRPr="00A650FE">
        <w:t>a disclosure to the parent/carer may subject the child to further abuse</w:t>
      </w:r>
    </w:p>
    <w:p w14:paraId="2C23CD77" w14:textId="77777777" w:rsidR="009F2895" w:rsidRPr="001708FC" w:rsidRDefault="009F2895" w:rsidP="009F2895">
      <w:pPr>
        <w:pStyle w:val="TableAttachmentTextBullet1"/>
      </w:pPr>
      <w:r w:rsidRPr="00A650FE">
        <w:t>the notification is likely to adversely affect the investigation of the incident by the relevant authorities.</w:t>
      </w:r>
    </w:p>
    <w:p w14:paraId="748E1FAD" w14:textId="77777777" w:rsidR="009F2895" w:rsidRPr="00A650FE" w:rsidRDefault="009F2895" w:rsidP="009F2895">
      <w:r w:rsidRPr="00A650FE">
        <w:t>Where advised to be appropriate, your service should make sensitive and professional contact with parents as soon as possible on the day of the incident, disclosure or suspicion.</w:t>
      </w:r>
    </w:p>
    <w:p w14:paraId="0B621AB3" w14:textId="77777777" w:rsidR="009F2895" w:rsidRPr="00A650FE" w:rsidRDefault="009F2895" w:rsidP="009F2895">
      <w:r w:rsidRPr="00A650FE">
        <w:t>In many cases where it is suspected that a child has been, or is at risk of being abused, it is extremely important that parents/carers are notified as soon as practicable. This enables parents/carers to take steps to:</w:t>
      </w:r>
    </w:p>
    <w:p w14:paraId="4DA6F967" w14:textId="77777777" w:rsidR="009F2895" w:rsidRPr="00A650FE" w:rsidRDefault="009F2895" w:rsidP="009F2895">
      <w:pPr>
        <w:pStyle w:val="TableAttachmentTextBullet1"/>
      </w:pPr>
      <w:r w:rsidRPr="00A650FE">
        <w:t>prevent or limit their child’s exposure to further abuse.</w:t>
      </w:r>
    </w:p>
    <w:p w14:paraId="19BABCFC" w14:textId="77777777" w:rsidR="009F2895" w:rsidRPr="00A650FE" w:rsidRDefault="009F2895" w:rsidP="009F2895">
      <w:pPr>
        <w:pStyle w:val="TableAttachmentTextBullet1"/>
      </w:pPr>
      <w:r w:rsidRPr="00A650FE">
        <w:t>ensure that their child receives the support that they require.</w:t>
      </w:r>
    </w:p>
    <w:p w14:paraId="2BF0DDD9" w14:textId="77777777" w:rsidR="009F2895" w:rsidRPr="00A650FE" w:rsidRDefault="009F2895" w:rsidP="009F2895">
      <w:r w:rsidRPr="00A650FE">
        <w:t>It's also a requirement under the National Quality Framework that parents be contacted within 24 hours, if the suspected abuse occurs whilst a child is at an education or care service.</w:t>
      </w:r>
    </w:p>
    <w:p w14:paraId="527BA08D" w14:textId="77777777" w:rsidR="009F2895" w:rsidRDefault="009F2895" w:rsidP="009F2895">
      <w:r w:rsidRPr="00A650FE">
        <w:t>However, there are some circumstances where contacting parents/carers may place a child at greater risk</w:t>
      </w:r>
    </w:p>
    <w:p w14:paraId="6BCB2F71" w14:textId="77777777" w:rsidR="009F2895" w:rsidRDefault="009F2895" w:rsidP="009F2895">
      <w:pPr>
        <w:pStyle w:val="AttachmentsAttachments"/>
      </w:pPr>
      <w:r>
        <w:lastRenderedPageBreak/>
        <w:t>ACTION 4: PROVIDING ONGOING SUPPORT</w:t>
      </w:r>
    </w:p>
    <w:p w14:paraId="6CE7E34E" w14:textId="77777777" w:rsidR="009F2895" w:rsidRPr="00971A84" w:rsidRDefault="009F2895" w:rsidP="009F2895">
      <w:r>
        <w:t xml:space="preserve">Your service should take reasonable steps to make a child feel safe and supported whilst they are attending your </w:t>
      </w:r>
      <w:r w:rsidRPr="00971A84">
        <w:t xml:space="preserve">service. </w:t>
      </w:r>
    </w:p>
    <w:p w14:paraId="17081ED9" w14:textId="77777777" w:rsidR="009F2895" w:rsidRPr="00971A84" w:rsidRDefault="009F2895" w:rsidP="009F2895">
      <w:r w:rsidRPr="00971A84">
        <w:t>Where appropriate, consider:</w:t>
      </w:r>
    </w:p>
    <w:p w14:paraId="2D9439E2" w14:textId="77777777" w:rsidR="009F2895" w:rsidRPr="00971A84" w:rsidRDefault="009F2895" w:rsidP="009F2895">
      <w:pPr>
        <w:pStyle w:val="TableAttachmentTextBullet1"/>
      </w:pPr>
      <w:r w:rsidRPr="00971A84">
        <w:t>establishing regular communication with the child's parent/carer to plan support strategies and discuss a child's progress, and the success of any support strategies</w:t>
      </w:r>
    </w:p>
    <w:p w14:paraId="2A7D5EC8" w14:textId="77777777" w:rsidR="009F2895" w:rsidRPr="00971A84" w:rsidRDefault="009F2895" w:rsidP="009F2895">
      <w:pPr>
        <w:pStyle w:val="TableAttachmentTextBullet1"/>
      </w:pPr>
      <w:r w:rsidRPr="00971A84">
        <w:t>engage allied health professionals with expertise in addressing child abuse and trauma to support the service to design and implement support strategies</w:t>
      </w:r>
    </w:p>
    <w:p w14:paraId="26A9E3AB" w14:textId="77777777" w:rsidR="009F2895" w:rsidRPr="00971A84" w:rsidRDefault="009F2895" w:rsidP="009F2895">
      <w:pPr>
        <w:pStyle w:val="TableAttachmentTextBullet1"/>
      </w:pPr>
      <w:r w:rsidRPr="00971A84">
        <w:t>establish a safety plan, in instances where the abuse has been led by a person within the service, and/or visiting the service to mitigate risk of further abuse.</w:t>
      </w:r>
    </w:p>
    <w:p w14:paraId="5E8FD5C2" w14:textId="77777777" w:rsidR="009F2895" w:rsidRDefault="009F2895" w:rsidP="009F2895">
      <w:pPr>
        <w:pStyle w:val="Attachmentsudheading"/>
      </w:pPr>
      <w:r>
        <w:t>The reportable conduct scheme</w:t>
      </w:r>
    </w:p>
    <w:p w14:paraId="4F086DFC" w14:textId="77777777" w:rsidR="009F2895" w:rsidRPr="00971A84" w:rsidRDefault="009F2895" w:rsidP="009F2895">
      <w:r w:rsidRPr="00B13A3A">
        <w:rPr>
          <w:noProof/>
          <w:highlight w:val="yellow"/>
          <w:lang w:eastAsia="en-AU"/>
        </w:rPr>
        <w:drawing>
          <wp:anchor distT="0" distB="0" distL="114300" distR="114300" simplePos="0" relativeHeight="251671552" behindDoc="0" locked="0" layoutInCell="1" allowOverlap="1" wp14:anchorId="6207E9C1" wp14:editId="649F8B3F">
            <wp:simplePos x="0" y="0"/>
            <wp:positionH relativeFrom="column">
              <wp:posOffset>37465</wp:posOffset>
            </wp:positionH>
            <wp:positionV relativeFrom="paragraph">
              <wp:posOffset>571500</wp:posOffset>
            </wp:positionV>
            <wp:extent cx="6243320" cy="2956560"/>
            <wp:effectExtent l="38100" t="0" r="43180" b="0"/>
            <wp:wrapSquare wrapText="bothSides"/>
            <wp:docPr id="2012089710" name="Diagram 201208971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8" r:lo="rId69" r:qs="rId70" r:cs="rId71"/>
              </a:graphicData>
            </a:graphic>
            <wp14:sizeRelV relativeFrom="margin">
              <wp14:pctHeight>0</wp14:pctHeight>
            </wp14:sizeRelV>
          </wp:anchor>
        </w:drawing>
      </w:r>
      <w:r>
        <w:t xml:space="preserve">The Approved Provider must notify the Commission for Children and Young People (The Commission) of a reportable allegation </w:t>
      </w:r>
      <w:r w:rsidRPr="004F137E">
        <w:rPr>
          <w:rStyle w:val="RefertoSourceDefinitionsAttachmentChar"/>
        </w:rPr>
        <w:t>(refer to Definitions)</w:t>
      </w:r>
      <w:r>
        <w:t xml:space="preserve"> within </w:t>
      </w:r>
      <w:r w:rsidRPr="004F137E">
        <w:rPr>
          <w:b/>
          <w:bCs/>
        </w:rPr>
        <w:t>three</w:t>
      </w:r>
      <w:r>
        <w:t xml:space="preserve"> business days of becoming aware of an allegation. The Approved Provider </w:t>
      </w:r>
      <w:r w:rsidRPr="00971A84">
        <w:t xml:space="preserve">must provide certain detailed information about the allegation and their proposed response within </w:t>
      </w:r>
      <w:r w:rsidRPr="00971A84">
        <w:rPr>
          <w:b/>
          <w:bCs/>
        </w:rPr>
        <w:t>30 calendar days</w:t>
      </w:r>
      <w:r w:rsidRPr="00971A84">
        <w:t xml:space="preserve">. </w:t>
      </w:r>
    </w:p>
    <w:p w14:paraId="117035B7" w14:textId="77777777" w:rsidR="009F2895" w:rsidRDefault="009F2895" w:rsidP="009F2895">
      <w:r w:rsidRPr="00971A84">
        <w:t xml:space="preserve">The Commission provides guidance on the processes and documentation required when making a report: refer to </w:t>
      </w:r>
      <w:hyperlink r:id="rId73" w:history="1">
        <w:r w:rsidRPr="00971A84">
          <w:rPr>
            <w:rStyle w:val="Hyperlink"/>
          </w:rPr>
          <w:t>https://ccyp.vic.gov.au</w:t>
        </w:r>
      </w:hyperlink>
    </w:p>
    <w:p w14:paraId="18C966CE" w14:textId="77777777" w:rsidR="009F2895" w:rsidRDefault="009F2895" w:rsidP="009F2895">
      <w:pPr>
        <w:pStyle w:val="Attachmentsudheading"/>
      </w:pPr>
      <w:r w:rsidRPr="005B7AE4">
        <w:t xml:space="preserve">Child protection in early childhood: </w:t>
      </w:r>
      <w:r>
        <w:t>P</w:t>
      </w:r>
      <w:r w:rsidRPr="005B7AE4">
        <w:t>rivacy and information sharing</w:t>
      </w:r>
    </w:p>
    <w:p w14:paraId="01799E98" w14:textId="77777777" w:rsidR="009F2895" w:rsidRDefault="009F2895" w:rsidP="009F2895">
      <w:r>
        <w:t xml:space="preserve">The </w:t>
      </w:r>
      <w:r w:rsidRPr="005B7AE4">
        <w:t xml:space="preserve">Child Information Sharing Scheme, </w:t>
      </w:r>
      <w:r>
        <w:t xml:space="preserve">and </w:t>
      </w:r>
      <w:r w:rsidRPr="005B7AE4">
        <w:t>the Family Violence Information Sharing Scheme allow professionals working with children to gain a complete view of the children they work with, making it easier to identify wellbeing or safety needs earlier, and to act on them sooner.</w:t>
      </w:r>
    </w:p>
    <w:p w14:paraId="31C5D1B6" w14:textId="77777777" w:rsidR="009F2895" w:rsidRDefault="009F2895" w:rsidP="009F2895">
      <w:r>
        <w:t>Following a report to DFFH Child Protection, Victoria Police and/or ChildFIRST you should:</w:t>
      </w:r>
    </w:p>
    <w:p w14:paraId="0D0AF835" w14:textId="77777777" w:rsidR="009F2895" w:rsidRDefault="009F2895" w:rsidP="009F2895">
      <w:pPr>
        <w:pStyle w:val="TableAttachmentTextBullet1"/>
      </w:pPr>
      <w:r>
        <w:t>consult with your approved provider before disclosing information about the report and the child and their family to another information sharing entity (except to verified Victoria Police and DFFH Child Protection workers in very urgent situations and/or if the information is required to protect the safety of that child) and/or</w:t>
      </w:r>
    </w:p>
    <w:p w14:paraId="78E0B3FF" w14:textId="77777777" w:rsidR="009F2895" w:rsidRDefault="009F2895" w:rsidP="009F2895">
      <w:pPr>
        <w:pStyle w:val="TableAttachmentTextBullet1"/>
      </w:pPr>
      <w:r>
        <w:lastRenderedPageBreak/>
        <w:t>seek consent from a child or their parents/carers before disclosing information about the report and the child and their family to anyone other than authorities and service staff members (provided this does not place the child or another person at risk).</w:t>
      </w:r>
    </w:p>
    <w:p w14:paraId="5F6642AC" w14:textId="77777777" w:rsidR="009F2895" w:rsidRDefault="009F2895" w:rsidP="009F2895">
      <w:pPr>
        <w:pStyle w:val="Attachmentsudheading"/>
      </w:pPr>
      <w:r>
        <w:t>Privacy laws allow for staff to share a child's personal and health information to enable the services to:</w:t>
      </w:r>
    </w:p>
    <w:p w14:paraId="71189A78" w14:textId="77777777" w:rsidR="009F2895" w:rsidRDefault="009F2895" w:rsidP="009F2895">
      <w:pPr>
        <w:pStyle w:val="TableAttachmentTextBullet1"/>
      </w:pPr>
      <w:r>
        <w:t>provide and support the education of the child, plan for individual needs and address any barriers to learning</w:t>
      </w:r>
    </w:p>
    <w:p w14:paraId="57EAF390" w14:textId="77777777" w:rsidR="009F2895" w:rsidRDefault="009F2895" w:rsidP="009F2895">
      <w:pPr>
        <w:pStyle w:val="TableAttachmentTextBullet1"/>
      </w:pPr>
      <w:r>
        <w:t>support the social and emotional wellbeing and health of the child</w:t>
      </w:r>
    </w:p>
    <w:p w14:paraId="6B8ED2D2" w14:textId="77777777" w:rsidR="009F2895" w:rsidRDefault="009F2895" w:rsidP="009F2895">
      <w:pPr>
        <w:pStyle w:val="TableAttachmentTextBullet1"/>
      </w:pPr>
      <w:r>
        <w:t>fulfil duty of care obligations to the child, other children, staff and visitors</w:t>
      </w:r>
    </w:p>
    <w:p w14:paraId="613AB7A0" w14:textId="77777777" w:rsidR="009F2895" w:rsidRDefault="009F2895" w:rsidP="009F2895">
      <w:pPr>
        <w:pStyle w:val="TableAttachmentTextBullet1"/>
      </w:pPr>
      <w:r>
        <w:t>make reasonable adjustments if the child has a disability, including a medical condition or mental illness</w:t>
      </w:r>
    </w:p>
    <w:p w14:paraId="24A36059" w14:textId="77777777" w:rsidR="009F2895" w:rsidRDefault="009F2895" w:rsidP="009F2895">
      <w:pPr>
        <w:pStyle w:val="TableAttachmentTextBullet1"/>
      </w:pPr>
      <w:r>
        <w:t>provide a safe and secure workplace.</w:t>
      </w:r>
    </w:p>
    <w:p w14:paraId="2AB40D66" w14:textId="77777777" w:rsidR="009F2895" w:rsidRDefault="009F2895" w:rsidP="009F2895">
      <w:pPr>
        <w:pStyle w:val="Attachmentsudheading"/>
      </w:pPr>
      <w:r>
        <w:t>Resources</w:t>
      </w:r>
    </w:p>
    <w:p w14:paraId="5872DE71" w14:textId="77777777" w:rsidR="009F2895" w:rsidRPr="00915FAB" w:rsidRDefault="009F2895" w:rsidP="009F2895">
      <w:r w:rsidRPr="00915FAB">
        <w:t>Department of Education PROTECT Portal</w:t>
      </w:r>
      <w:r w:rsidRPr="00A35656">
        <w:t xml:space="preserve">: </w:t>
      </w:r>
      <w:hyperlink r:id="rId74" w:history="1">
        <w:r w:rsidRPr="00A35656">
          <w:rPr>
            <w:rStyle w:val="Hyperlink"/>
          </w:rPr>
          <w:t>www.vic.gov.au/protect</w:t>
        </w:r>
      </w:hyperlink>
    </w:p>
    <w:p w14:paraId="49CC6D77" w14:textId="77777777" w:rsidR="009F2895" w:rsidRDefault="009F2895" w:rsidP="009F2895">
      <w:r w:rsidRPr="00915FAB">
        <w:t>The Department of Education’s PROTECT</w:t>
      </w:r>
      <w:r>
        <w:t xml:space="preserve"> portal provides tools and resources to assist professionals and early years services to respond to child abuse or potential child abuse, including:</w:t>
      </w:r>
    </w:p>
    <w:p w14:paraId="429054F5" w14:textId="77777777" w:rsidR="009F2895" w:rsidRDefault="009F2895" w:rsidP="009F2895">
      <w:pPr>
        <w:pStyle w:val="TableAttachmentTextBullet1"/>
      </w:pPr>
      <w:r>
        <w:t>Early Childhood Guidance: This section supports early childhood providers to take action if they suspect, or are witness to, any form of child abuse.</w:t>
      </w:r>
    </w:p>
    <w:p w14:paraId="361815F8" w14:textId="77777777" w:rsidR="009F2895" w:rsidRDefault="009F2895" w:rsidP="009F2895">
      <w:pPr>
        <w:pStyle w:val="TableAttachmentTextBullet1"/>
      </w:pPr>
      <w:r>
        <w:t>The flowchart: Four critical actions for early childhood services: Responding to Incidents, Disclosures and Suspicions of Child Abuse, provides a summary of the critical actions to take:</w:t>
      </w:r>
    </w:p>
    <w:p w14:paraId="550F9233" w14:textId="77777777" w:rsidR="009F2895" w:rsidRDefault="009F2895" w:rsidP="009F2895">
      <w:pPr>
        <w:pStyle w:val="TableAttachmentTextBullet1"/>
      </w:pPr>
      <w:r>
        <w:t>Early Childhood Online Learning: This eLearning Module supports all professionals in early childhood settings to increase their capacity to respond effectively to children whose safety, health or wellbeing may be at risk.</w:t>
      </w:r>
    </w:p>
    <w:p w14:paraId="516896D4" w14:textId="77777777" w:rsidR="009F2895" w:rsidRDefault="009F2895" w:rsidP="009F2895">
      <w:pPr>
        <w:rPr>
          <w:rStyle w:val="Hyperlink"/>
        </w:rPr>
      </w:pPr>
      <w:r>
        <w:t xml:space="preserve">Commission for Children and Young People: </w:t>
      </w:r>
      <w:hyperlink r:id="rId75" w:history="1">
        <w:r w:rsidRPr="00CC1CAA">
          <w:rPr>
            <w:rStyle w:val="Hyperlink"/>
          </w:rPr>
          <w:t>www.ccyp.vic.gov.au</w:t>
        </w:r>
      </w:hyperlink>
    </w:p>
    <w:p w14:paraId="346F16DD" w14:textId="77777777" w:rsidR="009F2895" w:rsidRDefault="009F2895" w:rsidP="009F2895">
      <w:pPr>
        <w:spacing w:after="200" w:line="276" w:lineRule="auto"/>
        <w:rPr>
          <w:rStyle w:val="Hyperlink"/>
        </w:rPr>
      </w:pPr>
      <w:r>
        <w:rPr>
          <w:rStyle w:val="Hyperlink"/>
        </w:rPr>
        <w:br w:type="page"/>
      </w:r>
    </w:p>
    <w:p w14:paraId="24CCD994" w14:textId="77777777" w:rsidR="009F2895" w:rsidRDefault="009F2895" w:rsidP="009F2895">
      <w:pPr>
        <w:pStyle w:val="AttachmentsAttachments"/>
      </w:pPr>
      <w:r w:rsidRPr="00E45A1B">
        <w:lastRenderedPageBreak/>
        <w:t xml:space="preserve">ATTACHMENT 4: </w:t>
      </w:r>
      <w:r w:rsidRPr="00915FAB">
        <w:t>documenting RESPONSE</w:t>
      </w:r>
      <w:r>
        <w:t xml:space="preserve"> </w:t>
      </w:r>
      <w:r w:rsidRPr="00E45A1B">
        <w:t>TO SUSPECTED CHILD ABUSE: TEMPLATE FOR ALL VICTORIAN EARLY CHILDHOOD SERVICES</w:t>
      </w:r>
    </w:p>
    <w:p w14:paraId="61C3CC91" w14:textId="77777777" w:rsidR="009F2895" w:rsidRDefault="009F2895" w:rsidP="009F2895">
      <w:r>
        <w:rPr>
          <w:noProof/>
        </w:rPr>
        <mc:AlternateContent>
          <mc:Choice Requires="wps">
            <w:drawing>
              <wp:anchor distT="0" distB="0" distL="114300" distR="114300" simplePos="0" relativeHeight="251669504" behindDoc="0" locked="0" layoutInCell="1" allowOverlap="1" wp14:anchorId="57ADCC92" wp14:editId="418DF154">
                <wp:simplePos x="0" y="0"/>
                <wp:positionH relativeFrom="column">
                  <wp:posOffset>5080</wp:posOffset>
                </wp:positionH>
                <wp:positionV relativeFrom="paragraph">
                  <wp:posOffset>157007</wp:posOffset>
                </wp:positionV>
                <wp:extent cx="6380329" cy="491320"/>
                <wp:effectExtent l="0" t="0" r="20955" b="23495"/>
                <wp:wrapNone/>
                <wp:docPr id="807748594" name="Rectangle 26"/>
                <wp:cNvGraphicFramePr/>
                <a:graphic xmlns:a="http://schemas.openxmlformats.org/drawingml/2006/main">
                  <a:graphicData uri="http://schemas.microsoft.com/office/word/2010/wordprocessingShape">
                    <wps:wsp>
                      <wps:cNvSpPr/>
                      <wps:spPr>
                        <a:xfrm>
                          <a:off x="0" y="0"/>
                          <a:ext cx="6380329" cy="491320"/>
                        </a:xfrm>
                        <a:prstGeom prst="rect">
                          <a:avLst/>
                        </a:prstGeom>
                      </wps:spPr>
                      <wps:style>
                        <a:lnRef idx="2">
                          <a:schemeClr val="accent3">
                            <a:shade val="50000"/>
                          </a:schemeClr>
                        </a:lnRef>
                        <a:fillRef idx="1">
                          <a:schemeClr val="accent3"/>
                        </a:fillRef>
                        <a:effectRef idx="0">
                          <a:schemeClr val="accent3"/>
                        </a:effectRef>
                        <a:fontRef idx="minor">
                          <a:schemeClr val="lt1"/>
                        </a:fontRef>
                      </wps:style>
                      <wps:txbx>
                        <w:txbxContent>
                          <w:p w14:paraId="63B6674B" w14:textId="77777777" w:rsidR="009F2895" w:rsidRDefault="009F2895" w:rsidP="009F2895">
                            <w:pPr>
                              <w:jc w:val="center"/>
                            </w:pPr>
                            <w:r w:rsidRPr="008D6D88">
                              <w:t xml:space="preserve">This template has been adapted from </w:t>
                            </w:r>
                            <w:r w:rsidRPr="00915FAB">
                              <w:t>the Department of Education;</w:t>
                            </w:r>
                            <w:r w:rsidRPr="008D6D88">
                              <w:t xml:space="preserve"> </w:t>
                            </w:r>
                            <w:r>
                              <w:t>Responding to Suspected Child abuse: Template for all Victorian Early Childhood Services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ect w14:anchorId="57ADCC92" id="Rectangle 26" o:spid="_x0000_s1028" style="position:absolute;margin-left:.4pt;margin-top:12.35pt;width:502.4pt;height:38.7pt;z-index:25166950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GVffZgIAACUFAAAOAAAAZHJzL2Uyb0RvYy54bWysVFFP2zAQfp+0/2D5fSRpC4OKFFUgpkkI&#10;0GDi2XVsEsnxeWe3Sffrd3bSgBjapGl5cM6+u+/sz9/5/KJvDdsp9A3YkhdHOWfKSqga+1zy74/X&#10;n04580HYShiwquR75fnF6uOH884t1QxqMJVCRiDWLztX8joEt8wyL2vVCn8ETllyasBWBJric1ah&#10;6Ai9Ndksz0+yDrByCFJ5T6tXg5OvEr7WSoY7rb0KzJSc9hbSiGncxDFbnYvlMwpXN3LchviHXbSi&#10;sVR0groSQbAtNr9BtY1E8KDDkYQ2A60bqdIZ6DRF/uY0D7VwKp2FyPFuosn/P1h5u3tw90g0dM4v&#10;PZnxFL3GNv5pf6xPZO0nslQfmKTFk/lpPp+dcSbJtzgr5rPEZvaS7dCHLwpaFo2SI11G4kjsbnyg&#10;ihR6CKHJS/1khb1RcQvGflOaNRVVnKXsJA11aZDtBF2qkFLZMB9ctajUsHyc0xdvl4pMGWmWACOy&#10;boyZsIs/YQ8wY3xMVUlZU3L+9+QpI1UGG6bktrGA7wGYUIwH0EP8gaSBmshS6Dc9cROpGW9wA9X+&#10;HhnCoHTv5HVD7N8IH+4FkrSpCahdwx0N2kBXchgtzmrAn++tx3hSHHk566hVSu5/bAUqzsxXS1o8&#10;KxaL2Ftpsjj+TEJg+Nqzee2x2/YS6OIKehicTGaMD+ZgaoT2ibp6HauSS1hJtUsuAx4ml2FoYXoX&#10;pFqvUxj1kxPhxj44GcEjz1Fdj/2TQDdKMJB4b+HQVmL5RolDbMy0sN4G0E2SaWR64HW8AerFJKXx&#10;3YjN/nqeol5et9UvAAAA//8DAFBLAwQUAAYACAAAACEAnlSS3N4AAAAIAQAADwAAAGRycy9kb3du&#10;cmV2LnhtbEyPwU7DMBBE70j8g7VIXFBrNwopDXEqhATihigcys2NFzsQr6PYTdO/xznBbUczmnlb&#10;bSfXsRGH0HqSsFoKYEiN1y0ZCR/vT4s7YCEq0qrzhBLOGGBbX15UqtT+RG847qJhqYRCqSTYGPuS&#10;89BYdCosfY+UvC8/OBWTHAzXgzqlctfxTIiCO9VSWrCqx0eLzc/u6CRs8teYF2fzne2fx88bs3kJ&#10;tt9LeX01PdwDizjFvzDM+Akd6sR08EfSgXUSEneUkOVrYLMrxG0B7DBf2Qp4XfH/D9S/AAAA//8D&#10;AFBLAQItABQABgAIAAAAIQC2gziS/gAAAOEBAAATAAAAAAAAAAAAAAAAAAAAAABbQ29udGVudF9U&#10;eXBlc10ueG1sUEsBAi0AFAAGAAgAAAAhADj9If/WAAAAlAEAAAsAAAAAAAAAAAAAAAAALwEAAF9y&#10;ZWxzLy5yZWxzUEsBAi0AFAAGAAgAAAAhAEEZV99mAgAAJQUAAA4AAAAAAAAAAAAAAAAALgIAAGRy&#10;cy9lMm9Eb2MueG1sUEsBAi0AFAAGAAgAAAAhAJ5UktzeAAAACAEAAA8AAAAAAAAAAAAAAAAAwAQA&#10;AGRycy9kb3ducmV2LnhtbFBLBQYAAAAABAAEAPMAAADLBQAAAAA=&#10;" fillcolor="#a5a5a5 [3206]" strokecolor="#525252 [1606]" strokeweight="1pt">
                <v:textbox>
                  <w:txbxContent>
                    <w:p w14:paraId="63B6674B" w14:textId="77777777" w:rsidR="009F2895" w:rsidRDefault="009F2895" w:rsidP="009F2895">
                      <w:pPr>
                        <w:jc w:val="center"/>
                      </w:pPr>
                      <w:r w:rsidRPr="008D6D88">
                        <w:t xml:space="preserve">This template has been adapted from </w:t>
                      </w:r>
                      <w:r w:rsidRPr="00915FAB">
                        <w:t>the Department of Education;</w:t>
                      </w:r>
                      <w:r w:rsidRPr="008D6D88">
                        <w:t xml:space="preserve"> </w:t>
                      </w:r>
                      <w:r>
                        <w:t>Responding to Suspected Child abuse: Template for all Victorian Early Childhood Services</w:t>
                      </w:r>
                    </w:p>
                  </w:txbxContent>
                </v:textbox>
              </v:rect>
            </w:pict>
          </mc:Fallback>
        </mc:AlternateContent>
      </w:r>
    </w:p>
    <w:p w14:paraId="2F8BD3A8" w14:textId="77777777" w:rsidR="009F2895" w:rsidRDefault="009F2895" w:rsidP="009F2895"/>
    <w:p w14:paraId="2243ACF9" w14:textId="77777777" w:rsidR="009F2895" w:rsidRPr="004F137E" w:rsidRDefault="009F2895" w:rsidP="009F2895"/>
    <w:p w14:paraId="194F973D" w14:textId="77777777" w:rsidR="009F2895" w:rsidRDefault="009F2895" w:rsidP="009F2895">
      <w:r>
        <w:t xml:space="preserve">Under the National Quality Framework, the approved provider of an education and care service must ensure that an incident, injury, trauma and illness record is kept </w:t>
      </w:r>
      <w:r w:rsidRPr="004F137E">
        <w:rPr>
          <w:rStyle w:val="RegulationLawChar"/>
        </w:rPr>
        <w:t>(Regulation 87)</w:t>
      </w:r>
      <w:r>
        <w:t>. This template aligns with this requirement and it is strongly recommended that all early childhood service staff utilise this template for incidents, disclosures and suspicions of child abuse.</w:t>
      </w:r>
    </w:p>
    <w:p w14:paraId="1D69BD47" w14:textId="77777777" w:rsidR="009F2895" w:rsidRDefault="009F2895" w:rsidP="009F2895">
      <w:r>
        <w:t>Completing this template should not impact on reporting times. If a child is in immediate danger staff should immediately contact Victoria Police on 000.</w:t>
      </w:r>
    </w:p>
    <w:p w14:paraId="7C8F1685" w14:textId="77777777" w:rsidR="009F2895" w:rsidRDefault="009F2895" w:rsidP="009F2895">
      <w:r>
        <w:t xml:space="preserve">When completing this template, the aim should be to provide as much factual information as possible. This information will be critical and may be sought at a later date if the matter is the subject of Court proceedings. </w:t>
      </w:r>
    </w:p>
    <w:p w14:paraId="185FE255" w14:textId="77777777" w:rsidR="009F2895" w:rsidRPr="00AD5777" w:rsidRDefault="009F2895" w:rsidP="009F2895"/>
    <w:tbl>
      <w:tblPr>
        <w:tblStyle w:val="TableGrid"/>
        <w:tblW w:w="0" w:type="auto"/>
        <w:tblLook w:val="04A0" w:firstRow="1" w:lastRow="0" w:firstColumn="1" w:lastColumn="0" w:noHBand="0" w:noVBand="1"/>
      </w:tblPr>
      <w:tblGrid>
        <w:gridCol w:w="10194"/>
      </w:tblGrid>
      <w:tr w:rsidR="009F2895" w14:paraId="4599110A" w14:textId="77777777" w:rsidTr="00B22122">
        <w:tc>
          <w:tcPr>
            <w:tcW w:w="10194" w:type="dxa"/>
            <w:shd w:val="clear" w:color="auto" w:fill="A5A5A5" w:themeFill="accent3"/>
          </w:tcPr>
          <w:p w14:paraId="317A8DA7" w14:textId="77777777" w:rsidR="009F2895" w:rsidRDefault="009F2895" w:rsidP="00B22122">
            <w:r w:rsidRPr="00C467F3">
              <w:rPr>
                <w:color w:val="FFFFFF" w:themeColor="background1"/>
              </w:rPr>
              <w:t>Staff member leading the response</w:t>
            </w:r>
          </w:p>
        </w:tc>
      </w:tr>
      <w:tr w:rsidR="009F2895" w14:paraId="67C7D04C" w14:textId="77777777" w:rsidTr="00B22122">
        <w:tc>
          <w:tcPr>
            <w:tcW w:w="10194" w:type="dxa"/>
          </w:tcPr>
          <w:p w14:paraId="1C2F9084" w14:textId="77777777" w:rsidR="009F2895" w:rsidRDefault="009F2895" w:rsidP="00B22122">
            <w:r>
              <w:t>Name:</w:t>
            </w:r>
          </w:p>
        </w:tc>
      </w:tr>
      <w:tr w:rsidR="009F2895" w14:paraId="3FD65F22" w14:textId="77777777" w:rsidTr="00B22122">
        <w:tc>
          <w:tcPr>
            <w:tcW w:w="10194" w:type="dxa"/>
          </w:tcPr>
          <w:p w14:paraId="778EE439" w14:textId="77777777" w:rsidR="009F2895" w:rsidRDefault="009F2895" w:rsidP="00B22122">
            <w:r>
              <w:t>Occupation:</w:t>
            </w:r>
          </w:p>
        </w:tc>
      </w:tr>
      <w:tr w:rsidR="009F2895" w14:paraId="60E7143A" w14:textId="77777777" w:rsidTr="00B22122">
        <w:tc>
          <w:tcPr>
            <w:tcW w:w="10194" w:type="dxa"/>
          </w:tcPr>
          <w:p w14:paraId="1E0C8215" w14:textId="77777777" w:rsidR="009F2895" w:rsidRDefault="009F2895" w:rsidP="00B22122">
            <w:r>
              <w:t>Service address:</w:t>
            </w:r>
          </w:p>
        </w:tc>
      </w:tr>
      <w:tr w:rsidR="009F2895" w14:paraId="42A2B06F" w14:textId="77777777" w:rsidTr="00B22122">
        <w:tc>
          <w:tcPr>
            <w:tcW w:w="10194" w:type="dxa"/>
          </w:tcPr>
          <w:p w14:paraId="1BFFE28B" w14:textId="77777777" w:rsidR="009F2895" w:rsidRDefault="009F2895" w:rsidP="00B22122">
            <w:r>
              <w:t>Relationship to the child:</w:t>
            </w:r>
          </w:p>
        </w:tc>
      </w:tr>
    </w:tbl>
    <w:p w14:paraId="7657662A" w14:textId="77777777" w:rsidR="009F2895" w:rsidRDefault="009F2895" w:rsidP="009F2895"/>
    <w:p w14:paraId="11F76347" w14:textId="77777777" w:rsidR="009F2895" w:rsidRDefault="009F2895" w:rsidP="009F2895">
      <w:pPr>
        <w:pStyle w:val="TableHeading"/>
      </w:pPr>
      <w:r w:rsidRPr="00C61F4C">
        <w:t>CRITICAL ACTION 1: IMMEDIATE RESPONSE TO AN INCIDENT</w:t>
      </w:r>
    </w:p>
    <w:tbl>
      <w:tblPr>
        <w:tblStyle w:val="TableGrid"/>
        <w:tblW w:w="0" w:type="auto"/>
        <w:tblLook w:val="04A0" w:firstRow="1" w:lastRow="0" w:firstColumn="1" w:lastColumn="0" w:noHBand="0" w:noVBand="1"/>
      </w:tblPr>
      <w:tblGrid>
        <w:gridCol w:w="10194"/>
      </w:tblGrid>
      <w:tr w:rsidR="009F2895" w14:paraId="092DD7F2" w14:textId="77777777" w:rsidTr="00B22122">
        <w:tc>
          <w:tcPr>
            <w:tcW w:w="10194" w:type="dxa"/>
            <w:shd w:val="clear" w:color="auto" w:fill="A5A5A5" w:themeFill="accent3"/>
          </w:tcPr>
          <w:p w14:paraId="5AA864BF" w14:textId="77777777" w:rsidR="009F2895" w:rsidRPr="00C467F3" w:rsidRDefault="009F2895" w:rsidP="00B22122">
            <w:pPr>
              <w:rPr>
                <w:color w:val="FFFFFF" w:themeColor="background1"/>
              </w:rPr>
            </w:pPr>
            <w:r w:rsidRPr="00C467F3">
              <w:rPr>
                <w:color w:val="FFFFFF" w:themeColor="background1"/>
              </w:rPr>
              <w:t xml:space="preserve">Responding to an emergency </w:t>
            </w:r>
          </w:p>
        </w:tc>
      </w:tr>
      <w:tr w:rsidR="009F2895" w14:paraId="02D65ABC" w14:textId="77777777" w:rsidTr="00B22122">
        <w:tc>
          <w:tcPr>
            <w:tcW w:w="10194" w:type="dxa"/>
          </w:tcPr>
          <w:p w14:paraId="3EC20940" w14:textId="77777777" w:rsidR="009F2895" w:rsidRDefault="009F2895" w:rsidP="00B22122">
            <w:r>
              <w:t>Did the chid require first aid? If YES, provide Details?</w:t>
            </w:r>
          </w:p>
          <w:p w14:paraId="34E9A7C7" w14:textId="77777777" w:rsidR="009F2895" w:rsidRDefault="009F2895" w:rsidP="00B22122"/>
        </w:tc>
      </w:tr>
      <w:tr w:rsidR="009F2895" w14:paraId="2804EB53" w14:textId="77777777" w:rsidTr="00B22122">
        <w:tc>
          <w:tcPr>
            <w:tcW w:w="10194" w:type="dxa"/>
          </w:tcPr>
          <w:p w14:paraId="74637ED0" w14:textId="77777777" w:rsidR="009F2895" w:rsidRDefault="009F2895" w:rsidP="00B22122">
            <w:r>
              <w:t xml:space="preserve">Who administrated First aid? (Name and Title) </w:t>
            </w:r>
          </w:p>
        </w:tc>
      </w:tr>
      <w:tr w:rsidR="009F2895" w14:paraId="12811F6D" w14:textId="77777777" w:rsidTr="00B22122">
        <w:tc>
          <w:tcPr>
            <w:tcW w:w="10194" w:type="dxa"/>
          </w:tcPr>
          <w:p w14:paraId="5FC4A000" w14:textId="77777777" w:rsidR="009F2895" w:rsidRDefault="009F2895" w:rsidP="00B22122">
            <w:r>
              <w:t>Did the child require further immediate medical assistance?</w:t>
            </w:r>
          </w:p>
          <w:p w14:paraId="153AF978" w14:textId="77777777" w:rsidR="009F2895" w:rsidRDefault="009F2895" w:rsidP="00B22122"/>
        </w:tc>
      </w:tr>
      <w:tr w:rsidR="009F2895" w14:paraId="5D3B9374" w14:textId="77777777" w:rsidTr="00B22122">
        <w:tc>
          <w:tcPr>
            <w:tcW w:w="10194" w:type="dxa"/>
          </w:tcPr>
          <w:p w14:paraId="7E9F603A" w14:textId="77777777" w:rsidR="009F2895" w:rsidRDefault="009F2895" w:rsidP="00B22122">
            <w:pPr>
              <w:rPr>
                <w:sz w:val="16"/>
                <w:szCs w:val="16"/>
              </w:rPr>
            </w:pPr>
            <w:r>
              <w:t xml:space="preserve">Current location and safety status: </w:t>
            </w:r>
            <w:r w:rsidRPr="00C467F3">
              <w:rPr>
                <w:sz w:val="16"/>
                <w:szCs w:val="16"/>
              </w:rPr>
              <w:t xml:space="preserve">e.g. are all impacted </w:t>
            </w:r>
            <w:r>
              <w:rPr>
                <w:sz w:val="16"/>
                <w:szCs w:val="16"/>
              </w:rPr>
              <w:t>children</w:t>
            </w:r>
            <w:r w:rsidRPr="00C467F3">
              <w:rPr>
                <w:sz w:val="16"/>
                <w:szCs w:val="16"/>
              </w:rPr>
              <w:t xml:space="preserve"> safe and not in any immediate danger?</w:t>
            </w:r>
            <w:r>
              <w:rPr>
                <w:szCs w:val="16"/>
              </w:rPr>
              <w:t xml:space="preserve"> </w:t>
            </w:r>
            <w:r>
              <w:rPr>
                <w:sz w:val="16"/>
                <w:szCs w:val="16"/>
              </w:rPr>
              <w:t>I</w:t>
            </w:r>
            <w:r w:rsidRPr="00C467F3">
              <w:rPr>
                <w:sz w:val="16"/>
                <w:szCs w:val="16"/>
              </w:rPr>
              <w:t xml:space="preserve">f a child is in immediate danger staff should report immediately to </w:t>
            </w:r>
            <w:r>
              <w:rPr>
                <w:sz w:val="16"/>
                <w:szCs w:val="16"/>
              </w:rPr>
              <w:t>V</w:t>
            </w:r>
            <w:r w:rsidRPr="00C467F3">
              <w:rPr>
                <w:sz w:val="16"/>
                <w:szCs w:val="16"/>
              </w:rPr>
              <w:t>ictoria police on 000</w:t>
            </w:r>
          </w:p>
          <w:p w14:paraId="433B83C9" w14:textId="77777777" w:rsidR="009F2895" w:rsidRDefault="009F2895" w:rsidP="00B22122"/>
        </w:tc>
      </w:tr>
    </w:tbl>
    <w:p w14:paraId="5194B663" w14:textId="77777777" w:rsidR="009F2895" w:rsidRDefault="009F2895" w:rsidP="009F2895"/>
    <w:p w14:paraId="5125C75C" w14:textId="77777777" w:rsidR="009F2895" w:rsidRDefault="009F2895" w:rsidP="009F2895"/>
    <w:p w14:paraId="315DF4A2" w14:textId="77777777" w:rsidR="009F2895" w:rsidRDefault="009F2895" w:rsidP="009F2895"/>
    <w:p w14:paraId="7C7EA704" w14:textId="77777777" w:rsidR="009F2895" w:rsidRDefault="009F2895" w:rsidP="009F2895"/>
    <w:p w14:paraId="21DA3F30" w14:textId="77777777" w:rsidR="009F2895" w:rsidRDefault="009F2895" w:rsidP="009F2895"/>
    <w:p w14:paraId="4CB6DC4B" w14:textId="77777777" w:rsidR="009F2895" w:rsidRDefault="009F2895" w:rsidP="009F2895"/>
    <w:p w14:paraId="1E2E0A81" w14:textId="77777777" w:rsidR="009F2895" w:rsidRDefault="009F2895" w:rsidP="009F2895"/>
    <w:p w14:paraId="6755C7DC" w14:textId="77777777" w:rsidR="009F2895" w:rsidRDefault="009F2895" w:rsidP="009F2895"/>
    <w:p w14:paraId="60E12A52" w14:textId="77777777" w:rsidR="009F2895" w:rsidRDefault="009F2895" w:rsidP="009F2895">
      <w:r>
        <w:t xml:space="preserve">INFORMATION OF THE ALLEGED VICTIM </w:t>
      </w:r>
    </w:p>
    <w:tbl>
      <w:tblPr>
        <w:tblStyle w:val="TableGrid"/>
        <w:tblW w:w="0" w:type="auto"/>
        <w:tblLook w:val="04A0" w:firstRow="1" w:lastRow="0" w:firstColumn="1" w:lastColumn="0" w:noHBand="0" w:noVBand="1"/>
      </w:tblPr>
      <w:tblGrid>
        <w:gridCol w:w="5097"/>
        <w:gridCol w:w="5097"/>
      </w:tblGrid>
      <w:tr w:rsidR="009F2895" w14:paraId="5515F730" w14:textId="77777777" w:rsidTr="00B22122">
        <w:tc>
          <w:tcPr>
            <w:tcW w:w="10194" w:type="dxa"/>
            <w:gridSpan w:val="2"/>
            <w:shd w:val="clear" w:color="auto" w:fill="A5A5A5" w:themeFill="accent3"/>
          </w:tcPr>
          <w:p w14:paraId="39217F1B" w14:textId="77777777" w:rsidR="009F2895" w:rsidRDefault="009F2895" w:rsidP="00B22122">
            <w:r w:rsidRPr="00C467F3">
              <w:rPr>
                <w:color w:val="FFFFFF" w:themeColor="background1"/>
              </w:rPr>
              <w:t>Child’s personal details</w:t>
            </w:r>
          </w:p>
        </w:tc>
      </w:tr>
      <w:tr w:rsidR="009F2895" w14:paraId="1EBA179A" w14:textId="77777777" w:rsidTr="00B22122">
        <w:tc>
          <w:tcPr>
            <w:tcW w:w="5097" w:type="dxa"/>
          </w:tcPr>
          <w:p w14:paraId="46B8D81C" w14:textId="77777777" w:rsidR="009F2895" w:rsidRDefault="009F2895" w:rsidP="00B22122">
            <w:r>
              <w:t>Name:</w:t>
            </w:r>
          </w:p>
        </w:tc>
        <w:tc>
          <w:tcPr>
            <w:tcW w:w="5097" w:type="dxa"/>
          </w:tcPr>
          <w:p w14:paraId="3C4784B0" w14:textId="77777777" w:rsidR="009F2895" w:rsidRDefault="009F2895" w:rsidP="00B22122">
            <w:r>
              <w:t>Gender:</w:t>
            </w:r>
          </w:p>
        </w:tc>
      </w:tr>
      <w:tr w:rsidR="009F2895" w14:paraId="3925B9F1" w14:textId="77777777" w:rsidTr="00B22122">
        <w:tc>
          <w:tcPr>
            <w:tcW w:w="5097" w:type="dxa"/>
          </w:tcPr>
          <w:p w14:paraId="6428233E" w14:textId="77777777" w:rsidR="009F2895" w:rsidRDefault="009F2895" w:rsidP="00B22122">
            <w:r>
              <w:t>Relationship to service: (e.g. 2 days, 3 year old kinder)</w:t>
            </w:r>
          </w:p>
          <w:p w14:paraId="72DCF97B" w14:textId="77777777" w:rsidR="009F2895" w:rsidRDefault="009F2895" w:rsidP="00B22122"/>
        </w:tc>
        <w:tc>
          <w:tcPr>
            <w:tcW w:w="5097" w:type="dxa"/>
          </w:tcPr>
          <w:p w14:paraId="225BDC78" w14:textId="77777777" w:rsidR="009F2895" w:rsidRDefault="009F2895" w:rsidP="00B22122">
            <w:r>
              <w:t>Date of Birth:</w:t>
            </w:r>
          </w:p>
        </w:tc>
      </w:tr>
      <w:tr w:rsidR="009F2895" w14:paraId="7D9802F5" w14:textId="77777777" w:rsidTr="00B22122">
        <w:tc>
          <w:tcPr>
            <w:tcW w:w="10194" w:type="dxa"/>
            <w:gridSpan w:val="2"/>
          </w:tcPr>
          <w:p w14:paraId="775B1DED" w14:textId="77777777" w:rsidR="009F2895" w:rsidRDefault="009F2895" w:rsidP="00B22122">
            <w:r>
              <w:t>Residential Address:</w:t>
            </w:r>
          </w:p>
        </w:tc>
      </w:tr>
      <w:tr w:rsidR="009F2895" w14:paraId="2F89A25E" w14:textId="77777777" w:rsidTr="00B22122">
        <w:tc>
          <w:tcPr>
            <w:tcW w:w="10194" w:type="dxa"/>
            <w:gridSpan w:val="2"/>
          </w:tcPr>
          <w:p w14:paraId="4BB66691" w14:textId="77777777" w:rsidR="009F2895" w:rsidRDefault="009F2895" w:rsidP="00B22122">
            <w:r>
              <w:t>Parent/Carer Name:</w:t>
            </w:r>
          </w:p>
        </w:tc>
      </w:tr>
      <w:tr w:rsidR="009F2895" w14:paraId="3DCFC6BC" w14:textId="77777777" w:rsidTr="00B22122">
        <w:tc>
          <w:tcPr>
            <w:tcW w:w="10194" w:type="dxa"/>
            <w:gridSpan w:val="2"/>
          </w:tcPr>
          <w:p w14:paraId="4E26B3E2" w14:textId="77777777" w:rsidR="009F2895" w:rsidRDefault="009F2895" w:rsidP="00B22122">
            <w:r w:rsidRPr="00C467F3">
              <w:t>Parent</w:t>
            </w:r>
            <w:r>
              <w:t>/C</w:t>
            </w:r>
            <w:r w:rsidRPr="00C467F3">
              <w:t>are</w:t>
            </w:r>
            <w:r>
              <w:t xml:space="preserve">r </w:t>
            </w:r>
            <w:r w:rsidRPr="00C467F3">
              <w:t>contact</w:t>
            </w:r>
            <w:r>
              <w:t xml:space="preserve"> number:</w:t>
            </w:r>
            <w:r w:rsidRPr="00C467F3">
              <w:t xml:space="preserve"> </w:t>
            </w:r>
          </w:p>
        </w:tc>
      </w:tr>
      <w:tr w:rsidR="009F2895" w14:paraId="355369BA" w14:textId="77777777" w:rsidTr="00B22122">
        <w:tc>
          <w:tcPr>
            <w:tcW w:w="10194" w:type="dxa"/>
            <w:gridSpan w:val="2"/>
          </w:tcPr>
          <w:p w14:paraId="6707E7C5" w14:textId="77777777" w:rsidR="009F2895" w:rsidRDefault="009F2895" w:rsidP="00B22122">
            <w:r>
              <w:t>Language(s) spoken by child:</w:t>
            </w:r>
          </w:p>
        </w:tc>
      </w:tr>
      <w:tr w:rsidR="009F2895" w14:paraId="0941E464" w14:textId="77777777" w:rsidTr="00B22122">
        <w:tc>
          <w:tcPr>
            <w:tcW w:w="10194" w:type="dxa"/>
            <w:gridSpan w:val="2"/>
          </w:tcPr>
          <w:p w14:paraId="5C0BD365" w14:textId="77777777" w:rsidR="009F2895" w:rsidRDefault="009F2895" w:rsidP="00B22122">
            <w:r>
              <w:t>D</w:t>
            </w:r>
            <w:r w:rsidRPr="00C467F3">
              <w:t>isabilities</w:t>
            </w:r>
            <w:r>
              <w:t xml:space="preserve">, </w:t>
            </w:r>
            <w:r w:rsidRPr="00C467F3">
              <w:t>mental or physical health issues</w:t>
            </w:r>
            <w:r>
              <w:t>:</w:t>
            </w:r>
          </w:p>
          <w:p w14:paraId="4CB9A6D4" w14:textId="77777777" w:rsidR="009F2895" w:rsidRDefault="009F2895" w:rsidP="00B22122"/>
        </w:tc>
      </w:tr>
    </w:tbl>
    <w:p w14:paraId="3FE38DD8" w14:textId="77777777" w:rsidR="009F2895" w:rsidRDefault="009F2895" w:rsidP="009F2895"/>
    <w:tbl>
      <w:tblPr>
        <w:tblStyle w:val="TableGrid"/>
        <w:tblW w:w="0" w:type="auto"/>
        <w:tblLook w:val="04A0" w:firstRow="1" w:lastRow="0" w:firstColumn="1" w:lastColumn="0" w:noHBand="0" w:noVBand="1"/>
      </w:tblPr>
      <w:tblGrid>
        <w:gridCol w:w="10194"/>
      </w:tblGrid>
      <w:tr w:rsidR="009F2895" w14:paraId="0D538CF8" w14:textId="77777777" w:rsidTr="00B22122">
        <w:tc>
          <w:tcPr>
            <w:tcW w:w="10194" w:type="dxa"/>
            <w:shd w:val="clear" w:color="auto" w:fill="A5A5A5" w:themeFill="accent3"/>
          </w:tcPr>
          <w:p w14:paraId="17C5762E" w14:textId="77777777" w:rsidR="009F2895" w:rsidRDefault="009F2895" w:rsidP="00B22122">
            <w:r w:rsidRPr="00C467F3">
              <w:rPr>
                <w:color w:val="FFFFFF" w:themeColor="background1"/>
              </w:rPr>
              <w:t xml:space="preserve">Child's background </w:t>
            </w:r>
          </w:p>
        </w:tc>
      </w:tr>
      <w:tr w:rsidR="009F2895" w14:paraId="6153482D" w14:textId="77777777" w:rsidTr="00B22122">
        <w:tc>
          <w:tcPr>
            <w:tcW w:w="10194" w:type="dxa"/>
          </w:tcPr>
          <w:p w14:paraId="5953B9CB" w14:textId="77777777" w:rsidR="009F2895" w:rsidRDefault="009F2895" w:rsidP="00B22122">
            <w:r>
              <w:t>C</w:t>
            </w:r>
            <w:r w:rsidRPr="00C467F3">
              <w:t>ultural status and religious background</w:t>
            </w:r>
            <w:r>
              <w:t>:</w:t>
            </w:r>
            <w:r w:rsidRPr="00C467F3">
              <w:t xml:space="preserve"> </w:t>
            </w:r>
          </w:p>
          <w:p w14:paraId="7C0B8752" w14:textId="77777777" w:rsidR="009F2895" w:rsidRDefault="009F2895" w:rsidP="00B22122"/>
        </w:tc>
      </w:tr>
      <w:tr w:rsidR="009F2895" w14:paraId="1894C1E4" w14:textId="77777777" w:rsidTr="00B22122">
        <w:tc>
          <w:tcPr>
            <w:tcW w:w="10194" w:type="dxa"/>
          </w:tcPr>
          <w:p w14:paraId="5304DC0F" w14:textId="77777777" w:rsidR="009F2895" w:rsidRDefault="009F2895" w:rsidP="00B22122">
            <w:r>
              <w:t>P</w:t>
            </w:r>
            <w:r w:rsidRPr="00C467F3">
              <w:t>revious history or indicators of suspected abuse</w:t>
            </w:r>
            <w:r>
              <w:t>:</w:t>
            </w:r>
          </w:p>
          <w:p w14:paraId="7C7B12FF" w14:textId="77777777" w:rsidR="009F2895" w:rsidRDefault="009F2895" w:rsidP="00B22122"/>
        </w:tc>
      </w:tr>
    </w:tbl>
    <w:p w14:paraId="1DDF080B" w14:textId="77777777" w:rsidR="009F2895" w:rsidRDefault="009F2895" w:rsidP="009F2895"/>
    <w:tbl>
      <w:tblPr>
        <w:tblStyle w:val="TableGrid"/>
        <w:tblW w:w="0" w:type="auto"/>
        <w:tblLook w:val="04A0" w:firstRow="1" w:lastRow="0" w:firstColumn="1" w:lastColumn="0" w:noHBand="0" w:noVBand="1"/>
      </w:tblPr>
      <w:tblGrid>
        <w:gridCol w:w="10194"/>
      </w:tblGrid>
      <w:tr w:rsidR="009F2895" w14:paraId="2964C488" w14:textId="77777777" w:rsidTr="00B22122">
        <w:tc>
          <w:tcPr>
            <w:tcW w:w="10194" w:type="dxa"/>
            <w:shd w:val="clear" w:color="auto" w:fill="A5A5A5" w:themeFill="accent3"/>
          </w:tcPr>
          <w:p w14:paraId="10445B07" w14:textId="77777777" w:rsidR="009F2895" w:rsidRDefault="009F2895" w:rsidP="00B22122">
            <w:r w:rsidRPr="00C467F3">
              <w:rPr>
                <w:color w:val="FFFFFF" w:themeColor="background1"/>
              </w:rPr>
              <w:t xml:space="preserve">Family background </w:t>
            </w:r>
          </w:p>
        </w:tc>
      </w:tr>
      <w:tr w:rsidR="009F2895" w14:paraId="7644524F" w14:textId="77777777" w:rsidTr="00B22122">
        <w:tc>
          <w:tcPr>
            <w:tcW w:w="10194" w:type="dxa"/>
          </w:tcPr>
          <w:p w14:paraId="19D45699" w14:textId="77777777" w:rsidR="009F2895" w:rsidRDefault="009F2895" w:rsidP="00B22122">
            <w:r>
              <w:t>F</w:t>
            </w:r>
            <w:r w:rsidRPr="00C467F3">
              <w:t xml:space="preserve">amily composition </w:t>
            </w:r>
            <w:r>
              <w:t>(</w:t>
            </w:r>
            <w:r w:rsidRPr="00C467F3">
              <w:t>if know</w:t>
            </w:r>
            <w:r>
              <w:t>):</w:t>
            </w:r>
            <w:r w:rsidRPr="00C467F3">
              <w:t xml:space="preserve"> </w:t>
            </w:r>
            <w:r w:rsidRPr="00C467F3">
              <w:rPr>
                <w:i/>
                <w:iCs/>
              </w:rPr>
              <w:t>List parenting or carer arrangements and siblings’ names and ages</w:t>
            </w:r>
          </w:p>
          <w:p w14:paraId="020AE01C" w14:textId="77777777" w:rsidR="009F2895" w:rsidRDefault="009F2895" w:rsidP="00B22122">
            <w:r w:rsidRPr="00C467F3">
              <w:t xml:space="preserve"> </w:t>
            </w:r>
          </w:p>
        </w:tc>
      </w:tr>
      <w:tr w:rsidR="009F2895" w14:paraId="5C91B268" w14:textId="77777777" w:rsidTr="00B22122">
        <w:tc>
          <w:tcPr>
            <w:tcW w:w="10194" w:type="dxa"/>
          </w:tcPr>
          <w:p w14:paraId="36168D20" w14:textId="77777777" w:rsidR="009F2895" w:rsidRDefault="009F2895" w:rsidP="00B22122">
            <w:r>
              <w:t>A</w:t>
            </w:r>
            <w:r w:rsidRPr="00C467F3">
              <w:t xml:space="preserve">ny other people living with their child </w:t>
            </w:r>
            <w:r>
              <w:t>(</w:t>
            </w:r>
            <w:r w:rsidRPr="00C467F3">
              <w:t>if known</w:t>
            </w:r>
            <w:r>
              <w:t>):</w:t>
            </w:r>
            <w:r w:rsidRPr="00C467F3">
              <w:t xml:space="preserve"> </w:t>
            </w:r>
          </w:p>
          <w:p w14:paraId="1A30C8BD" w14:textId="77777777" w:rsidR="009F2895" w:rsidRDefault="009F2895" w:rsidP="00B22122"/>
        </w:tc>
      </w:tr>
    </w:tbl>
    <w:p w14:paraId="5C761F04" w14:textId="77777777" w:rsidR="009F2895" w:rsidRDefault="009F2895" w:rsidP="009F2895"/>
    <w:tbl>
      <w:tblPr>
        <w:tblStyle w:val="TableGrid"/>
        <w:tblW w:w="0" w:type="auto"/>
        <w:tblLook w:val="04A0" w:firstRow="1" w:lastRow="0" w:firstColumn="1" w:lastColumn="0" w:noHBand="0" w:noVBand="1"/>
      </w:tblPr>
      <w:tblGrid>
        <w:gridCol w:w="10194"/>
      </w:tblGrid>
      <w:tr w:rsidR="009F2895" w14:paraId="5BE7D5D7" w14:textId="77777777" w:rsidTr="00B22122">
        <w:tc>
          <w:tcPr>
            <w:tcW w:w="10194" w:type="dxa"/>
            <w:shd w:val="clear" w:color="auto" w:fill="A5A5A5" w:themeFill="accent3"/>
          </w:tcPr>
          <w:p w14:paraId="3A90B11F" w14:textId="77777777" w:rsidR="009F2895" w:rsidRDefault="009F2895" w:rsidP="00B22122">
            <w:r w:rsidRPr="00C467F3">
              <w:rPr>
                <w:color w:val="FFFFFF" w:themeColor="background1"/>
              </w:rPr>
              <w:t xml:space="preserve">Family background </w:t>
            </w:r>
          </w:p>
        </w:tc>
      </w:tr>
      <w:tr w:rsidR="009F2895" w14:paraId="57574277" w14:textId="77777777" w:rsidTr="00B22122">
        <w:tc>
          <w:tcPr>
            <w:tcW w:w="10194" w:type="dxa"/>
          </w:tcPr>
          <w:p w14:paraId="6803824D" w14:textId="77777777" w:rsidR="009F2895" w:rsidRDefault="009F2895" w:rsidP="00B22122">
            <w:r>
              <w:t>D</w:t>
            </w:r>
            <w:r w:rsidRPr="00C467F3">
              <w:t>isability</w:t>
            </w:r>
            <w:r>
              <w:t xml:space="preserve">, </w:t>
            </w:r>
            <w:r w:rsidRPr="00C467F3">
              <w:t xml:space="preserve">mental or physical health issues in family </w:t>
            </w:r>
            <w:r>
              <w:t>(</w:t>
            </w:r>
            <w:r w:rsidRPr="00C467F3">
              <w:t>if known</w:t>
            </w:r>
            <w:r>
              <w:t>):</w:t>
            </w:r>
            <w:r w:rsidRPr="00C467F3">
              <w:t xml:space="preserve"> </w:t>
            </w:r>
          </w:p>
          <w:p w14:paraId="69AAC512" w14:textId="77777777" w:rsidR="009F2895" w:rsidRDefault="009F2895" w:rsidP="00B22122"/>
        </w:tc>
      </w:tr>
      <w:tr w:rsidR="009F2895" w14:paraId="3D56AADD" w14:textId="77777777" w:rsidTr="00B22122">
        <w:tc>
          <w:tcPr>
            <w:tcW w:w="10194" w:type="dxa"/>
          </w:tcPr>
          <w:p w14:paraId="499DC3E5" w14:textId="77777777" w:rsidR="009F2895" w:rsidRDefault="009F2895" w:rsidP="00B22122">
            <w:r>
              <w:t>L</w:t>
            </w:r>
            <w:r w:rsidRPr="00C467F3">
              <w:t xml:space="preserve">ikely reaction to report being made </w:t>
            </w:r>
            <w:r>
              <w:t>(</w:t>
            </w:r>
            <w:r w:rsidRPr="00C467F3">
              <w:t xml:space="preserve">if </w:t>
            </w:r>
            <w:r>
              <w:t>known):</w:t>
            </w:r>
          </w:p>
          <w:p w14:paraId="4470FAEA" w14:textId="77777777" w:rsidR="009F2895" w:rsidRDefault="009F2895" w:rsidP="00B22122"/>
        </w:tc>
      </w:tr>
    </w:tbl>
    <w:p w14:paraId="40E5C18B" w14:textId="77777777" w:rsidR="009F2895" w:rsidRDefault="009F2895" w:rsidP="009F2895"/>
    <w:p w14:paraId="493EC27E" w14:textId="77777777" w:rsidR="009F2895" w:rsidRDefault="009F2895" w:rsidP="009F2895"/>
    <w:p w14:paraId="07B8432E" w14:textId="77777777" w:rsidR="009F2895" w:rsidRDefault="009F2895" w:rsidP="009F2895"/>
    <w:p w14:paraId="42F5E24D" w14:textId="77777777" w:rsidR="009F2895" w:rsidRDefault="009F2895" w:rsidP="009F2895"/>
    <w:p w14:paraId="6DF76C5A" w14:textId="77777777" w:rsidR="009F2895" w:rsidRDefault="009F2895" w:rsidP="009F2895"/>
    <w:p w14:paraId="4804A45E" w14:textId="77777777" w:rsidR="009F2895" w:rsidRDefault="009F2895" w:rsidP="009F2895"/>
    <w:p w14:paraId="752284BC" w14:textId="77777777" w:rsidR="009F2895" w:rsidRDefault="009F2895" w:rsidP="009F2895"/>
    <w:p w14:paraId="484B114A" w14:textId="77777777" w:rsidR="009F2895" w:rsidRDefault="009F2895" w:rsidP="009F2895">
      <w:r w:rsidRPr="00C467F3">
        <w:t xml:space="preserve">DETAILS OF THE INCIDENT DISCLOSURE OF SUSPICION </w:t>
      </w:r>
    </w:p>
    <w:tbl>
      <w:tblPr>
        <w:tblStyle w:val="TableGrid"/>
        <w:tblW w:w="0" w:type="auto"/>
        <w:tblLook w:val="04A0" w:firstRow="1" w:lastRow="0" w:firstColumn="1" w:lastColumn="0" w:noHBand="0" w:noVBand="1"/>
      </w:tblPr>
      <w:tblGrid>
        <w:gridCol w:w="10194"/>
      </w:tblGrid>
      <w:tr w:rsidR="009F2895" w14:paraId="5D799991" w14:textId="77777777" w:rsidTr="00B22122">
        <w:tc>
          <w:tcPr>
            <w:tcW w:w="10194" w:type="dxa"/>
            <w:shd w:val="clear" w:color="auto" w:fill="A5A5A5" w:themeFill="accent3"/>
          </w:tcPr>
          <w:p w14:paraId="02E31A6E" w14:textId="77777777" w:rsidR="009F2895" w:rsidRDefault="009F2895" w:rsidP="00B22122">
            <w:r>
              <w:rPr>
                <w:color w:val="FFFFFF" w:themeColor="background1"/>
              </w:rPr>
              <w:t>G</w:t>
            </w:r>
            <w:r w:rsidRPr="00C467F3">
              <w:rPr>
                <w:color w:val="FFFFFF" w:themeColor="background1"/>
              </w:rPr>
              <w:t xml:space="preserve">rounds for your belief that a child has been or is at risk of abuse </w:t>
            </w:r>
          </w:p>
        </w:tc>
      </w:tr>
      <w:tr w:rsidR="009F2895" w14:paraId="4D0DD1F9" w14:textId="77777777" w:rsidTr="00B22122">
        <w:tc>
          <w:tcPr>
            <w:tcW w:w="10194" w:type="dxa"/>
          </w:tcPr>
          <w:p w14:paraId="1D0544F1" w14:textId="77777777" w:rsidR="009F2895" w:rsidRDefault="009F2895" w:rsidP="00B22122">
            <w:pPr>
              <w:rPr>
                <w:i/>
                <w:iCs/>
                <w:sz w:val="16"/>
                <w:szCs w:val="16"/>
              </w:rPr>
            </w:pPr>
            <w:r>
              <w:lastRenderedPageBreak/>
              <w:t>List i</w:t>
            </w:r>
            <w:r w:rsidRPr="00C467F3">
              <w:t>ndicators or instances which led you to believe that a child</w:t>
            </w:r>
            <w:r>
              <w:t>/</w:t>
            </w:r>
            <w:r w:rsidRPr="00C467F3">
              <w:t>children are subject to child abuse or at risk of abuse</w:t>
            </w:r>
            <w:r>
              <w:t>:</w:t>
            </w:r>
            <w:r w:rsidRPr="00C467F3">
              <w:t xml:space="preserve"> </w:t>
            </w:r>
            <w:r w:rsidRPr="00C467F3">
              <w:rPr>
                <w:i/>
                <w:iCs/>
                <w:sz w:val="16"/>
                <w:szCs w:val="16"/>
              </w:rPr>
              <w:t>Detail any disclosures or incidents or suspicion including names times and dates documenting a child's exact words as far as possible include specific detail here on what led you to form a reasonable belief that a child has been or is in risk of being abused</w:t>
            </w:r>
          </w:p>
          <w:p w14:paraId="6E32A64B" w14:textId="77777777" w:rsidR="009F2895" w:rsidRDefault="009F2895" w:rsidP="00B22122">
            <w:pPr>
              <w:rPr>
                <w:i/>
                <w:iCs/>
                <w:sz w:val="16"/>
                <w:szCs w:val="16"/>
              </w:rPr>
            </w:pPr>
          </w:p>
          <w:p w14:paraId="282275CC" w14:textId="77777777" w:rsidR="009F2895" w:rsidRDefault="009F2895" w:rsidP="00B22122"/>
        </w:tc>
      </w:tr>
      <w:tr w:rsidR="009F2895" w14:paraId="4588EB5A" w14:textId="77777777" w:rsidTr="00B22122">
        <w:tc>
          <w:tcPr>
            <w:tcW w:w="10194" w:type="dxa"/>
          </w:tcPr>
          <w:p w14:paraId="263D2682" w14:textId="77777777" w:rsidR="009F2895" w:rsidRDefault="009F2895" w:rsidP="00B22122">
            <w:r>
              <w:t>A</w:t>
            </w:r>
            <w:r w:rsidRPr="00C467F3">
              <w:t>ny physical indicators of abuse</w:t>
            </w:r>
            <w:r>
              <w:t>:</w:t>
            </w:r>
          </w:p>
          <w:p w14:paraId="12FB1608" w14:textId="77777777" w:rsidR="009F2895" w:rsidRDefault="009F2895" w:rsidP="00B22122"/>
        </w:tc>
      </w:tr>
      <w:tr w:rsidR="009F2895" w14:paraId="2BC5645F" w14:textId="77777777" w:rsidTr="00B22122">
        <w:tc>
          <w:tcPr>
            <w:tcW w:w="10194" w:type="dxa"/>
          </w:tcPr>
          <w:p w14:paraId="30B9A93F" w14:textId="77777777" w:rsidR="009F2895" w:rsidRDefault="009F2895" w:rsidP="00B22122">
            <w:r>
              <w:t>A</w:t>
            </w:r>
            <w:r w:rsidRPr="00C467F3">
              <w:t>ny behavioural indicators of abuse</w:t>
            </w:r>
            <w:r>
              <w:t>:</w:t>
            </w:r>
            <w:r w:rsidRPr="00C467F3">
              <w:t xml:space="preserve"> </w:t>
            </w:r>
          </w:p>
          <w:p w14:paraId="5D9EAFA6" w14:textId="77777777" w:rsidR="009F2895" w:rsidRDefault="009F2895" w:rsidP="00B22122"/>
        </w:tc>
      </w:tr>
      <w:tr w:rsidR="009F2895" w14:paraId="2534C42F" w14:textId="77777777" w:rsidTr="00B22122">
        <w:tc>
          <w:tcPr>
            <w:tcW w:w="10194" w:type="dxa"/>
          </w:tcPr>
          <w:p w14:paraId="4EA86E06" w14:textId="77777777" w:rsidR="009F2895" w:rsidRDefault="009F2895" w:rsidP="00B22122">
            <w:r>
              <w:t>A</w:t>
            </w:r>
            <w:r w:rsidRPr="00C467F3">
              <w:t>ny pattern of behaviour or prior concern leading up to an incident</w:t>
            </w:r>
            <w:r>
              <w:t>,</w:t>
            </w:r>
            <w:r w:rsidRPr="00C467F3">
              <w:t xml:space="preserve"> disclosure o</w:t>
            </w:r>
            <w:r>
              <w:t>r</w:t>
            </w:r>
            <w:r w:rsidRPr="00C467F3">
              <w:t xml:space="preserve"> suspicion</w:t>
            </w:r>
            <w:r>
              <w:t>:</w:t>
            </w:r>
          </w:p>
          <w:p w14:paraId="2E91AA08" w14:textId="77777777" w:rsidR="009F2895" w:rsidRDefault="009F2895" w:rsidP="00B22122"/>
        </w:tc>
      </w:tr>
    </w:tbl>
    <w:p w14:paraId="7456F94A" w14:textId="77777777" w:rsidR="009F2895" w:rsidRDefault="009F2895" w:rsidP="009F2895"/>
    <w:tbl>
      <w:tblPr>
        <w:tblStyle w:val="TableGrid"/>
        <w:tblW w:w="0" w:type="auto"/>
        <w:tblLook w:val="04A0" w:firstRow="1" w:lastRow="0" w:firstColumn="1" w:lastColumn="0" w:noHBand="0" w:noVBand="1"/>
      </w:tblPr>
      <w:tblGrid>
        <w:gridCol w:w="5097"/>
        <w:gridCol w:w="5097"/>
      </w:tblGrid>
      <w:tr w:rsidR="009F2895" w14:paraId="5C1F50BD" w14:textId="77777777" w:rsidTr="00B22122">
        <w:tc>
          <w:tcPr>
            <w:tcW w:w="10194" w:type="dxa"/>
            <w:gridSpan w:val="2"/>
            <w:shd w:val="clear" w:color="auto" w:fill="A5A5A5" w:themeFill="accent3"/>
          </w:tcPr>
          <w:p w14:paraId="47A69141" w14:textId="77777777" w:rsidR="009F2895" w:rsidRDefault="009F2895" w:rsidP="00B22122">
            <w:r w:rsidRPr="00C467F3">
              <w:rPr>
                <w:color w:val="FFFFFF" w:themeColor="background1"/>
              </w:rPr>
              <w:t xml:space="preserve">Details of person alleged to have committed they abuse if known </w:t>
            </w:r>
          </w:p>
        </w:tc>
      </w:tr>
      <w:tr w:rsidR="009F2895" w14:paraId="3B92C605" w14:textId="77777777" w:rsidTr="00B22122">
        <w:tc>
          <w:tcPr>
            <w:tcW w:w="10194" w:type="dxa"/>
            <w:gridSpan w:val="2"/>
          </w:tcPr>
          <w:p w14:paraId="3869529B" w14:textId="77777777" w:rsidR="009F2895" w:rsidRPr="00C467F3" w:rsidRDefault="009F2895" w:rsidP="00B22122">
            <w:r>
              <w:t>N</w:t>
            </w:r>
            <w:r w:rsidRPr="00852ECB">
              <w:t>ame</w:t>
            </w:r>
            <w:r>
              <w:t>:</w:t>
            </w:r>
          </w:p>
        </w:tc>
      </w:tr>
      <w:tr w:rsidR="009F2895" w14:paraId="78EE610C" w14:textId="77777777" w:rsidTr="00B22122">
        <w:tc>
          <w:tcPr>
            <w:tcW w:w="5097" w:type="dxa"/>
          </w:tcPr>
          <w:p w14:paraId="08C39320" w14:textId="77777777" w:rsidR="009F2895" w:rsidRDefault="009F2895" w:rsidP="00B22122">
            <w:r>
              <w:t>Gender:</w:t>
            </w:r>
          </w:p>
        </w:tc>
        <w:tc>
          <w:tcPr>
            <w:tcW w:w="5097" w:type="dxa"/>
          </w:tcPr>
          <w:p w14:paraId="51EFD5EA" w14:textId="77777777" w:rsidR="009F2895" w:rsidRDefault="009F2895" w:rsidP="00B22122">
            <w:r>
              <w:t>D</w:t>
            </w:r>
            <w:r w:rsidRPr="00C467F3">
              <w:t>ate of birth</w:t>
            </w:r>
            <w:r>
              <w:t xml:space="preserve"> (if known):</w:t>
            </w:r>
          </w:p>
        </w:tc>
      </w:tr>
      <w:tr w:rsidR="009F2895" w14:paraId="72AB5E62" w14:textId="77777777" w:rsidTr="00B22122">
        <w:tc>
          <w:tcPr>
            <w:tcW w:w="10194" w:type="dxa"/>
            <w:gridSpan w:val="2"/>
          </w:tcPr>
          <w:p w14:paraId="6C0E10E7" w14:textId="77777777" w:rsidR="009F2895" w:rsidRDefault="009F2895" w:rsidP="00B22122">
            <w:r>
              <w:t>R</w:t>
            </w:r>
            <w:r w:rsidRPr="00C467F3">
              <w:t>elationship to child</w:t>
            </w:r>
            <w:r>
              <w:t>:</w:t>
            </w:r>
          </w:p>
        </w:tc>
      </w:tr>
      <w:tr w:rsidR="009F2895" w14:paraId="3D1BE91F" w14:textId="77777777" w:rsidTr="00B22122">
        <w:tc>
          <w:tcPr>
            <w:tcW w:w="10194" w:type="dxa"/>
            <w:gridSpan w:val="2"/>
          </w:tcPr>
          <w:p w14:paraId="3350C82B" w14:textId="77777777" w:rsidR="009F2895" w:rsidRDefault="009F2895" w:rsidP="00B22122">
            <w:r>
              <w:t>A</w:t>
            </w:r>
            <w:r w:rsidRPr="00C467F3">
              <w:t>ddress</w:t>
            </w:r>
            <w:r>
              <w:t>:</w:t>
            </w:r>
          </w:p>
        </w:tc>
      </w:tr>
      <w:tr w:rsidR="009F2895" w14:paraId="7499BD9C" w14:textId="77777777" w:rsidTr="00B22122">
        <w:tc>
          <w:tcPr>
            <w:tcW w:w="10194" w:type="dxa"/>
            <w:gridSpan w:val="2"/>
          </w:tcPr>
          <w:p w14:paraId="72CB1962" w14:textId="77777777" w:rsidR="009F2895" w:rsidRDefault="009F2895" w:rsidP="00B22122">
            <w:r>
              <w:t>C</w:t>
            </w:r>
            <w:r w:rsidRPr="00C467F3">
              <w:t>ontact details</w:t>
            </w:r>
            <w:r>
              <w:t>:</w:t>
            </w:r>
            <w:r w:rsidRPr="00C467F3">
              <w:t xml:space="preserve"> </w:t>
            </w:r>
          </w:p>
        </w:tc>
      </w:tr>
    </w:tbl>
    <w:p w14:paraId="490BF0FF" w14:textId="77777777" w:rsidR="009F2895" w:rsidRDefault="009F2895" w:rsidP="009F2895"/>
    <w:p w14:paraId="6A29530E" w14:textId="77777777" w:rsidR="009F2895" w:rsidRDefault="009F2895" w:rsidP="009F2895">
      <w:pPr>
        <w:pStyle w:val="TableHeading"/>
      </w:pPr>
      <w:r w:rsidRPr="007405AA">
        <w:t>CRITICAL ACTION 2: REPORTING</w:t>
      </w:r>
    </w:p>
    <w:tbl>
      <w:tblPr>
        <w:tblStyle w:val="TableGrid"/>
        <w:tblW w:w="0" w:type="auto"/>
        <w:tblLook w:val="04A0" w:firstRow="1" w:lastRow="0" w:firstColumn="1" w:lastColumn="0" w:noHBand="0" w:noVBand="1"/>
      </w:tblPr>
      <w:tblGrid>
        <w:gridCol w:w="5097"/>
        <w:gridCol w:w="5097"/>
      </w:tblGrid>
      <w:tr w:rsidR="009F2895" w14:paraId="760ED38B" w14:textId="77777777" w:rsidTr="00B22122">
        <w:tc>
          <w:tcPr>
            <w:tcW w:w="10194" w:type="dxa"/>
            <w:gridSpan w:val="2"/>
            <w:shd w:val="clear" w:color="auto" w:fill="A8B400"/>
          </w:tcPr>
          <w:p w14:paraId="4E6439EB" w14:textId="77777777" w:rsidR="009F2895" w:rsidRDefault="009F2895" w:rsidP="00B22122">
            <w:pPr>
              <w:tabs>
                <w:tab w:val="left" w:pos="3623"/>
              </w:tabs>
            </w:pPr>
            <w:r w:rsidRPr="00C467F3">
              <w:rPr>
                <w:color w:val="FFFFFF" w:themeColor="background1"/>
              </w:rPr>
              <w:t xml:space="preserve">Reporting to authorities </w:t>
            </w:r>
            <w:r>
              <w:rPr>
                <w:color w:val="FFFFFF" w:themeColor="background1"/>
              </w:rPr>
              <w:tab/>
            </w:r>
          </w:p>
        </w:tc>
      </w:tr>
      <w:tr w:rsidR="009F2895" w14:paraId="4867A258" w14:textId="77777777" w:rsidTr="00B22122">
        <w:tc>
          <w:tcPr>
            <w:tcW w:w="10194" w:type="dxa"/>
            <w:gridSpan w:val="2"/>
          </w:tcPr>
          <w:p w14:paraId="31D68045" w14:textId="77777777" w:rsidR="009F2895" w:rsidRDefault="009F2895" w:rsidP="00B22122">
            <w:r>
              <w:t>Tick</w:t>
            </w:r>
            <w:r w:rsidRPr="00C467F3">
              <w:t xml:space="preserve"> the authority you have reported to</w:t>
            </w:r>
            <w:r>
              <w:t>:</w:t>
            </w:r>
            <w:r w:rsidRPr="00C467F3">
              <w:t xml:space="preserve"> </w:t>
            </w:r>
          </w:p>
          <w:p w14:paraId="0D03ABD0" w14:textId="77777777" w:rsidR="009F2895" w:rsidRDefault="009F2895" w:rsidP="00B22122">
            <w:r>
              <w:rPr>
                <w:rFonts w:ascii="Wingdings" w:eastAsia="Wingdings" w:hAnsi="Wingdings" w:cs="Wingdings"/>
              </w:rPr>
              <w:t></w:t>
            </w:r>
            <w:r>
              <w:t xml:space="preserve"> </w:t>
            </w:r>
            <w:r w:rsidRPr="00C467F3">
              <w:t>Victoria police</w:t>
            </w:r>
            <w:r>
              <w:t xml:space="preserve">       </w:t>
            </w:r>
            <w:r>
              <w:rPr>
                <w:rFonts w:ascii="Wingdings" w:eastAsia="Wingdings" w:hAnsi="Wingdings" w:cs="Wingdings"/>
              </w:rPr>
              <w:t></w:t>
            </w:r>
            <w:r>
              <w:t xml:space="preserve"> C</w:t>
            </w:r>
            <w:r w:rsidRPr="00E11EF4">
              <w:t xml:space="preserve">hild </w:t>
            </w:r>
            <w:r>
              <w:t>F</w:t>
            </w:r>
            <w:r w:rsidRPr="00E11EF4">
              <w:t xml:space="preserve">irst </w:t>
            </w:r>
            <w:r>
              <w:t xml:space="preserve">       </w:t>
            </w:r>
            <w:r>
              <w:rPr>
                <w:rFonts w:ascii="Wingdings" w:eastAsia="Wingdings" w:hAnsi="Wingdings" w:cs="Wingdings"/>
              </w:rPr>
              <w:t></w:t>
            </w:r>
            <w:r>
              <w:t xml:space="preserve"> DFFH</w:t>
            </w:r>
            <w:r w:rsidRPr="00C467F3">
              <w:t xml:space="preserve"> </w:t>
            </w:r>
            <w:r>
              <w:t>C</w:t>
            </w:r>
            <w:r w:rsidRPr="00C467F3">
              <w:t xml:space="preserve">hild </w:t>
            </w:r>
            <w:r>
              <w:t>P</w:t>
            </w:r>
            <w:r w:rsidRPr="00C467F3">
              <w:t xml:space="preserve">rotection </w:t>
            </w:r>
            <w:r>
              <w:t xml:space="preserve">       </w:t>
            </w:r>
            <w:r>
              <w:rPr>
                <w:rFonts w:ascii="Wingdings" w:eastAsia="Wingdings" w:hAnsi="Wingdings" w:cs="Wingdings"/>
              </w:rPr>
              <w:t></w:t>
            </w:r>
            <w:r>
              <w:t xml:space="preserve"> D</w:t>
            </w:r>
            <w:r w:rsidRPr="00C467F3">
              <w:t xml:space="preserve">ecision not to report </w:t>
            </w:r>
          </w:p>
          <w:p w14:paraId="60E30EBF" w14:textId="77777777" w:rsidR="009F2895" w:rsidRDefault="009F2895" w:rsidP="00B22122">
            <w:r>
              <w:t>I</w:t>
            </w:r>
            <w:r w:rsidRPr="00C467F3">
              <w:t>f you have decided not to report list your reasons here also include any follow up actions undertaken by you below</w:t>
            </w:r>
            <w:r>
              <w:t>:</w:t>
            </w:r>
            <w:r w:rsidRPr="00C467F3">
              <w:t xml:space="preserve"> </w:t>
            </w:r>
          </w:p>
          <w:p w14:paraId="01B99A78" w14:textId="77777777" w:rsidR="009F2895" w:rsidRDefault="009F2895" w:rsidP="00B22122"/>
        </w:tc>
      </w:tr>
      <w:tr w:rsidR="009F2895" w14:paraId="0A376D28" w14:textId="77777777" w:rsidTr="00B22122">
        <w:tc>
          <w:tcPr>
            <w:tcW w:w="10194" w:type="dxa"/>
            <w:gridSpan w:val="2"/>
            <w:shd w:val="clear" w:color="auto" w:fill="A8B400"/>
          </w:tcPr>
          <w:p w14:paraId="4ACBDF04" w14:textId="77777777" w:rsidR="009F2895" w:rsidRDefault="009F2895" w:rsidP="00B22122">
            <w:r w:rsidRPr="00C926AF">
              <w:rPr>
                <w:color w:val="FFFFFF" w:themeColor="background1"/>
              </w:rPr>
              <w:t>Provide detail of your report</w:t>
            </w:r>
          </w:p>
        </w:tc>
      </w:tr>
      <w:tr w:rsidR="009F2895" w14:paraId="4F1FEA54" w14:textId="77777777" w:rsidTr="00B22122">
        <w:tc>
          <w:tcPr>
            <w:tcW w:w="5097" w:type="dxa"/>
          </w:tcPr>
          <w:p w14:paraId="0B633CB3" w14:textId="77777777" w:rsidR="009F2895" w:rsidRDefault="009F2895" w:rsidP="00B22122">
            <w:r>
              <w:t>D</w:t>
            </w:r>
            <w:r w:rsidRPr="00C467F3">
              <w:t>ate</w:t>
            </w:r>
            <w:r>
              <w:t>:</w:t>
            </w:r>
          </w:p>
        </w:tc>
        <w:tc>
          <w:tcPr>
            <w:tcW w:w="5097" w:type="dxa"/>
          </w:tcPr>
          <w:p w14:paraId="791C5619" w14:textId="77777777" w:rsidR="009F2895" w:rsidRDefault="009F2895" w:rsidP="00B22122">
            <w:r>
              <w:t>T</w:t>
            </w:r>
            <w:r w:rsidRPr="00C467F3">
              <w:t>ime</w:t>
            </w:r>
            <w:r>
              <w:t>:</w:t>
            </w:r>
          </w:p>
        </w:tc>
      </w:tr>
      <w:tr w:rsidR="009F2895" w14:paraId="7ED76997" w14:textId="77777777" w:rsidTr="00B22122">
        <w:tc>
          <w:tcPr>
            <w:tcW w:w="10194" w:type="dxa"/>
            <w:gridSpan w:val="2"/>
          </w:tcPr>
          <w:p w14:paraId="166D6C10" w14:textId="77777777" w:rsidR="009F2895" w:rsidRDefault="009F2895" w:rsidP="00B22122">
            <w:r>
              <w:t>A</w:t>
            </w:r>
            <w:r w:rsidRPr="00C467F3">
              <w:t>uthority</w:t>
            </w:r>
            <w:r>
              <w:t>:</w:t>
            </w:r>
          </w:p>
        </w:tc>
      </w:tr>
      <w:tr w:rsidR="009F2895" w14:paraId="379E3E6C" w14:textId="77777777" w:rsidTr="00B22122">
        <w:tc>
          <w:tcPr>
            <w:tcW w:w="10194" w:type="dxa"/>
            <w:gridSpan w:val="2"/>
          </w:tcPr>
          <w:p w14:paraId="28FAC682" w14:textId="77777777" w:rsidR="009F2895" w:rsidRDefault="009F2895" w:rsidP="00B22122">
            <w:r>
              <w:t>N</w:t>
            </w:r>
            <w:r w:rsidRPr="00E156B7">
              <w:t>ame of the person spoken to</w:t>
            </w:r>
            <w:r>
              <w:t>:</w:t>
            </w:r>
          </w:p>
        </w:tc>
      </w:tr>
      <w:tr w:rsidR="009F2895" w14:paraId="023C1D01" w14:textId="77777777" w:rsidTr="00B22122">
        <w:tc>
          <w:tcPr>
            <w:tcW w:w="10194" w:type="dxa"/>
            <w:gridSpan w:val="2"/>
          </w:tcPr>
          <w:p w14:paraId="4CCD7CDE" w14:textId="77777777" w:rsidR="009F2895" w:rsidRDefault="009F2895" w:rsidP="00B22122">
            <w:r>
              <w:t>O</w:t>
            </w:r>
            <w:r w:rsidRPr="00C467F3">
              <w:t>utcomes from the report</w:t>
            </w:r>
            <w:r>
              <w:t>:</w:t>
            </w:r>
          </w:p>
        </w:tc>
      </w:tr>
    </w:tbl>
    <w:p w14:paraId="5731665C" w14:textId="77777777" w:rsidR="009F2895" w:rsidRDefault="009F2895" w:rsidP="009F2895"/>
    <w:p w14:paraId="1D30BDB4" w14:textId="77777777" w:rsidR="009F2895" w:rsidRDefault="009F2895" w:rsidP="009F2895"/>
    <w:p w14:paraId="71EA6A8B" w14:textId="77777777" w:rsidR="009F2895" w:rsidRDefault="009F2895" w:rsidP="009F2895"/>
    <w:p w14:paraId="490653A0" w14:textId="77777777" w:rsidR="009F2895" w:rsidRDefault="009F2895" w:rsidP="009F2895"/>
    <w:p w14:paraId="12C30828" w14:textId="77777777" w:rsidR="009F2895" w:rsidRDefault="009F2895" w:rsidP="009F2895"/>
    <w:tbl>
      <w:tblPr>
        <w:tblStyle w:val="TableGrid"/>
        <w:tblW w:w="0" w:type="auto"/>
        <w:tblLook w:val="04A0" w:firstRow="1" w:lastRow="0" w:firstColumn="1" w:lastColumn="0" w:noHBand="0" w:noVBand="1"/>
      </w:tblPr>
      <w:tblGrid>
        <w:gridCol w:w="5079"/>
        <w:gridCol w:w="5115"/>
      </w:tblGrid>
      <w:tr w:rsidR="009F2895" w14:paraId="65E5C090" w14:textId="77777777" w:rsidTr="00B22122">
        <w:tc>
          <w:tcPr>
            <w:tcW w:w="10194" w:type="dxa"/>
            <w:gridSpan w:val="2"/>
            <w:shd w:val="clear" w:color="auto" w:fill="A5A5A5" w:themeFill="accent3"/>
          </w:tcPr>
          <w:p w14:paraId="5F1C90A4" w14:textId="77777777" w:rsidR="009F2895" w:rsidRDefault="009F2895" w:rsidP="00B22122">
            <w:r w:rsidRPr="00C467F3">
              <w:rPr>
                <w:color w:val="FFFFFF" w:themeColor="background1"/>
              </w:rPr>
              <w:t xml:space="preserve">Reporting internally </w:t>
            </w:r>
          </w:p>
        </w:tc>
      </w:tr>
      <w:tr w:rsidR="009F2895" w14:paraId="7570A44A" w14:textId="77777777" w:rsidTr="00B22122">
        <w:tc>
          <w:tcPr>
            <w:tcW w:w="10194" w:type="dxa"/>
            <w:gridSpan w:val="2"/>
          </w:tcPr>
          <w:p w14:paraId="3A193E1D" w14:textId="77777777" w:rsidR="009F2895" w:rsidRPr="00C467F3" w:rsidRDefault="009F2895" w:rsidP="00B22122">
            <w:pPr>
              <w:rPr>
                <w:b/>
                <w:bCs/>
              </w:rPr>
            </w:pPr>
            <w:r w:rsidRPr="00C467F3">
              <w:rPr>
                <w:b/>
                <w:bCs/>
              </w:rPr>
              <w:t xml:space="preserve">Provide details of your discussion with approved provider </w:t>
            </w:r>
          </w:p>
        </w:tc>
      </w:tr>
      <w:tr w:rsidR="009F2895" w14:paraId="34AD9EF3" w14:textId="77777777" w:rsidTr="00B22122">
        <w:tc>
          <w:tcPr>
            <w:tcW w:w="5097" w:type="dxa"/>
          </w:tcPr>
          <w:p w14:paraId="7D5BAF34" w14:textId="77777777" w:rsidR="009F2895" w:rsidRDefault="009F2895" w:rsidP="00B22122">
            <w:r>
              <w:t>T</w:t>
            </w:r>
            <w:r w:rsidRPr="00C467F3">
              <w:t>ime</w:t>
            </w:r>
            <w:r>
              <w:t>:</w:t>
            </w:r>
          </w:p>
        </w:tc>
        <w:tc>
          <w:tcPr>
            <w:tcW w:w="5097" w:type="dxa"/>
          </w:tcPr>
          <w:p w14:paraId="415D55B4" w14:textId="77777777" w:rsidR="009F2895" w:rsidRDefault="009F2895" w:rsidP="00B22122">
            <w:r>
              <w:t>D</w:t>
            </w:r>
            <w:r w:rsidRPr="00C467F3">
              <w:t>ate</w:t>
            </w:r>
            <w:r>
              <w:t>:</w:t>
            </w:r>
          </w:p>
        </w:tc>
      </w:tr>
      <w:tr w:rsidR="009F2895" w14:paraId="392E2540" w14:textId="77777777" w:rsidTr="00B22122">
        <w:tc>
          <w:tcPr>
            <w:tcW w:w="10194" w:type="dxa"/>
            <w:gridSpan w:val="2"/>
          </w:tcPr>
          <w:p w14:paraId="03B7B1D7" w14:textId="77777777" w:rsidR="009F2895" w:rsidRDefault="009F2895" w:rsidP="00B22122">
            <w:r>
              <w:t>N</w:t>
            </w:r>
            <w:r w:rsidRPr="00C467F3">
              <w:t>ame</w:t>
            </w:r>
            <w:r>
              <w:t>:</w:t>
            </w:r>
            <w:r w:rsidRPr="00C467F3">
              <w:t xml:space="preserve"> </w:t>
            </w:r>
          </w:p>
        </w:tc>
      </w:tr>
      <w:tr w:rsidR="009F2895" w14:paraId="58194312" w14:textId="77777777" w:rsidTr="00B22122">
        <w:tc>
          <w:tcPr>
            <w:tcW w:w="10194" w:type="dxa"/>
            <w:gridSpan w:val="2"/>
          </w:tcPr>
          <w:p w14:paraId="3A57DF2B" w14:textId="77777777" w:rsidR="009F2895" w:rsidRDefault="009F2895" w:rsidP="00B22122">
            <w:r>
              <w:t>D</w:t>
            </w:r>
            <w:r w:rsidRPr="00C467F3">
              <w:t>iscussion outcomes</w:t>
            </w:r>
            <w:r>
              <w:t>:</w:t>
            </w:r>
          </w:p>
        </w:tc>
      </w:tr>
      <w:tr w:rsidR="009F2895" w14:paraId="11EA5516" w14:textId="77777777" w:rsidTr="00B22122">
        <w:tc>
          <w:tcPr>
            <w:tcW w:w="10194" w:type="dxa"/>
            <w:gridSpan w:val="2"/>
          </w:tcPr>
          <w:p w14:paraId="5C2EEA32" w14:textId="77777777" w:rsidR="009F2895" w:rsidRDefault="009F2895" w:rsidP="00B22122">
            <w:r>
              <w:t>N</w:t>
            </w:r>
            <w:r w:rsidRPr="00C467F3">
              <w:t>otification to the regulato</w:t>
            </w:r>
            <w:r>
              <w:t xml:space="preserve">r: </w:t>
            </w:r>
            <w:r w:rsidRPr="00C467F3">
              <w:rPr>
                <w:sz w:val="16"/>
                <w:szCs w:val="16"/>
              </w:rPr>
              <w:t>All approved providers must notify the quality assessment and regulatory division if there is an incident at the service and/or the health safety or wellbeing of a child has been compromised while attending the service</w:t>
            </w:r>
            <w:r>
              <w:rPr>
                <w:sz w:val="16"/>
                <w:szCs w:val="16"/>
              </w:rPr>
              <w:t>.</w:t>
            </w:r>
          </w:p>
          <w:p w14:paraId="0EDB6625" w14:textId="77777777" w:rsidR="009F2895" w:rsidRDefault="009F2895" w:rsidP="00B22122"/>
        </w:tc>
      </w:tr>
      <w:tr w:rsidR="009F2895" w14:paraId="0D077A4C" w14:textId="77777777" w:rsidTr="00B22122">
        <w:tc>
          <w:tcPr>
            <w:tcW w:w="5061" w:type="dxa"/>
            <w:tcBorders>
              <w:right w:val="single" w:sz="4" w:space="0" w:color="A5A5A5" w:themeColor="accent3"/>
            </w:tcBorders>
          </w:tcPr>
          <w:p w14:paraId="65CEF6F2" w14:textId="77777777" w:rsidR="009F2895" w:rsidRPr="00C467F3" w:rsidRDefault="009F2895" w:rsidP="00B22122">
            <w:r>
              <w:lastRenderedPageBreak/>
              <w:t>T</w:t>
            </w:r>
            <w:r w:rsidRPr="00274D11">
              <w:t>ime</w:t>
            </w:r>
            <w:r>
              <w:t>:</w:t>
            </w:r>
          </w:p>
        </w:tc>
        <w:tc>
          <w:tcPr>
            <w:tcW w:w="5133" w:type="dxa"/>
            <w:tcBorders>
              <w:left w:val="single" w:sz="4" w:space="0" w:color="A5A5A5" w:themeColor="accent3"/>
            </w:tcBorders>
          </w:tcPr>
          <w:p w14:paraId="4FE48678" w14:textId="77777777" w:rsidR="009F2895" w:rsidRPr="00C467F3" w:rsidRDefault="009F2895" w:rsidP="00B22122">
            <w:r>
              <w:t>D</w:t>
            </w:r>
            <w:r w:rsidRPr="00C467F3">
              <w:t>ate</w:t>
            </w:r>
            <w:r>
              <w:t>:</w:t>
            </w:r>
            <w:r w:rsidRPr="00C467F3">
              <w:t xml:space="preserve"> </w:t>
            </w:r>
          </w:p>
        </w:tc>
      </w:tr>
      <w:tr w:rsidR="009F2895" w14:paraId="4A063B5D" w14:textId="77777777" w:rsidTr="00B22122">
        <w:tc>
          <w:tcPr>
            <w:tcW w:w="10194" w:type="dxa"/>
            <w:gridSpan w:val="2"/>
          </w:tcPr>
          <w:p w14:paraId="72EB5AC5" w14:textId="77777777" w:rsidR="009F2895" w:rsidRDefault="009F2895" w:rsidP="00B22122">
            <w:r>
              <w:t>N</w:t>
            </w:r>
            <w:r w:rsidRPr="00C467F3">
              <w:t>ames</w:t>
            </w:r>
            <w:r>
              <w:t>:</w:t>
            </w:r>
            <w:r w:rsidRPr="00C467F3">
              <w:t xml:space="preserve"> </w:t>
            </w:r>
          </w:p>
        </w:tc>
      </w:tr>
      <w:tr w:rsidR="009F2895" w14:paraId="63D2AE38" w14:textId="77777777" w:rsidTr="00B22122">
        <w:tc>
          <w:tcPr>
            <w:tcW w:w="10194" w:type="dxa"/>
            <w:gridSpan w:val="2"/>
          </w:tcPr>
          <w:p w14:paraId="6C204C1A" w14:textId="77777777" w:rsidR="009F2895" w:rsidRDefault="009F2895" w:rsidP="00B22122">
            <w:r w:rsidRPr="00971A84">
              <w:t>Notification</w:t>
            </w:r>
            <w:r w:rsidRPr="00C315A7">
              <w:t xml:space="preserve"> </w:t>
            </w:r>
            <w:r w:rsidRPr="00C467F3">
              <w:t>outcomes</w:t>
            </w:r>
            <w:r>
              <w:t xml:space="preserve"> (if any):</w:t>
            </w:r>
          </w:p>
          <w:p w14:paraId="2E14822C" w14:textId="77777777" w:rsidR="009F2895" w:rsidRDefault="009F2895" w:rsidP="00B22122"/>
        </w:tc>
      </w:tr>
    </w:tbl>
    <w:p w14:paraId="24728B30" w14:textId="77777777" w:rsidR="009F2895" w:rsidRDefault="009F2895" w:rsidP="009F2895"/>
    <w:p w14:paraId="5952790B" w14:textId="77777777" w:rsidR="009F2895" w:rsidRDefault="009F2895" w:rsidP="009F2895">
      <w:pPr>
        <w:pStyle w:val="TableHeading"/>
      </w:pPr>
      <w:r w:rsidRPr="007405AA">
        <w:t>CRITICAL ACTION 3: CONTACTING PARENTS/CARERS</w:t>
      </w:r>
    </w:p>
    <w:tbl>
      <w:tblPr>
        <w:tblStyle w:val="TableGrid"/>
        <w:tblW w:w="0" w:type="auto"/>
        <w:tblLook w:val="04A0" w:firstRow="1" w:lastRow="0" w:firstColumn="1" w:lastColumn="0" w:noHBand="0" w:noVBand="1"/>
      </w:tblPr>
      <w:tblGrid>
        <w:gridCol w:w="10194"/>
      </w:tblGrid>
      <w:tr w:rsidR="009F2895" w14:paraId="626F66C4" w14:textId="77777777" w:rsidTr="00B22122">
        <w:tc>
          <w:tcPr>
            <w:tcW w:w="10194" w:type="dxa"/>
            <w:shd w:val="clear" w:color="auto" w:fill="A5A5A5" w:themeFill="accent3"/>
          </w:tcPr>
          <w:p w14:paraId="4BFA7536" w14:textId="77777777" w:rsidR="009F2895" w:rsidRDefault="009F2895" w:rsidP="00B22122">
            <w:r w:rsidRPr="00C467F3">
              <w:rPr>
                <w:color w:val="FFFFFF" w:themeColor="background1"/>
              </w:rPr>
              <w:t xml:space="preserve">Actions taken (alleged victim) </w:t>
            </w:r>
          </w:p>
        </w:tc>
      </w:tr>
      <w:tr w:rsidR="009F2895" w14:paraId="23B40041" w14:textId="77777777" w:rsidTr="00B22122">
        <w:tc>
          <w:tcPr>
            <w:tcW w:w="10194" w:type="dxa"/>
          </w:tcPr>
          <w:p w14:paraId="66C65859" w14:textId="77777777" w:rsidR="009F2895" w:rsidRDefault="009F2895" w:rsidP="00B22122">
            <w:r>
              <w:t>P</w:t>
            </w:r>
            <w:r w:rsidRPr="00644C2B">
              <w:t>rovide details of your discussion with parents</w:t>
            </w:r>
            <w:r>
              <w:t>/</w:t>
            </w:r>
            <w:r w:rsidRPr="00644C2B">
              <w:t xml:space="preserve">cares </w:t>
            </w:r>
            <w:r>
              <w:t>(</w:t>
            </w:r>
            <w:r w:rsidRPr="00644C2B">
              <w:t>if appropriate</w:t>
            </w:r>
            <w:r>
              <w:t xml:space="preserve">): </w:t>
            </w:r>
            <w:r w:rsidRPr="00C467F3">
              <w:rPr>
                <w:sz w:val="16"/>
                <w:szCs w:val="16"/>
              </w:rPr>
              <w:t xml:space="preserve">You must consult with Victoria police and/or </w:t>
            </w:r>
            <w:r>
              <w:rPr>
                <w:sz w:val="16"/>
                <w:szCs w:val="16"/>
              </w:rPr>
              <w:t>DFFH</w:t>
            </w:r>
            <w:r w:rsidRPr="00C467F3">
              <w:rPr>
                <w:sz w:val="16"/>
                <w:szCs w:val="16"/>
              </w:rPr>
              <w:t xml:space="preserve"> child protection to determine if it is deemed appropriate, parents must be contacted as soon as possible (within 24 hours of the incident, disclosure or suspicion)</w:t>
            </w:r>
            <w:r w:rsidRPr="00C467F3">
              <w:t xml:space="preserve"> </w:t>
            </w:r>
          </w:p>
          <w:p w14:paraId="623844CB" w14:textId="77777777" w:rsidR="009F2895" w:rsidRDefault="009F2895" w:rsidP="00B22122"/>
        </w:tc>
      </w:tr>
      <w:tr w:rsidR="009F2895" w14:paraId="7BC56F8B" w14:textId="77777777" w:rsidTr="00B22122">
        <w:tc>
          <w:tcPr>
            <w:tcW w:w="10194" w:type="dxa"/>
          </w:tcPr>
          <w:p w14:paraId="4B7A95A7" w14:textId="77777777" w:rsidR="009F2895" w:rsidRDefault="009F2895" w:rsidP="00B22122">
            <w:r>
              <w:t>H</w:t>
            </w:r>
            <w:r w:rsidRPr="00C467F3">
              <w:t xml:space="preserve">ave you sought advice from </w:t>
            </w:r>
            <w:r>
              <w:t>DFFH</w:t>
            </w:r>
            <w:r w:rsidRPr="00C467F3">
              <w:t xml:space="preserve"> child protection or Victoria police</w:t>
            </w:r>
            <w:r>
              <w:t xml:space="preserve">? </w:t>
            </w:r>
            <w:r>
              <w:rPr>
                <w:rFonts w:ascii="Wingdings" w:eastAsia="Wingdings" w:hAnsi="Wingdings" w:cs="Wingdings"/>
              </w:rPr>
              <w:t></w:t>
            </w:r>
            <w:r w:rsidRPr="00C467F3">
              <w:t xml:space="preserve"> yes </w:t>
            </w:r>
            <w:r>
              <w:t xml:space="preserve"> </w:t>
            </w:r>
            <w:r>
              <w:rPr>
                <w:rFonts w:ascii="Wingdings" w:eastAsia="Wingdings" w:hAnsi="Wingdings" w:cs="Wingdings"/>
              </w:rPr>
              <w:t></w:t>
            </w:r>
            <w:r w:rsidRPr="00C467F3">
              <w:t xml:space="preserve">no </w:t>
            </w:r>
          </w:p>
          <w:p w14:paraId="38CC11EB" w14:textId="77777777" w:rsidR="009F2895" w:rsidRDefault="009F2895" w:rsidP="00B22122">
            <w:r>
              <w:t>I</w:t>
            </w:r>
            <w:r w:rsidRPr="00C467F3">
              <w:t>s it appropriate to contact parent</w:t>
            </w:r>
            <w:r>
              <w:t>/</w:t>
            </w:r>
            <w:r w:rsidRPr="00C467F3">
              <w:t>carer</w:t>
            </w:r>
            <w:r>
              <w:t xml:space="preserve">: </w:t>
            </w:r>
            <w:r>
              <w:rPr>
                <w:rFonts w:ascii="Wingdings" w:eastAsia="Wingdings" w:hAnsi="Wingdings" w:cs="Wingdings"/>
              </w:rPr>
              <w:t></w:t>
            </w:r>
            <w:r w:rsidRPr="00C467F3">
              <w:t xml:space="preserve"> yes</w:t>
            </w:r>
            <w:r>
              <w:t xml:space="preserve"> </w:t>
            </w:r>
            <w:r>
              <w:rPr>
                <w:rFonts w:ascii="Wingdings" w:eastAsia="Wingdings" w:hAnsi="Wingdings" w:cs="Wingdings"/>
              </w:rPr>
              <w:t></w:t>
            </w:r>
            <w:r w:rsidRPr="00C467F3">
              <w:t xml:space="preserve"> no </w:t>
            </w:r>
          </w:p>
          <w:p w14:paraId="07D82D94" w14:textId="77777777" w:rsidR="009F2895" w:rsidRDefault="009F2895" w:rsidP="00B22122">
            <w:r>
              <w:t>L</w:t>
            </w:r>
            <w:r w:rsidRPr="00C467F3">
              <w:t>ist reasons if it is not appropriate to contact parent</w:t>
            </w:r>
            <w:r>
              <w:t>/</w:t>
            </w:r>
            <w:r w:rsidRPr="00C467F3">
              <w:t>carer</w:t>
            </w:r>
            <w:r>
              <w:t>:</w:t>
            </w:r>
          </w:p>
          <w:p w14:paraId="0B594C01" w14:textId="77777777" w:rsidR="009F2895" w:rsidRDefault="009F2895" w:rsidP="00B22122"/>
        </w:tc>
      </w:tr>
      <w:tr w:rsidR="009F2895" w14:paraId="3B2C0F04" w14:textId="77777777" w:rsidTr="00B22122">
        <w:tc>
          <w:tcPr>
            <w:tcW w:w="10194" w:type="dxa"/>
            <w:shd w:val="clear" w:color="auto" w:fill="A5A5A5" w:themeFill="accent3"/>
          </w:tcPr>
          <w:p w14:paraId="605515A4" w14:textId="77777777" w:rsidR="009F2895" w:rsidRDefault="009F2895" w:rsidP="00B22122">
            <w:r w:rsidRPr="00C467F3">
              <w:rPr>
                <w:color w:val="FFFFFF" w:themeColor="background1"/>
              </w:rPr>
              <w:t xml:space="preserve">If contacting parent/carer, provide the following details: </w:t>
            </w:r>
          </w:p>
        </w:tc>
      </w:tr>
      <w:tr w:rsidR="009F2895" w14:paraId="1D192D03" w14:textId="77777777" w:rsidTr="00B22122">
        <w:tc>
          <w:tcPr>
            <w:tcW w:w="10194" w:type="dxa"/>
          </w:tcPr>
          <w:p w14:paraId="2448EF83" w14:textId="77777777" w:rsidR="009F2895" w:rsidRDefault="009F2895" w:rsidP="00B22122">
            <w:r>
              <w:t>N</w:t>
            </w:r>
            <w:r w:rsidRPr="00C467F3">
              <w:t>ame of staff member making the call</w:t>
            </w:r>
            <w:r>
              <w:t>:</w:t>
            </w:r>
          </w:p>
        </w:tc>
      </w:tr>
      <w:tr w:rsidR="009F2895" w14:paraId="68FFDC01" w14:textId="77777777" w:rsidTr="00B22122">
        <w:tc>
          <w:tcPr>
            <w:tcW w:w="10194" w:type="dxa"/>
          </w:tcPr>
          <w:p w14:paraId="69E09D4F" w14:textId="77777777" w:rsidR="009F2895" w:rsidRDefault="009F2895" w:rsidP="00B22122">
            <w:r>
              <w:t>N</w:t>
            </w:r>
            <w:r w:rsidRPr="00C467F3">
              <w:t>ame of par</w:t>
            </w:r>
            <w:r>
              <w:t>ent/carer</w:t>
            </w:r>
            <w:r w:rsidRPr="00C467F3">
              <w:t xml:space="preserve"> receiving the call</w:t>
            </w:r>
            <w:r>
              <w:t>:</w:t>
            </w:r>
          </w:p>
        </w:tc>
      </w:tr>
      <w:tr w:rsidR="009F2895" w14:paraId="7DFDC891" w14:textId="77777777" w:rsidTr="00B22122">
        <w:tc>
          <w:tcPr>
            <w:tcW w:w="10194" w:type="dxa"/>
          </w:tcPr>
          <w:p w14:paraId="3AA7F951" w14:textId="77777777" w:rsidR="009F2895" w:rsidRDefault="009F2895" w:rsidP="00B22122">
            <w:r>
              <w:t>D</w:t>
            </w:r>
            <w:r w:rsidRPr="00C467F3">
              <w:t>iscussion outcomes</w:t>
            </w:r>
            <w:r>
              <w:t>:</w:t>
            </w:r>
          </w:p>
          <w:p w14:paraId="591461EE" w14:textId="77777777" w:rsidR="009F2895" w:rsidRDefault="009F2895" w:rsidP="00B22122"/>
        </w:tc>
      </w:tr>
    </w:tbl>
    <w:p w14:paraId="0C044C1A" w14:textId="77777777" w:rsidR="009F2895" w:rsidRDefault="009F2895" w:rsidP="009F2895"/>
    <w:p w14:paraId="1BE84ACD" w14:textId="77777777" w:rsidR="009F2895" w:rsidRDefault="009F2895" w:rsidP="009F2895">
      <w:pPr>
        <w:pStyle w:val="TableHeading"/>
      </w:pPr>
      <w:r w:rsidRPr="007405AA">
        <w:t>CRITICAL ACTION 4: PROVIDING ONGOING SUPPORT</w:t>
      </w:r>
    </w:p>
    <w:tbl>
      <w:tblPr>
        <w:tblStyle w:val="TableGrid"/>
        <w:tblW w:w="0" w:type="auto"/>
        <w:tblLook w:val="04A0" w:firstRow="1" w:lastRow="0" w:firstColumn="1" w:lastColumn="0" w:noHBand="0" w:noVBand="1"/>
      </w:tblPr>
      <w:tblGrid>
        <w:gridCol w:w="10194"/>
      </w:tblGrid>
      <w:tr w:rsidR="009F2895" w14:paraId="0E9D1E3F" w14:textId="77777777" w:rsidTr="00B22122">
        <w:tc>
          <w:tcPr>
            <w:tcW w:w="10194" w:type="dxa"/>
            <w:shd w:val="clear" w:color="auto" w:fill="A5A5A5" w:themeFill="accent3"/>
          </w:tcPr>
          <w:p w14:paraId="398A6DA5" w14:textId="77777777" w:rsidR="009F2895" w:rsidRDefault="009F2895" w:rsidP="00B22122">
            <w:r w:rsidRPr="00C467F3">
              <w:rPr>
                <w:color w:val="FFFFFF" w:themeColor="background1"/>
              </w:rPr>
              <w:t>Planned actions</w:t>
            </w:r>
            <w:r>
              <w:rPr>
                <w:color w:val="FFFFFF" w:themeColor="background1"/>
              </w:rPr>
              <w:t>:</w:t>
            </w:r>
            <w:r w:rsidRPr="00C467F3">
              <w:rPr>
                <w:color w:val="FFFFFF" w:themeColor="background1"/>
              </w:rPr>
              <w:t xml:space="preserve"> </w:t>
            </w:r>
            <w:r w:rsidRPr="00C467F3">
              <w:rPr>
                <w:color w:val="FFFFFF" w:themeColor="background1"/>
                <w:sz w:val="16"/>
                <w:szCs w:val="16"/>
              </w:rPr>
              <w:t>Include details on what follow-up actions have occurred to support that child for example referral to specialised services:</w:t>
            </w:r>
          </w:p>
        </w:tc>
      </w:tr>
      <w:tr w:rsidR="009F2895" w14:paraId="333E942C" w14:textId="77777777" w:rsidTr="00B22122">
        <w:tc>
          <w:tcPr>
            <w:tcW w:w="10194" w:type="dxa"/>
          </w:tcPr>
          <w:p w14:paraId="3C9E1F6B" w14:textId="77777777" w:rsidR="009F2895" w:rsidRDefault="009F2895" w:rsidP="00B22122">
            <w:r>
              <w:t>F</w:t>
            </w:r>
            <w:r w:rsidRPr="00C467F3">
              <w:t>ollow up actions</w:t>
            </w:r>
            <w:r>
              <w:t>:</w:t>
            </w:r>
          </w:p>
          <w:p w14:paraId="19281F1E" w14:textId="77777777" w:rsidR="009F2895" w:rsidRDefault="009F2895" w:rsidP="00B22122"/>
        </w:tc>
      </w:tr>
      <w:tr w:rsidR="009F2895" w14:paraId="2BBD49D1" w14:textId="77777777" w:rsidTr="00B22122">
        <w:tc>
          <w:tcPr>
            <w:tcW w:w="10194" w:type="dxa"/>
          </w:tcPr>
          <w:p w14:paraId="02C72066" w14:textId="77777777" w:rsidR="009F2895" w:rsidRDefault="009F2895" w:rsidP="00B22122">
            <w:r>
              <w:t>S</w:t>
            </w:r>
            <w:r w:rsidRPr="00C467F3">
              <w:t>upport</w:t>
            </w:r>
            <w:r>
              <w:t>:</w:t>
            </w:r>
            <w:r w:rsidRPr="00C467F3">
              <w:t xml:space="preserve"> </w:t>
            </w:r>
          </w:p>
          <w:p w14:paraId="2C329650" w14:textId="77777777" w:rsidR="009F2895" w:rsidRDefault="009F2895" w:rsidP="00B22122"/>
        </w:tc>
      </w:tr>
      <w:tr w:rsidR="009F2895" w14:paraId="3FEBFA89" w14:textId="77777777" w:rsidTr="00B22122">
        <w:tc>
          <w:tcPr>
            <w:tcW w:w="10194" w:type="dxa"/>
          </w:tcPr>
          <w:p w14:paraId="17C59DBC" w14:textId="77777777" w:rsidR="009F2895" w:rsidRDefault="009F2895" w:rsidP="00B22122">
            <w:r>
              <w:t>R</w:t>
            </w:r>
            <w:r w:rsidRPr="00C467F3">
              <w:t>eferrals</w:t>
            </w:r>
            <w:r>
              <w:t>:</w:t>
            </w:r>
          </w:p>
          <w:p w14:paraId="134101BA" w14:textId="77777777" w:rsidR="009F2895" w:rsidRDefault="009F2895" w:rsidP="00B22122"/>
        </w:tc>
      </w:tr>
    </w:tbl>
    <w:p w14:paraId="5AF73BED" w14:textId="77777777" w:rsidR="009F2895" w:rsidRDefault="009F2895" w:rsidP="009F2895">
      <w:pPr>
        <w:pStyle w:val="Attachmentsudheading"/>
      </w:pPr>
      <w:r w:rsidRPr="004F137E">
        <w:t xml:space="preserve">Process of review </w:t>
      </w:r>
    </w:p>
    <w:p w14:paraId="59C2CAFD" w14:textId="77777777" w:rsidR="009F2895" w:rsidRDefault="009F2895" w:rsidP="009F2895">
      <w:r>
        <w:t>C</w:t>
      </w:r>
      <w:r w:rsidRPr="00693E82">
        <w:t>omplete th</w:t>
      </w:r>
      <w:r>
        <w:t>is</w:t>
      </w:r>
      <w:r w:rsidRPr="00693E82">
        <w:t xml:space="preserve"> section between four to six weeks after an incident</w:t>
      </w:r>
      <w:r>
        <w:t>,</w:t>
      </w:r>
      <w:r w:rsidRPr="00693E82">
        <w:t xml:space="preserve"> suspicion or disclosure of abuse in conjunction with </w:t>
      </w:r>
      <w:r>
        <w:t>the approved</w:t>
      </w:r>
      <w:r w:rsidRPr="00693E82">
        <w:t xml:space="preserve"> provider</w:t>
      </w:r>
      <w:r>
        <w:t>. T</w:t>
      </w:r>
      <w:r w:rsidRPr="00693E82">
        <w:t>his will support you and your service to continue to protect children in your care and to reflect on your process and then need for any follow up action</w:t>
      </w:r>
      <w:r>
        <w:t>.</w:t>
      </w:r>
      <w:r w:rsidRPr="00693E82">
        <w:t xml:space="preserve"> </w:t>
      </w:r>
    </w:p>
    <w:p w14:paraId="20F22839" w14:textId="77777777" w:rsidR="009F2895" w:rsidRDefault="009F2895" w:rsidP="009F2895">
      <w:pPr>
        <w:pStyle w:val="TableHeading"/>
      </w:pPr>
      <w:r>
        <w:t>S</w:t>
      </w:r>
      <w:r w:rsidRPr="00693E82">
        <w:t xml:space="preserve">afety and wellbeing </w:t>
      </w:r>
    </w:p>
    <w:tbl>
      <w:tblPr>
        <w:tblStyle w:val="TableGrid"/>
        <w:tblW w:w="0" w:type="auto"/>
        <w:tblLook w:val="04A0" w:firstRow="1" w:lastRow="0" w:firstColumn="1" w:lastColumn="0" w:noHBand="0" w:noVBand="1"/>
      </w:tblPr>
      <w:tblGrid>
        <w:gridCol w:w="10194"/>
      </w:tblGrid>
      <w:tr w:rsidR="009F2895" w14:paraId="1B269705" w14:textId="77777777" w:rsidTr="00B22122">
        <w:tc>
          <w:tcPr>
            <w:tcW w:w="0" w:type="dxa"/>
            <w:shd w:val="clear" w:color="auto" w:fill="A5A5A5" w:themeFill="accent3"/>
          </w:tcPr>
          <w:p w14:paraId="04FDE428" w14:textId="77777777" w:rsidR="009F2895" w:rsidRDefault="009F2895" w:rsidP="00B22122">
            <w:r w:rsidRPr="004F137E">
              <w:rPr>
                <w:color w:val="FFFFFF" w:themeColor="background1"/>
              </w:rPr>
              <w:t xml:space="preserve">Current safety and wellbeing of the child </w:t>
            </w:r>
          </w:p>
        </w:tc>
      </w:tr>
      <w:tr w:rsidR="009F2895" w14:paraId="1478D0C5" w14:textId="77777777" w:rsidTr="00B22122">
        <w:tc>
          <w:tcPr>
            <w:tcW w:w="10194" w:type="dxa"/>
          </w:tcPr>
          <w:p w14:paraId="327C4F0B" w14:textId="77777777" w:rsidR="009F2895" w:rsidRDefault="009F2895" w:rsidP="00B22122">
            <w:r>
              <w:t>I</w:t>
            </w:r>
            <w:r w:rsidRPr="00201D91">
              <w:t>s the child safe from abuse and harm</w:t>
            </w:r>
            <w:r>
              <w:t xml:space="preserve">? </w:t>
            </w:r>
            <w:r>
              <w:rPr>
                <w:rFonts w:ascii="Wingdings" w:eastAsia="Wingdings" w:hAnsi="Wingdings" w:cs="Wingdings"/>
              </w:rPr>
              <w:t></w:t>
            </w:r>
            <w:r w:rsidRPr="00201D91">
              <w:t xml:space="preserve"> yes </w:t>
            </w:r>
            <w:r>
              <w:t xml:space="preserve"> </w:t>
            </w:r>
            <w:r>
              <w:rPr>
                <w:rFonts w:ascii="Wingdings" w:eastAsia="Wingdings" w:hAnsi="Wingdings" w:cs="Wingdings"/>
              </w:rPr>
              <w:t></w:t>
            </w:r>
            <w:r>
              <w:t xml:space="preserve"> </w:t>
            </w:r>
            <w:r w:rsidRPr="00201D91">
              <w:t>no</w:t>
            </w:r>
          </w:p>
          <w:p w14:paraId="65F1239F" w14:textId="77777777" w:rsidR="009F2895" w:rsidRPr="004F137E" w:rsidRDefault="009F2895" w:rsidP="00B22122">
            <w:pPr>
              <w:rPr>
                <w:sz w:val="16"/>
                <w:szCs w:val="16"/>
              </w:rPr>
            </w:pPr>
            <w:r w:rsidRPr="004F137E">
              <w:rPr>
                <w:sz w:val="16"/>
                <w:szCs w:val="16"/>
              </w:rPr>
              <w:t xml:space="preserve">If not consider the need to make a further report </w:t>
            </w:r>
          </w:p>
          <w:p w14:paraId="6EF087AA" w14:textId="77777777" w:rsidR="009F2895" w:rsidRDefault="009F2895" w:rsidP="00B22122">
            <w:r>
              <w:t>D</w:t>
            </w:r>
            <w:r w:rsidRPr="00693E82">
              <w:t>oes a child have any wellbeing issues that are not currently being addressed</w:t>
            </w:r>
            <w:r>
              <w:t xml:space="preserve">? </w:t>
            </w:r>
            <w:r>
              <w:rPr>
                <w:rFonts w:ascii="Wingdings" w:eastAsia="Wingdings" w:hAnsi="Wingdings" w:cs="Wingdings"/>
              </w:rPr>
              <w:t></w:t>
            </w:r>
            <w:r w:rsidRPr="00693E82">
              <w:t xml:space="preserve"> yes </w:t>
            </w:r>
            <w:r>
              <w:t xml:space="preserve"> </w:t>
            </w:r>
            <w:r>
              <w:rPr>
                <w:rFonts w:ascii="Wingdings" w:eastAsia="Wingdings" w:hAnsi="Wingdings" w:cs="Wingdings"/>
              </w:rPr>
              <w:t></w:t>
            </w:r>
            <w:r>
              <w:t xml:space="preserve"> </w:t>
            </w:r>
            <w:r w:rsidRPr="00693E82">
              <w:t xml:space="preserve">no </w:t>
            </w:r>
          </w:p>
          <w:p w14:paraId="1C917D18" w14:textId="77777777" w:rsidR="009F2895" w:rsidRPr="004F137E" w:rsidRDefault="009F2895" w:rsidP="00B22122">
            <w:pPr>
              <w:rPr>
                <w:sz w:val="16"/>
                <w:szCs w:val="16"/>
              </w:rPr>
            </w:pPr>
            <w:r w:rsidRPr="004F137E">
              <w:rPr>
                <w:sz w:val="16"/>
                <w:szCs w:val="16"/>
              </w:rPr>
              <w:t xml:space="preserve">If so, consider how these can be addressed and captured within a child support plan </w:t>
            </w:r>
          </w:p>
        </w:tc>
      </w:tr>
    </w:tbl>
    <w:p w14:paraId="79EDE13E" w14:textId="77777777" w:rsidR="009F2895" w:rsidRDefault="009F2895" w:rsidP="009F2895"/>
    <w:tbl>
      <w:tblPr>
        <w:tblStyle w:val="TableGrid"/>
        <w:tblW w:w="0" w:type="auto"/>
        <w:tblLook w:val="04A0" w:firstRow="1" w:lastRow="0" w:firstColumn="1" w:lastColumn="0" w:noHBand="0" w:noVBand="1"/>
      </w:tblPr>
      <w:tblGrid>
        <w:gridCol w:w="10194"/>
      </w:tblGrid>
      <w:tr w:rsidR="009F2895" w14:paraId="78012044" w14:textId="77777777" w:rsidTr="00B22122">
        <w:tc>
          <w:tcPr>
            <w:tcW w:w="10194" w:type="dxa"/>
            <w:shd w:val="clear" w:color="auto" w:fill="A5A5A5" w:themeFill="accent3"/>
          </w:tcPr>
          <w:p w14:paraId="35E6F2E6" w14:textId="77777777" w:rsidR="009F2895" w:rsidRDefault="009F2895" w:rsidP="00B22122">
            <w:r w:rsidRPr="004F137E">
              <w:rPr>
                <w:color w:val="FFFFFF" w:themeColor="background1"/>
              </w:rPr>
              <w:t xml:space="preserve">Current wellbeing of other children who may be impacted by the abuser </w:t>
            </w:r>
          </w:p>
        </w:tc>
      </w:tr>
      <w:tr w:rsidR="009F2895" w14:paraId="2AEFE32C" w14:textId="77777777" w:rsidTr="00B22122">
        <w:tc>
          <w:tcPr>
            <w:tcW w:w="10194" w:type="dxa"/>
          </w:tcPr>
          <w:p w14:paraId="5E3FD22D" w14:textId="77777777" w:rsidR="009F2895" w:rsidRDefault="009F2895" w:rsidP="00B22122">
            <w:r>
              <w:t>A</w:t>
            </w:r>
            <w:r w:rsidRPr="00693E82">
              <w:t>re there any other children who may be impacted by the abuser</w:t>
            </w:r>
            <w:r>
              <w:t xml:space="preserve">? </w:t>
            </w:r>
            <w:r>
              <w:rPr>
                <w:rFonts w:ascii="Wingdings" w:eastAsia="Wingdings" w:hAnsi="Wingdings" w:cs="Wingdings"/>
              </w:rPr>
              <w:t></w:t>
            </w:r>
            <w:r w:rsidRPr="00693E82">
              <w:t xml:space="preserve"> yes </w:t>
            </w:r>
            <w:r>
              <w:t xml:space="preserve"> </w:t>
            </w:r>
            <w:r>
              <w:rPr>
                <w:rFonts w:ascii="Wingdings" w:eastAsia="Wingdings" w:hAnsi="Wingdings" w:cs="Wingdings"/>
              </w:rPr>
              <w:t></w:t>
            </w:r>
            <w:r>
              <w:t xml:space="preserve"> </w:t>
            </w:r>
            <w:r w:rsidRPr="00693E82">
              <w:t xml:space="preserve">no </w:t>
            </w:r>
          </w:p>
          <w:p w14:paraId="516F03C1" w14:textId="77777777" w:rsidR="009F2895" w:rsidRDefault="009F2895" w:rsidP="00B22122">
            <w:r>
              <w:t>I</w:t>
            </w:r>
            <w:r w:rsidRPr="00693E82">
              <w:t>f so have their wellbeing needs being met</w:t>
            </w:r>
            <w:r>
              <w:t xml:space="preserve">? </w:t>
            </w:r>
            <w:r>
              <w:rPr>
                <w:rFonts w:ascii="Wingdings" w:eastAsia="Wingdings" w:hAnsi="Wingdings" w:cs="Wingdings"/>
              </w:rPr>
              <w:t></w:t>
            </w:r>
            <w:r w:rsidRPr="00693E82">
              <w:t xml:space="preserve"> yes </w:t>
            </w:r>
            <w:r>
              <w:t xml:space="preserve"> </w:t>
            </w:r>
            <w:r>
              <w:rPr>
                <w:rFonts w:ascii="Wingdings" w:eastAsia="Wingdings" w:hAnsi="Wingdings" w:cs="Wingdings"/>
              </w:rPr>
              <w:t></w:t>
            </w:r>
            <w:r>
              <w:t xml:space="preserve"> </w:t>
            </w:r>
            <w:r w:rsidRPr="00693E82">
              <w:t xml:space="preserve">no </w:t>
            </w:r>
          </w:p>
        </w:tc>
      </w:tr>
    </w:tbl>
    <w:p w14:paraId="4FEAE394" w14:textId="77777777" w:rsidR="009F2895" w:rsidRDefault="009F2895" w:rsidP="009F2895"/>
    <w:tbl>
      <w:tblPr>
        <w:tblStyle w:val="TableGrid"/>
        <w:tblW w:w="0" w:type="auto"/>
        <w:tblLook w:val="04A0" w:firstRow="1" w:lastRow="0" w:firstColumn="1" w:lastColumn="0" w:noHBand="0" w:noVBand="1"/>
      </w:tblPr>
      <w:tblGrid>
        <w:gridCol w:w="10194"/>
      </w:tblGrid>
      <w:tr w:rsidR="009F2895" w14:paraId="30552D32" w14:textId="77777777" w:rsidTr="00B22122">
        <w:tc>
          <w:tcPr>
            <w:tcW w:w="0" w:type="dxa"/>
            <w:shd w:val="clear" w:color="auto" w:fill="A5A5A5" w:themeFill="accent3"/>
          </w:tcPr>
          <w:p w14:paraId="01298162" w14:textId="77777777" w:rsidR="009F2895" w:rsidRDefault="009F2895" w:rsidP="00B22122">
            <w:r w:rsidRPr="004F137E">
              <w:rPr>
                <w:color w:val="FFFFFF" w:themeColor="background1"/>
              </w:rPr>
              <w:lastRenderedPageBreak/>
              <w:t xml:space="preserve">Current </w:t>
            </w:r>
            <w:r w:rsidRPr="00E12AF4">
              <w:rPr>
                <w:color w:val="FFFFFF" w:themeColor="background1"/>
              </w:rPr>
              <w:t>wellbeing</w:t>
            </w:r>
            <w:r w:rsidRPr="004F137E">
              <w:rPr>
                <w:color w:val="FFFFFF" w:themeColor="background1"/>
              </w:rPr>
              <w:t xml:space="preserve"> of impact staff members </w:t>
            </w:r>
          </w:p>
        </w:tc>
      </w:tr>
      <w:tr w:rsidR="009F2895" w14:paraId="64FD6514" w14:textId="77777777" w:rsidTr="00B22122">
        <w:tc>
          <w:tcPr>
            <w:tcW w:w="10194" w:type="dxa"/>
          </w:tcPr>
          <w:p w14:paraId="4EB3B187" w14:textId="77777777" w:rsidR="009F2895" w:rsidRDefault="009F2895" w:rsidP="00B22122">
            <w:r>
              <w:t>D</w:t>
            </w:r>
            <w:r w:rsidRPr="00693E82">
              <w:t>oes the staff member who made the report</w:t>
            </w:r>
            <w:r>
              <w:t>/</w:t>
            </w:r>
            <w:r w:rsidRPr="00693E82">
              <w:t>witnessed the incident</w:t>
            </w:r>
            <w:r>
              <w:t>,</w:t>
            </w:r>
            <w:r w:rsidRPr="00693E82">
              <w:t xml:space="preserve"> formed a suspicion or received a disclosure require any support</w:t>
            </w:r>
            <w:r>
              <w:t xml:space="preserve">? </w:t>
            </w:r>
            <w:r>
              <w:rPr>
                <w:rFonts w:ascii="Wingdings" w:eastAsia="Wingdings" w:hAnsi="Wingdings" w:cs="Wingdings"/>
              </w:rPr>
              <w:t></w:t>
            </w:r>
            <w:r w:rsidRPr="00693E82">
              <w:t xml:space="preserve"> yes </w:t>
            </w:r>
            <w:r>
              <w:t xml:space="preserve"> </w:t>
            </w:r>
            <w:r>
              <w:rPr>
                <w:rFonts w:ascii="Wingdings" w:eastAsia="Wingdings" w:hAnsi="Wingdings" w:cs="Wingdings"/>
              </w:rPr>
              <w:t></w:t>
            </w:r>
            <w:r>
              <w:t xml:space="preserve"> </w:t>
            </w:r>
            <w:r w:rsidRPr="00693E82">
              <w:t xml:space="preserve">no </w:t>
            </w:r>
          </w:p>
          <w:p w14:paraId="5EAE6FA1" w14:textId="77777777" w:rsidR="009F2895" w:rsidRDefault="009F2895" w:rsidP="00B22122">
            <w:r>
              <w:t>I</w:t>
            </w:r>
            <w:r w:rsidRPr="00693E82">
              <w:t>f so has this been received</w:t>
            </w:r>
            <w:r>
              <w:t xml:space="preserve">? </w:t>
            </w:r>
            <w:r>
              <w:rPr>
                <w:rFonts w:ascii="Wingdings" w:eastAsia="Wingdings" w:hAnsi="Wingdings" w:cs="Wingdings"/>
              </w:rPr>
              <w:t></w:t>
            </w:r>
            <w:r w:rsidRPr="00693E82">
              <w:t xml:space="preserve"> yes </w:t>
            </w:r>
            <w:r>
              <w:t xml:space="preserve"> </w:t>
            </w:r>
            <w:r>
              <w:rPr>
                <w:rFonts w:ascii="Wingdings" w:eastAsia="Wingdings" w:hAnsi="Wingdings" w:cs="Wingdings"/>
              </w:rPr>
              <w:t></w:t>
            </w:r>
            <w:r>
              <w:t xml:space="preserve"> </w:t>
            </w:r>
            <w:r w:rsidRPr="00693E82">
              <w:t xml:space="preserve">no </w:t>
            </w:r>
          </w:p>
        </w:tc>
      </w:tr>
    </w:tbl>
    <w:p w14:paraId="681B9830" w14:textId="77777777" w:rsidR="009F2895" w:rsidRDefault="009F2895" w:rsidP="009F2895">
      <w:r>
        <w:br w:type="page"/>
      </w:r>
    </w:p>
    <w:tbl>
      <w:tblPr>
        <w:tblStyle w:val="TableGrid"/>
        <w:tblW w:w="0" w:type="auto"/>
        <w:tblLook w:val="04A0" w:firstRow="1" w:lastRow="0" w:firstColumn="1" w:lastColumn="0" w:noHBand="0" w:noVBand="1"/>
      </w:tblPr>
      <w:tblGrid>
        <w:gridCol w:w="5097"/>
        <w:gridCol w:w="5097"/>
      </w:tblGrid>
      <w:tr w:rsidR="009F2895" w14:paraId="7544AE84" w14:textId="77777777" w:rsidTr="00B22122">
        <w:tc>
          <w:tcPr>
            <w:tcW w:w="10194" w:type="dxa"/>
            <w:gridSpan w:val="2"/>
            <w:shd w:val="clear" w:color="auto" w:fill="A5A5A5" w:themeFill="accent3"/>
          </w:tcPr>
          <w:p w14:paraId="05AA672C" w14:textId="77777777" w:rsidR="009F2895" w:rsidRPr="004F137E" w:rsidRDefault="009F2895" w:rsidP="00B22122">
            <w:pPr>
              <w:rPr>
                <w:color w:val="FFFFFF" w:themeColor="background1"/>
              </w:rPr>
            </w:pPr>
            <w:r w:rsidRPr="004F137E">
              <w:rPr>
                <w:color w:val="FFFFFF" w:themeColor="background1"/>
              </w:rPr>
              <w:lastRenderedPageBreak/>
              <w:t xml:space="preserve">Review of actions taken </w:t>
            </w:r>
          </w:p>
        </w:tc>
      </w:tr>
      <w:tr w:rsidR="009F2895" w14:paraId="6A5F151C" w14:textId="77777777" w:rsidTr="00B22122">
        <w:tc>
          <w:tcPr>
            <w:tcW w:w="10194" w:type="dxa"/>
            <w:gridSpan w:val="2"/>
          </w:tcPr>
          <w:p w14:paraId="66E7EC3F" w14:textId="77777777" w:rsidR="009F2895" w:rsidRDefault="009F2895" w:rsidP="00B22122">
            <w:r>
              <w:t>Have</w:t>
            </w:r>
            <w:r w:rsidRPr="00E26BD6">
              <w:t xml:space="preserve"> the </w:t>
            </w:r>
            <w:r>
              <w:t xml:space="preserve">staff </w:t>
            </w:r>
            <w:r w:rsidRPr="00E26BD6">
              <w:t>followed the f</w:t>
            </w:r>
            <w:r>
              <w:t>our</w:t>
            </w:r>
            <w:r w:rsidRPr="00E26BD6">
              <w:t xml:space="preserve"> critical actions for early childhood services</w:t>
            </w:r>
            <w:r>
              <w:t>:</w:t>
            </w:r>
            <w:r w:rsidRPr="00E26BD6">
              <w:t xml:space="preserve"> responding to incidents disclosure for suspicion of child abuse</w:t>
            </w:r>
            <w:r>
              <w:t>?</w:t>
            </w:r>
          </w:p>
        </w:tc>
      </w:tr>
      <w:tr w:rsidR="009F2895" w14:paraId="6581F018" w14:textId="77777777" w:rsidTr="00B22122">
        <w:tc>
          <w:tcPr>
            <w:tcW w:w="5097" w:type="dxa"/>
          </w:tcPr>
          <w:p w14:paraId="5CB9C669" w14:textId="77777777" w:rsidR="009F2895" w:rsidRDefault="009F2895" w:rsidP="00B22122">
            <w:r>
              <w:t>W</w:t>
            </w:r>
            <w:r w:rsidRPr="00E26BD6">
              <w:t>as an appropriate decision made in relation to when to act</w:t>
            </w:r>
            <w:r>
              <w:t>?</w:t>
            </w:r>
            <w:r w:rsidRPr="00E26BD6">
              <w:t xml:space="preserve"> </w:t>
            </w:r>
          </w:p>
          <w:p w14:paraId="5DFD91EB" w14:textId="77777777" w:rsidR="009F2895" w:rsidRDefault="009F2895" w:rsidP="00B22122">
            <w:r>
              <w:rPr>
                <w:rFonts w:ascii="Wingdings" w:eastAsia="Wingdings" w:hAnsi="Wingdings" w:cs="Wingdings"/>
              </w:rPr>
              <w:t></w:t>
            </w:r>
            <w:r>
              <w:t xml:space="preserve"> </w:t>
            </w:r>
            <w:r w:rsidRPr="00E26BD6">
              <w:t xml:space="preserve">yes </w:t>
            </w:r>
            <w:r>
              <w:t xml:space="preserve">   </w:t>
            </w:r>
            <w:r>
              <w:rPr>
                <w:rFonts w:ascii="Wingdings" w:eastAsia="Wingdings" w:hAnsi="Wingdings" w:cs="Wingdings"/>
              </w:rPr>
              <w:t></w:t>
            </w:r>
            <w:r>
              <w:t xml:space="preserve"> </w:t>
            </w:r>
            <w:r w:rsidRPr="00E26BD6">
              <w:t>no</w:t>
            </w:r>
          </w:p>
          <w:p w14:paraId="63D3D42A" w14:textId="77777777" w:rsidR="009F2895" w:rsidRDefault="009F2895" w:rsidP="00B22122">
            <w:r>
              <w:t>C</w:t>
            </w:r>
            <w:r w:rsidRPr="00E26BD6">
              <w:t>o</w:t>
            </w:r>
            <w:r>
              <w:t>uld</w:t>
            </w:r>
            <w:r w:rsidRPr="00E26BD6">
              <w:t xml:space="preserve"> the suspected abuse have been detected earlier?</w:t>
            </w:r>
          </w:p>
          <w:p w14:paraId="507F2965" w14:textId="77777777" w:rsidR="009F2895" w:rsidRDefault="009F2895" w:rsidP="00B22122">
            <w:r w:rsidRPr="00E26BD6">
              <w:t xml:space="preserve"> </w:t>
            </w:r>
            <w:r>
              <w:rPr>
                <w:rFonts w:ascii="Wingdings" w:eastAsia="Wingdings" w:hAnsi="Wingdings" w:cs="Wingdings"/>
              </w:rPr>
              <w:t></w:t>
            </w:r>
            <w:r>
              <w:t xml:space="preserve"> </w:t>
            </w:r>
            <w:r w:rsidRPr="00E26BD6">
              <w:t xml:space="preserve">yes </w:t>
            </w:r>
            <w:r>
              <w:t xml:space="preserve">   </w:t>
            </w:r>
            <w:r>
              <w:rPr>
                <w:rFonts w:ascii="Wingdings" w:eastAsia="Wingdings" w:hAnsi="Wingdings" w:cs="Wingdings"/>
              </w:rPr>
              <w:t></w:t>
            </w:r>
            <w:r>
              <w:t xml:space="preserve"> </w:t>
            </w:r>
            <w:r w:rsidRPr="00E26BD6">
              <w:t xml:space="preserve">no </w:t>
            </w:r>
          </w:p>
          <w:p w14:paraId="3963F53D" w14:textId="77777777" w:rsidR="009F2895" w:rsidRPr="004F137E" w:rsidRDefault="009F2895" w:rsidP="00B22122">
            <w:pPr>
              <w:rPr>
                <w:b/>
                <w:bCs/>
              </w:rPr>
            </w:pPr>
            <w:r w:rsidRPr="004F137E">
              <w:rPr>
                <w:b/>
                <w:bCs/>
              </w:rPr>
              <w:t>Action 1</w:t>
            </w:r>
          </w:p>
          <w:p w14:paraId="4AC3EE11" w14:textId="77777777" w:rsidR="009F2895" w:rsidRDefault="009F2895" w:rsidP="00B22122">
            <w:r>
              <w:t>D</w:t>
            </w:r>
            <w:r w:rsidRPr="00E26BD6">
              <w:t xml:space="preserve">id the stop take appropriate actions in an emergency? </w:t>
            </w:r>
          </w:p>
          <w:p w14:paraId="5990D1E6" w14:textId="77777777" w:rsidR="009F2895" w:rsidRDefault="009F2895" w:rsidP="00B22122">
            <w:r>
              <w:rPr>
                <w:rFonts w:ascii="Wingdings" w:eastAsia="Wingdings" w:hAnsi="Wingdings" w:cs="Wingdings"/>
              </w:rPr>
              <w:t></w:t>
            </w:r>
            <w:r w:rsidRPr="00E26BD6">
              <w:t xml:space="preserve">yes </w:t>
            </w:r>
            <w:r>
              <w:t xml:space="preserve">    </w:t>
            </w:r>
            <w:r>
              <w:rPr>
                <w:rFonts w:ascii="Wingdings" w:eastAsia="Wingdings" w:hAnsi="Wingdings" w:cs="Wingdings"/>
              </w:rPr>
              <w:t></w:t>
            </w:r>
            <w:r>
              <w:t xml:space="preserve"> </w:t>
            </w:r>
            <w:r w:rsidRPr="00E26BD6">
              <w:t xml:space="preserve">no </w:t>
            </w:r>
          </w:p>
          <w:p w14:paraId="23D14896" w14:textId="77777777" w:rsidR="009F2895" w:rsidRPr="004F137E" w:rsidRDefault="009F2895" w:rsidP="00B22122">
            <w:pPr>
              <w:rPr>
                <w:b/>
                <w:bCs/>
              </w:rPr>
            </w:pPr>
            <w:r w:rsidRPr="004F137E">
              <w:rPr>
                <w:b/>
                <w:bCs/>
              </w:rPr>
              <w:t xml:space="preserve">Action 2 </w:t>
            </w:r>
          </w:p>
          <w:p w14:paraId="2EDA68C7" w14:textId="77777777" w:rsidR="009F2895" w:rsidRDefault="009F2895" w:rsidP="00B22122">
            <w:r>
              <w:t>W</w:t>
            </w:r>
            <w:r w:rsidRPr="00E26BD6">
              <w:t xml:space="preserve">as a report made to the appropriate authorities and </w:t>
            </w:r>
            <w:r>
              <w:t>internally?</w:t>
            </w:r>
          </w:p>
          <w:p w14:paraId="0BF25C4F" w14:textId="77777777" w:rsidR="009F2895" w:rsidRDefault="009F2895" w:rsidP="00B22122">
            <w:r>
              <w:rPr>
                <w:rFonts w:ascii="Wingdings" w:eastAsia="Wingdings" w:hAnsi="Wingdings" w:cs="Wingdings"/>
              </w:rPr>
              <w:t></w:t>
            </w:r>
            <w:r>
              <w:t xml:space="preserve"> </w:t>
            </w:r>
            <w:r w:rsidRPr="00E26BD6">
              <w:t xml:space="preserve">yes </w:t>
            </w:r>
            <w:r>
              <w:t xml:space="preserve">   </w:t>
            </w:r>
            <w:r>
              <w:rPr>
                <w:rFonts w:ascii="Wingdings" w:eastAsia="Wingdings" w:hAnsi="Wingdings" w:cs="Wingdings"/>
              </w:rPr>
              <w:t></w:t>
            </w:r>
            <w:r>
              <w:t xml:space="preserve"> </w:t>
            </w:r>
            <w:r w:rsidRPr="00E26BD6">
              <w:t xml:space="preserve">no </w:t>
            </w:r>
          </w:p>
          <w:p w14:paraId="6BCBF726" w14:textId="77777777" w:rsidR="009F2895" w:rsidRDefault="009F2895" w:rsidP="00B22122">
            <w:r>
              <w:t>W</w:t>
            </w:r>
            <w:r w:rsidRPr="00E26BD6">
              <w:t>hat where subsequent reports made if necessary</w:t>
            </w:r>
            <w:r>
              <w:t>?</w:t>
            </w:r>
          </w:p>
          <w:p w14:paraId="0AD54C58" w14:textId="77777777" w:rsidR="009F2895" w:rsidRDefault="009F2895" w:rsidP="00B22122">
            <w:r>
              <w:rPr>
                <w:rFonts w:ascii="Wingdings" w:eastAsia="Wingdings" w:hAnsi="Wingdings" w:cs="Wingdings"/>
              </w:rPr>
              <w:t></w:t>
            </w:r>
            <w:r>
              <w:t xml:space="preserve"> </w:t>
            </w:r>
            <w:r w:rsidRPr="00E26BD6">
              <w:t xml:space="preserve">yes </w:t>
            </w:r>
            <w:r>
              <w:t xml:space="preserve">   </w:t>
            </w:r>
            <w:r>
              <w:rPr>
                <w:rFonts w:ascii="Wingdings" w:eastAsia="Wingdings" w:hAnsi="Wingdings" w:cs="Wingdings"/>
              </w:rPr>
              <w:t></w:t>
            </w:r>
            <w:r>
              <w:t xml:space="preserve"> </w:t>
            </w:r>
            <w:r w:rsidRPr="00E26BD6">
              <w:t xml:space="preserve">no </w:t>
            </w:r>
          </w:p>
        </w:tc>
        <w:tc>
          <w:tcPr>
            <w:tcW w:w="5097" w:type="dxa"/>
          </w:tcPr>
          <w:p w14:paraId="33DE6FDC" w14:textId="77777777" w:rsidR="009F2895" w:rsidRPr="004F137E" w:rsidRDefault="009F2895" w:rsidP="00B22122">
            <w:pPr>
              <w:rPr>
                <w:b/>
                <w:bCs/>
              </w:rPr>
            </w:pPr>
            <w:r w:rsidRPr="004F137E">
              <w:rPr>
                <w:b/>
                <w:bCs/>
              </w:rPr>
              <w:t xml:space="preserve">Action 3 </w:t>
            </w:r>
          </w:p>
          <w:p w14:paraId="777624FC" w14:textId="77777777" w:rsidR="009F2895" w:rsidRDefault="009F2895" w:rsidP="00B22122">
            <w:r>
              <w:t>Did the service contact the parent carers as soon as possible?</w:t>
            </w:r>
          </w:p>
          <w:p w14:paraId="0A75BE21" w14:textId="77777777" w:rsidR="009F2895" w:rsidRDefault="009F2895" w:rsidP="00B22122">
            <w:r>
              <w:rPr>
                <w:rFonts w:ascii="Wingdings" w:eastAsia="Wingdings" w:hAnsi="Wingdings" w:cs="Wingdings"/>
              </w:rPr>
              <w:t></w:t>
            </w:r>
            <w:r>
              <w:t xml:space="preserve"> yes    </w:t>
            </w:r>
            <w:r>
              <w:rPr>
                <w:rFonts w:ascii="Wingdings" w:eastAsia="Wingdings" w:hAnsi="Wingdings" w:cs="Wingdings"/>
              </w:rPr>
              <w:t></w:t>
            </w:r>
            <w:r>
              <w:t xml:space="preserve">  no </w:t>
            </w:r>
          </w:p>
          <w:p w14:paraId="620B9EB9" w14:textId="77777777" w:rsidR="009F2895" w:rsidRDefault="009F2895" w:rsidP="00B22122">
            <w:r>
              <w:t>H</w:t>
            </w:r>
            <w:r w:rsidRPr="00E26BD6">
              <w:t>ave the parents continued to engage if appropriate</w:t>
            </w:r>
            <w:r>
              <w:t>?</w:t>
            </w:r>
          </w:p>
          <w:p w14:paraId="72D51BE3" w14:textId="77777777" w:rsidR="009F2895" w:rsidRDefault="009F2895" w:rsidP="00B22122">
            <w:r>
              <w:rPr>
                <w:rFonts w:ascii="Wingdings" w:eastAsia="Wingdings" w:hAnsi="Wingdings" w:cs="Wingdings"/>
              </w:rPr>
              <w:t></w:t>
            </w:r>
            <w:r>
              <w:t xml:space="preserve"> </w:t>
            </w:r>
            <w:r w:rsidRPr="00E26BD6">
              <w:t xml:space="preserve">yes </w:t>
            </w:r>
            <w:r>
              <w:t xml:space="preserve">   </w:t>
            </w:r>
            <w:r>
              <w:rPr>
                <w:rFonts w:ascii="Wingdings" w:eastAsia="Wingdings" w:hAnsi="Wingdings" w:cs="Wingdings"/>
              </w:rPr>
              <w:t></w:t>
            </w:r>
            <w:r>
              <w:t xml:space="preserve"> </w:t>
            </w:r>
            <w:r w:rsidRPr="00E26BD6">
              <w:t xml:space="preserve">no </w:t>
            </w:r>
          </w:p>
          <w:p w14:paraId="749BB6E4" w14:textId="77777777" w:rsidR="009F2895" w:rsidRPr="004F137E" w:rsidRDefault="009F2895" w:rsidP="00B22122">
            <w:pPr>
              <w:rPr>
                <w:b/>
                <w:bCs/>
              </w:rPr>
            </w:pPr>
            <w:r w:rsidRPr="004F137E">
              <w:rPr>
                <w:b/>
                <w:bCs/>
              </w:rPr>
              <w:t xml:space="preserve">Action 4 </w:t>
            </w:r>
          </w:p>
          <w:p w14:paraId="14C44A88" w14:textId="77777777" w:rsidR="009F2895" w:rsidRDefault="009F2895" w:rsidP="00B22122">
            <w:r>
              <w:t>H</w:t>
            </w:r>
            <w:r w:rsidRPr="00E26BD6">
              <w:t>as the service provided adequate ongoing support for the child</w:t>
            </w:r>
            <w:r>
              <w:t>?</w:t>
            </w:r>
          </w:p>
          <w:p w14:paraId="496C0711" w14:textId="77777777" w:rsidR="009F2895" w:rsidRDefault="009F2895" w:rsidP="00B22122">
            <w:r>
              <w:rPr>
                <w:rFonts w:ascii="Wingdings" w:eastAsia="Wingdings" w:hAnsi="Wingdings" w:cs="Wingdings"/>
              </w:rPr>
              <w:t></w:t>
            </w:r>
            <w:r>
              <w:t xml:space="preserve"> </w:t>
            </w:r>
            <w:r w:rsidRPr="00E26BD6">
              <w:t xml:space="preserve">yes </w:t>
            </w:r>
            <w:r>
              <w:t xml:space="preserve">   </w:t>
            </w:r>
            <w:r>
              <w:rPr>
                <w:rFonts w:ascii="Wingdings" w:eastAsia="Wingdings" w:hAnsi="Wingdings" w:cs="Wingdings"/>
              </w:rPr>
              <w:t></w:t>
            </w:r>
            <w:r>
              <w:t xml:space="preserve"> </w:t>
            </w:r>
            <w:r w:rsidRPr="00E26BD6">
              <w:t xml:space="preserve">no </w:t>
            </w:r>
          </w:p>
          <w:p w14:paraId="5057F1D7" w14:textId="77777777" w:rsidR="009F2895" w:rsidRDefault="009F2895" w:rsidP="00B22122">
            <w:r>
              <w:t>H</w:t>
            </w:r>
            <w:r w:rsidRPr="00E26BD6">
              <w:t>ave any complaints be</w:t>
            </w:r>
            <w:r>
              <w:t>en</w:t>
            </w:r>
            <w:r w:rsidRPr="00E26BD6">
              <w:t xml:space="preserve"> received</w:t>
            </w:r>
            <w:r>
              <w:t>?</w:t>
            </w:r>
            <w:r w:rsidRPr="00E26BD6">
              <w:t xml:space="preserve"> </w:t>
            </w:r>
          </w:p>
          <w:p w14:paraId="58E596B4" w14:textId="77777777" w:rsidR="009F2895" w:rsidRDefault="009F2895" w:rsidP="00B22122">
            <w:r>
              <w:rPr>
                <w:rFonts w:ascii="Wingdings" w:eastAsia="Wingdings" w:hAnsi="Wingdings" w:cs="Wingdings"/>
              </w:rPr>
              <w:t></w:t>
            </w:r>
            <w:r>
              <w:t xml:space="preserve"> </w:t>
            </w:r>
            <w:r w:rsidRPr="00E26BD6">
              <w:t xml:space="preserve">yes </w:t>
            </w:r>
            <w:r>
              <w:t xml:space="preserve">   </w:t>
            </w:r>
            <w:r>
              <w:rPr>
                <w:rFonts w:ascii="Wingdings" w:eastAsia="Wingdings" w:hAnsi="Wingdings" w:cs="Wingdings"/>
              </w:rPr>
              <w:t></w:t>
            </w:r>
            <w:r>
              <w:t xml:space="preserve"> </w:t>
            </w:r>
            <w:r w:rsidRPr="00E26BD6">
              <w:t xml:space="preserve">no </w:t>
            </w:r>
          </w:p>
          <w:p w14:paraId="7AD349CF" w14:textId="77777777" w:rsidR="009F2895" w:rsidRDefault="009F2895" w:rsidP="00B22122">
            <w:r>
              <w:t>H</w:t>
            </w:r>
            <w:r w:rsidRPr="00E26BD6">
              <w:t>ave the complaints be</w:t>
            </w:r>
            <w:r>
              <w:t>en</w:t>
            </w:r>
            <w:r w:rsidRPr="00E26BD6">
              <w:t xml:space="preserve"> resolved</w:t>
            </w:r>
            <w:r>
              <w:t>?</w:t>
            </w:r>
            <w:r w:rsidRPr="00E26BD6">
              <w:t xml:space="preserve"> </w:t>
            </w:r>
          </w:p>
          <w:p w14:paraId="16C382E9" w14:textId="77777777" w:rsidR="009F2895" w:rsidRDefault="009F2895" w:rsidP="00B22122">
            <w:r>
              <w:rPr>
                <w:rFonts w:ascii="Wingdings" w:eastAsia="Wingdings" w:hAnsi="Wingdings" w:cs="Wingdings"/>
              </w:rPr>
              <w:t></w:t>
            </w:r>
            <w:r>
              <w:t xml:space="preserve"> </w:t>
            </w:r>
            <w:r w:rsidRPr="00E26BD6">
              <w:t xml:space="preserve">yes </w:t>
            </w:r>
            <w:r>
              <w:t xml:space="preserve">   </w:t>
            </w:r>
            <w:r>
              <w:rPr>
                <w:rFonts w:ascii="Wingdings" w:eastAsia="Wingdings" w:hAnsi="Wingdings" w:cs="Wingdings"/>
              </w:rPr>
              <w:t></w:t>
            </w:r>
            <w:r>
              <w:t xml:space="preserve"> </w:t>
            </w:r>
            <w:r w:rsidRPr="00E26BD6">
              <w:t xml:space="preserve">no </w:t>
            </w:r>
          </w:p>
        </w:tc>
      </w:tr>
    </w:tbl>
    <w:p w14:paraId="44E4C58D" w14:textId="77777777" w:rsidR="009F2895" w:rsidRDefault="009F2895" w:rsidP="009F2895"/>
    <w:tbl>
      <w:tblPr>
        <w:tblStyle w:val="TableGrid"/>
        <w:tblW w:w="0" w:type="auto"/>
        <w:tblLook w:val="04A0" w:firstRow="1" w:lastRow="0" w:firstColumn="1" w:lastColumn="0" w:noHBand="0" w:noVBand="1"/>
      </w:tblPr>
      <w:tblGrid>
        <w:gridCol w:w="10194"/>
      </w:tblGrid>
      <w:tr w:rsidR="009F2895" w:rsidRPr="00154E06" w14:paraId="777FED16" w14:textId="77777777" w:rsidTr="00B22122">
        <w:tc>
          <w:tcPr>
            <w:tcW w:w="10194" w:type="dxa"/>
            <w:shd w:val="clear" w:color="auto" w:fill="A8B400"/>
          </w:tcPr>
          <w:p w14:paraId="177B7D3B" w14:textId="77777777" w:rsidR="009F2895" w:rsidRPr="00DC6C15" w:rsidRDefault="009F2895" w:rsidP="00B22122">
            <w:r w:rsidRPr="00DC6C15">
              <w:rPr>
                <w:color w:val="FFFFFF" w:themeColor="background1"/>
              </w:rPr>
              <w:t xml:space="preserve">Continuous Improvement </w:t>
            </w:r>
          </w:p>
        </w:tc>
      </w:tr>
      <w:tr w:rsidR="009F2895" w14:paraId="752D6FD6" w14:textId="77777777" w:rsidTr="00B22122">
        <w:tc>
          <w:tcPr>
            <w:tcW w:w="10194" w:type="dxa"/>
          </w:tcPr>
          <w:p w14:paraId="01B76F17" w14:textId="77777777" w:rsidR="009F2895" w:rsidRPr="00DC6C15" w:rsidRDefault="009F2895" w:rsidP="00B22122">
            <w:r w:rsidRPr="00DC6C15">
              <w:t>Consider and list actions that can be taken to build your capacity to identify and respond to child offending in the future:</w:t>
            </w:r>
          </w:p>
        </w:tc>
      </w:tr>
      <w:tr w:rsidR="009F2895" w14:paraId="07A72150" w14:textId="77777777" w:rsidTr="00B22122">
        <w:trPr>
          <w:trHeight w:val="934"/>
        </w:trPr>
        <w:tc>
          <w:tcPr>
            <w:tcW w:w="10194" w:type="dxa"/>
          </w:tcPr>
          <w:p w14:paraId="6B286492" w14:textId="77777777" w:rsidR="009F2895" w:rsidRPr="0001110A" w:rsidRDefault="009F2895" w:rsidP="00B22122"/>
        </w:tc>
      </w:tr>
    </w:tbl>
    <w:p w14:paraId="31B5BFAC" w14:textId="77777777" w:rsidR="009F2895" w:rsidRDefault="009F2895" w:rsidP="009F2895"/>
    <w:p w14:paraId="2486F983" w14:textId="77777777" w:rsidR="009F2895" w:rsidRDefault="009F2895" w:rsidP="009F2895">
      <w:pPr>
        <w:spacing w:after="200" w:line="276" w:lineRule="auto"/>
      </w:pPr>
      <w:r>
        <w:br w:type="page"/>
      </w:r>
    </w:p>
    <w:p w14:paraId="691EC9C4" w14:textId="77777777" w:rsidR="009F2895" w:rsidRDefault="009F2895" w:rsidP="009F2895">
      <w:pPr>
        <w:pStyle w:val="AttachmentsPolicy"/>
      </w:pPr>
      <w:r w:rsidRPr="00DB21C4">
        <w:lastRenderedPageBreak/>
        <w:t xml:space="preserve">Attachment </w:t>
      </w:r>
      <w:r>
        <w:t>5</w:t>
      </w:r>
      <w:r w:rsidRPr="00DB21C4">
        <w:t>: Public commitment to the cultural safety of Aboriginal children template</w:t>
      </w:r>
    </w:p>
    <w:p w14:paraId="5D2F405D" w14:textId="77777777" w:rsidR="009F2895" w:rsidRDefault="009F2895" w:rsidP="009F2895">
      <w:r>
        <w:rPr>
          <w:noProof/>
        </w:rPr>
        <mc:AlternateContent>
          <mc:Choice Requires="wps">
            <w:drawing>
              <wp:anchor distT="45720" distB="45720" distL="114300" distR="114300" simplePos="0" relativeHeight="251670528" behindDoc="0" locked="0" layoutInCell="1" allowOverlap="1" wp14:anchorId="7D6FF9C1" wp14:editId="4BCD63F0">
                <wp:simplePos x="0" y="0"/>
                <wp:positionH relativeFrom="column">
                  <wp:posOffset>970915</wp:posOffset>
                </wp:positionH>
                <wp:positionV relativeFrom="paragraph">
                  <wp:posOffset>241935</wp:posOffset>
                </wp:positionV>
                <wp:extent cx="5031740" cy="286385"/>
                <wp:effectExtent l="0" t="0" r="0" b="0"/>
                <wp:wrapSquare wrapText="bothSides"/>
                <wp:docPr id="26"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31740" cy="286385"/>
                        </a:xfrm>
                        <a:prstGeom prst="rect">
                          <a:avLst/>
                        </a:prstGeom>
                        <a:solidFill>
                          <a:srgbClr val="FFFFFF"/>
                        </a:solidFill>
                        <a:ln w="9525">
                          <a:noFill/>
                          <a:miter lim="800000"/>
                          <a:headEnd/>
                          <a:tailEnd/>
                        </a:ln>
                      </wps:spPr>
                      <wps:txbx>
                        <w:txbxContent>
                          <w:p w14:paraId="67A5883A" w14:textId="77777777" w:rsidR="009F2895" w:rsidRDefault="009F2895" w:rsidP="009F2895">
                            <w:r w:rsidRPr="002F681E">
                              <w:t>This template was reviewed by</w:t>
                            </w:r>
                            <w:r>
                              <w:t xml:space="preserve"> </w:t>
                            </w:r>
                            <w:r w:rsidRPr="002F681E">
                              <w:t>Victorian Aboriginal Education Association Incorporated</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D6FF9C1" id="_x0000_t202" coordsize="21600,21600" o:spt="202" path="m,l,21600r21600,l21600,xe">
                <v:stroke joinstyle="miter"/>
                <v:path gradientshapeok="t" o:connecttype="rect"/>
              </v:shapetype>
              <v:shape id="Text Box 27" o:spid="_x0000_s1029" type="#_x0000_t202" style="position:absolute;margin-left:76.45pt;margin-top:19.05pt;width:396.2pt;height:22.55pt;z-index:2516705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rwvdEQIAAP0DAAAOAAAAZHJzL2Uyb0RvYy54bWysU9tu2zAMfR+wfxD0vti5takRp+jSZRjQ&#10;XYBuHyDLcixMFjVKid19/SjFTbPtbZgeBFKkjsjDo/Xt0Bl2VOg12JJPJzlnykqotd2X/NvX3ZsV&#10;Zz4IWwsDVpX8SXl+u3n9at27Qs2gBVMrZARifdG7krchuCLLvGxVJ/wEnLIUbAA7EcjFfVaj6Am9&#10;M9ksz6+yHrB2CFJ5T6f3pyDfJPymUTJ8bhqvAjMlp9pC2jHtVdyzzVoUexSu1XIsQ/xDFZ3Qlh49&#10;Q92LINgB9V9QnZYIHpowkdBl0DRaqtQDdTPN/+jmsRVOpV6IHO/ONPn/Bys/HR/dF2RheAsDDTA1&#10;4d0DyO+eWdi2wu7VHSL0rRI1PTyNlGW988V4NVLtCx9Bqv4j1DRkcQiQgIYGu8gK9ckInQbwdCZd&#10;DYFJOlzm8+n1gkKSYrPV1Xy1TE+I4vm2Qx/eK+hYNEqONNSELo4PPsRqRPGcEh/zYHS908YkB/fV&#10;1iA7ChLALq0R/bc0Y1lf8pvlbJmQLcT7SRudDiRQo7uSr/K4TpKJbLyzdUoJQpuTTZUYO9ITGTlx&#10;E4ZqYLou+TzejWxVUD8RXwgnPdL/IaMF/MlZT1osuf9xEKg4Mx8scX4zXUSCQnIWy+sZOXgZqS4j&#10;wkqCKnng7GRuQxJ8pMPCHc2m0Ym2l0rGkkljic3xP0QRX/op6+XXbn4BAAD//wMAUEsDBBQABgAI&#10;AAAAIQDw7+3K3gAAAAkBAAAPAAAAZHJzL2Rvd25yZXYueG1sTI9BboMwEEX3lXoHayJ1UzUmEBKg&#10;mKit1KrbpDnAAA6g4DHCTiC373TVLL/m6f83+W42vbjq0XWWFKyWAQhNla07ahQcfz5fEhDOI9XY&#10;W9IKbtrBrnh8yDGr7UR7fT34RnAJuQwVtN4PmZSuarVBt7SDJr6d7GjQcxwbWY84cbnpZRgEG2mw&#10;I15ocdAfra7Oh4tRcPqenuN0Kr/8cbtfb96x25b2ptTTYn57BeH17P9h+NNndSjYqbQXqp3oOcdh&#10;yqiCKFmBYCBdxxGIUkEShSCLXN5/UPwCAAD//wMAUEsBAi0AFAAGAAgAAAAhALaDOJL+AAAA4QEA&#10;ABMAAAAAAAAAAAAAAAAAAAAAAFtDb250ZW50X1R5cGVzXS54bWxQSwECLQAUAAYACAAAACEAOP0h&#10;/9YAAACUAQAACwAAAAAAAAAAAAAAAAAvAQAAX3JlbHMvLnJlbHNQSwECLQAUAAYACAAAACEAmK8L&#10;3RECAAD9AwAADgAAAAAAAAAAAAAAAAAuAgAAZHJzL2Uyb0RvYy54bWxQSwECLQAUAAYACAAAACEA&#10;8O/tyt4AAAAJAQAADwAAAAAAAAAAAAAAAABrBAAAZHJzL2Rvd25yZXYueG1sUEsFBgAAAAAEAAQA&#10;8wAAAHYFAAAAAA==&#10;" stroked="f">
                <v:textbox>
                  <w:txbxContent>
                    <w:p w14:paraId="67A5883A" w14:textId="77777777" w:rsidR="009F2895" w:rsidRDefault="009F2895" w:rsidP="009F2895">
                      <w:r w:rsidRPr="002F681E">
                        <w:t>This template was reviewed by</w:t>
                      </w:r>
                      <w:r>
                        <w:t xml:space="preserve"> </w:t>
                      </w:r>
                      <w:r w:rsidRPr="002F681E">
                        <w:t>Victorian Aboriginal Education Association Incorporated</w:t>
                      </w:r>
                    </w:p>
                  </w:txbxContent>
                </v:textbox>
                <w10:wrap type="square"/>
              </v:shape>
            </w:pict>
          </mc:Fallback>
        </mc:AlternateContent>
      </w:r>
    </w:p>
    <w:p w14:paraId="78C519A8" w14:textId="77777777" w:rsidR="009F2895" w:rsidRDefault="009F2895" w:rsidP="009F2895">
      <w:r>
        <w:rPr>
          <w:noProof/>
        </w:rPr>
        <w:drawing>
          <wp:inline distT="0" distB="0" distL="0" distR="0" wp14:anchorId="217FCDB9" wp14:editId="3F03FC63">
            <wp:extent cx="829831" cy="186169"/>
            <wp:effectExtent l="0" t="0" r="8890" b="4445"/>
            <wp:docPr id="14"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pic:cNvPicPr/>
                  </pic:nvPicPr>
                  <pic:blipFill>
                    <a:blip r:embed="rId76" cstate="print">
                      <a:extLst>
                        <a:ext uri="{28A0092B-C50C-407E-A947-70E740481C1C}">
                          <a14:useLocalDpi xmlns:a14="http://schemas.microsoft.com/office/drawing/2010/main" val="0"/>
                        </a:ext>
                      </a:extLst>
                    </a:blip>
                    <a:stretch>
                      <a:fillRect/>
                    </a:stretch>
                  </pic:blipFill>
                  <pic:spPr>
                    <a:xfrm>
                      <a:off x="0" y="0"/>
                      <a:ext cx="850630" cy="190835"/>
                    </a:xfrm>
                    <a:prstGeom prst="rect">
                      <a:avLst/>
                    </a:prstGeom>
                  </pic:spPr>
                </pic:pic>
              </a:graphicData>
            </a:graphic>
          </wp:inline>
        </w:drawing>
      </w:r>
    </w:p>
    <w:p w14:paraId="3C76351F" w14:textId="77777777" w:rsidR="009F2895" w:rsidRDefault="009F2895" w:rsidP="009F2895"/>
    <w:p w14:paraId="1DE0C01A" w14:textId="5B33DAAF" w:rsidR="009F2895" w:rsidRDefault="00000000" w:rsidP="009F2895">
      <w:sdt>
        <w:sdtPr>
          <w:alias w:val="Company"/>
          <w:tag w:val=""/>
          <w:id w:val="-824112952"/>
          <w:placeholder>
            <w:docPart w:val="FEE81FA05AD14B5B844E23844289048C"/>
          </w:placeholder>
          <w:dataBinding w:prefixMappings="xmlns:ns0='http://schemas.openxmlformats.org/officeDocument/2006/extended-properties' " w:xpath="/ns0:Properties[1]/ns0:Company[1]" w:storeItemID="{6668398D-A668-4E3E-A5EB-62B293D839F1}"/>
          <w:text/>
        </w:sdtPr>
        <w:sdtContent>
          <w:r w:rsidR="00A839C3">
            <w:t>West Wimmera Shire Council Kindergartens and Early Childhood Service</w:t>
          </w:r>
        </w:sdtContent>
      </w:sdt>
      <w:r w:rsidR="009F2895">
        <w:t xml:space="preserve"> is committed to the cultural safety of Aboriginal children</w:t>
      </w:r>
    </w:p>
    <w:p w14:paraId="5236771E" w14:textId="77777777" w:rsidR="009F2895" w:rsidRDefault="009F2895" w:rsidP="009F2895">
      <w:r>
        <w:t>We are committed to:</w:t>
      </w:r>
    </w:p>
    <w:p w14:paraId="0E84934B" w14:textId="77777777" w:rsidR="009F2895" w:rsidRDefault="009F2895" w:rsidP="009F2895">
      <w:pPr>
        <w:pStyle w:val="TableAttachmentTextBullet1"/>
      </w:pPr>
      <w:r>
        <w:t>actively supporting and facilitating participation and inclusion of Aboriginal children, young people and their families within our service</w:t>
      </w:r>
    </w:p>
    <w:p w14:paraId="0F134C1C" w14:textId="77777777" w:rsidR="009F2895" w:rsidRDefault="009F2895" w:rsidP="009F2895">
      <w:pPr>
        <w:pStyle w:val="TableAttachmentTextBullet1"/>
      </w:pPr>
      <w:r>
        <w:t>the safety, participation and empowerment of Aboriginal children</w:t>
      </w:r>
    </w:p>
    <w:p w14:paraId="725B99EC" w14:textId="77777777" w:rsidR="009F2895" w:rsidRDefault="009F2895" w:rsidP="009F2895">
      <w:pPr>
        <w:pStyle w:val="TableAttachmentTextBullet1"/>
      </w:pPr>
      <w:r>
        <w:t xml:space="preserve">providing an educational program that strengthens Aboriginal children’s culture and identity </w:t>
      </w:r>
    </w:p>
    <w:p w14:paraId="3F2CE513" w14:textId="77777777" w:rsidR="009F2895" w:rsidRDefault="009F2895" w:rsidP="009F2895">
      <w:pPr>
        <w:pStyle w:val="TableAttachmentTextBullet1"/>
      </w:pPr>
      <w:r>
        <w:t xml:space="preserve">actively supporting and encouraging </w:t>
      </w:r>
      <w:r w:rsidRPr="00A76561">
        <w:t>Aboriginal children</w:t>
      </w:r>
      <w:r>
        <w:t xml:space="preserve"> </w:t>
      </w:r>
      <w:r w:rsidRPr="00504263">
        <w:t xml:space="preserve">to express their culture and enjoy their cultural rights </w:t>
      </w:r>
    </w:p>
    <w:p w14:paraId="385CEAEF" w14:textId="77777777" w:rsidR="009F2895" w:rsidRDefault="009F2895" w:rsidP="009F2895">
      <w:pPr>
        <w:pStyle w:val="TableAttachmentTextBullet1"/>
      </w:pPr>
      <w:r>
        <w:t>supporting Aboriginal children and their families to identify as Aboriginal without fear of retribution or questioning</w:t>
      </w:r>
    </w:p>
    <w:p w14:paraId="5FADB547" w14:textId="77777777" w:rsidR="009F2895" w:rsidRDefault="009F2895" w:rsidP="009F2895">
      <w:pPr>
        <w:pStyle w:val="TableAttachmentTextBullet1"/>
      </w:pPr>
      <w:r>
        <w:t>supporting Aboriginal children to maintain connection to their kinship ties, land and country</w:t>
      </w:r>
    </w:p>
    <w:p w14:paraId="2610588F" w14:textId="77777777" w:rsidR="009F2895" w:rsidRDefault="009F2895" w:rsidP="009F2895">
      <w:pPr>
        <w:pStyle w:val="TableAttachmentTextBullet1"/>
      </w:pPr>
      <w:r>
        <w:t>supporting Aboriginal children to be taught their cultural heritage by Elders</w:t>
      </w:r>
    </w:p>
    <w:p w14:paraId="5C2231C6" w14:textId="77777777" w:rsidR="009F2895" w:rsidRDefault="009F2895" w:rsidP="009F2895">
      <w:pPr>
        <w:pStyle w:val="TableAttachmentTextBullet1"/>
      </w:pPr>
      <w:r>
        <w:t>facilitating regular training and education on Aboriginal cultural and cultural safety</w:t>
      </w:r>
    </w:p>
    <w:p w14:paraId="26DC723E" w14:textId="77777777" w:rsidR="009F2895" w:rsidRDefault="009F2895" w:rsidP="009F2895">
      <w:pPr>
        <w:pStyle w:val="TableAttachmentTextBullet1"/>
        <w:sectPr w:rsidR="009F2895" w:rsidSect="009F2895">
          <w:headerReference w:type="default" r:id="rId77"/>
          <w:headerReference w:type="first" r:id="rId78"/>
          <w:pgSz w:w="11906" w:h="16838"/>
          <w:pgMar w:top="1440" w:right="851" w:bottom="1440" w:left="851" w:header="0" w:footer="709" w:gutter="0"/>
          <w:cols w:space="708"/>
          <w:titlePg/>
          <w:docGrid w:linePitch="360"/>
        </w:sectPr>
      </w:pPr>
      <w:r>
        <w:t xml:space="preserve">establishing </w:t>
      </w:r>
      <w:r w:rsidRPr="00504263">
        <w:t xml:space="preserve">policies, procedures, systems and processes </w:t>
      </w:r>
      <w:r>
        <w:t xml:space="preserve">to </w:t>
      </w:r>
      <w:r w:rsidRPr="00504263">
        <w:t>create a culturally safe and inclusive environment and meet the needs of Aboriginal children, young people and their families</w:t>
      </w:r>
      <w:r>
        <w:t>.</w:t>
      </w:r>
    </w:p>
    <w:p w14:paraId="72176AEB" w14:textId="77777777" w:rsidR="009F2895" w:rsidRPr="005B6FE5" w:rsidRDefault="009F2895" w:rsidP="009F2895">
      <w:pPr>
        <w:pStyle w:val="AttachmentsAttachments"/>
      </w:pPr>
      <w:r w:rsidRPr="005B6FE5">
        <w:lastRenderedPageBreak/>
        <w:t>ATTACHMENT 5a: Statement of commitment to child safety</w:t>
      </w:r>
    </w:p>
    <w:tbl>
      <w:tblPr>
        <w:tblStyle w:val="TableGrid1"/>
        <w:tblW w:w="5000" w:type="pct"/>
        <w:tblInd w:w="0" w:type="dxa"/>
        <w:tblLook w:val="04A0" w:firstRow="1" w:lastRow="0" w:firstColumn="1" w:lastColumn="0" w:noHBand="0" w:noVBand="1"/>
      </w:tblPr>
      <w:tblGrid>
        <w:gridCol w:w="10459"/>
        <w:gridCol w:w="10459"/>
      </w:tblGrid>
      <w:tr w:rsidR="009F2895" w:rsidRPr="005B6FE5" w14:paraId="12855B62" w14:textId="77777777" w:rsidTr="00B22122">
        <w:trPr>
          <w:cnfStyle w:val="100000000000" w:firstRow="1" w:lastRow="0" w:firstColumn="0" w:lastColumn="0" w:oddVBand="0" w:evenVBand="0" w:oddHBand="0" w:evenHBand="0" w:firstRowFirstColumn="0" w:firstRowLastColumn="0" w:lastRowFirstColumn="0" w:lastRowLastColumn="0"/>
          <w:trHeight w:val="757"/>
        </w:trPr>
        <w:tc>
          <w:tcPr>
            <w:tcW w:w="2500" w:type="pct"/>
            <w:shd w:val="clear" w:color="auto" w:fill="B6BD37"/>
            <w:vAlign w:val="center"/>
          </w:tcPr>
          <w:p w14:paraId="076DB4A2" w14:textId="77777777" w:rsidR="009F2895" w:rsidRPr="005B6FE5" w:rsidRDefault="009F2895" w:rsidP="00B22122">
            <w:pPr>
              <w:pStyle w:val="Responsibilities0"/>
              <w:jc w:val="center"/>
              <w:rPr>
                <w:color w:val="FFFFFF" w:themeColor="background1"/>
                <w:sz w:val="32"/>
                <w:szCs w:val="32"/>
              </w:rPr>
            </w:pPr>
            <w:r w:rsidRPr="005B6FE5">
              <w:rPr>
                <w:color w:val="FFFFFF" w:themeColor="background1"/>
                <w:sz w:val="32"/>
                <w:szCs w:val="32"/>
              </w:rPr>
              <w:t>Child Safe Standard</w:t>
            </w:r>
          </w:p>
        </w:tc>
        <w:tc>
          <w:tcPr>
            <w:tcW w:w="2500" w:type="pct"/>
            <w:shd w:val="clear" w:color="auto" w:fill="B6BD37"/>
            <w:vAlign w:val="center"/>
          </w:tcPr>
          <w:p w14:paraId="16B756B0" w14:textId="77777777" w:rsidR="009F2895" w:rsidRPr="005B6FE5" w:rsidRDefault="009F2895" w:rsidP="00B22122">
            <w:pPr>
              <w:pStyle w:val="Responsibilities0"/>
              <w:jc w:val="center"/>
              <w:rPr>
                <w:color w:val="FFFFFF" w:themeColor="background1"/>
                <w:sz w:val="32"/>
                <w:szCs w:val="32"/>
              </w:rPr>
            </w:pPr>
            <w:r w:rsidRPr="005B6FE5">
              <w:rPr>
                <w:color w:val="FFFFFF" w:themeColor="background1"/>
                <w:sz w:val="32"/>
                <w:szCs w:val="32"/>
              </w:rPr>
              <w:t>Our commitment</w:t>
            </w:r>
          </w:p>
        </w:tc>
      </w:tr>
      <w:tr w:rsidR="009F2895" w:rsidRPr="005B6FE5" w14:paraId="23664DA4" w14:textId="77777777" w:rsidTr="00B22122">
        <w:tc>
          <w:tcPr>
            <w:tcW w:w="2500" w:type="pct"/>
            <w:vAlign w:val="center"/>
          </w:tcPr>
          <w:p w14:paraId="210F6FFB" w14:textId="77777777" w:rsidR="009F2895" w:rsidRPr="005B6FE5" w:rsidRDefault="009F2895" w:rsidP="00B22122">
            <w:pPr>
              <w:rPr>
                <w:sz w:val="24"/>
                <w:szCs w:val="24"/>
              </w:rPr>
            </w:pPr>
            <w:r w:rsidRPr="005B6FE5">
              <w:rPr>
                <w:b/>
                <w:bCs/>
                <w:sz w:val="24"/>
                <w:szCs w:val="24"/>
              </w:rPr>
              <w:t>Child Safe Standard 1</w:t>
            </w:r>
            <w:r w:rsidRPr="005B6FE5">
              <w:rPr>
                <w:sz w:val="24"/>
                <w:szCs w:val="24"/>
              </w:rPr>
              <w:t xml:space="preserve"> – Organisations establish a culturally safe environment in which the diverse and unique identifies and experiences of Aboriginal children and young people are respected and valued</w:t>
            </w:r>
          </w:p>
        </w:tc>
        <w:tc>
          <w:tcPr>
            <w:tcW w:w="2500" w:type="pct"/>
            <w:vAlign w:val="center"/>
          </w:tcPr>
          <w:p w14:paraId="6847BE8E" w14:textId="77777777" w:rsidR="009F2895" w:rsidRPr="005B6FE5" w:rsidRDefault="009F2895" w:rsidP="00B22122">
            <w:pPr>
              <w:rPr>
                <w:sz w:val="24"/>
                <w:szCs w:val="24"/>
              </w:rPr>
            </w:pPr>
            <w:r w:rsidRPr="005B6FE5">
              <w:rPr>
                <w:sz w:val="24"/>
                <w:szCs w:val="24"/>
              </w:rPr>
              <w:t>We are committed to ensuring our service is a place where Aboriginal children feel safe, respected and valued.</w:t>
            </w:r>
          </w:p>
        </w:tc>
      </w:tr>
      <w:tr w:rsidR="009F2895" w:rsidRPr="005B6FE5" w14:paraId="02D7F025" w14:textId="77777777" w:rsidTr="00B22122">
        <w:tc>
          <w:tcPr>
            <w:tcW w:w="2500" w:type="pct"/>
            <w:vAlign w:val="center"/>
          </w:tcPr>
          <w:p w14:paraId="26BD5051" w14:textId="77777777" w:rsidR="009F2895" w:rsidRPr="005B6FE5" w:rsidRDefault="009F2895" w:rsidP="00B22122">
            <w:pPr>
              <w:rPr>
                <w:sz w:val="24"/>
                <w:szCs w:val="24"/>
              </w:rPr>
            </w:pPr>
            <w:r w:rsidRPr="005B6FE5">
              <w:rPr>
                <w:b/>
                <w:bCs/>
                <w:sz w:val="24"/>
                <w:szCs w:val="24"/>
              </w:rPr>
              <w:t>Child Safe Standard 2</w:t>
            </w:r>
            <w:r w:rsidRPr="005B6FE5">
              <w:rPr>
                <w:sz w:val="24"/>
                <w:szCs w:val="24"/>
              </w:rPr>
              <w:t xml:space="preserve"> – Child Safety and wellbeing is embedded in organisational leadership, governance and culture</w:t>
            </w:r>
          </w:p>
        </w:tc>
        <w:tc>
          <w:tcPr>
            <w:tcW w:w="2500" w:type="pct"/>
            <w:vAlign w:val="center"/>
          </w:tcPr>
          <w:p w14:paraId="47BEEEB2" w14:textId="77777777" w:rsidR="009F2895" w:rsidRPr="005B6FE5" w:rsidRDefault="009F2895" w:rsidP="00B22122">
            <w:pPr>
              <w:rPr>
                <w:sz w:val="24"/>
                <w:szCs w:val="24"/>
              </w:rPr>
            </w:pPr>
            <w:r w:rsidRPr="005B6FE5">
              <w:rPr>
                <w:sz w:val="24"/>
                <w:szCs w:val="24"/>
              </w:rPr>
              <w:t>We commit to consider the safety and wellbeing of children in everything we do.</w:t>
            </w:r>
          </w:p>
        </w:tc>
      </w:tr>
      <w:tr w:rsidR="009F2895" w:rsidRPr="005B6FE5" w14:paraId="7FA9036C" w14:textId="77777777" w:rsidTr="00B22122">
        <w:tc>
          <w:tcPr>
            <w:tcW w:w="2500" w:type="pct"/>
            <w:vAlign w:val="center"/>
          </w:tcPr>
          <w:p w14:paraId="312467E0" w14:textId="77777777" w:rsidR="009F2895" w:rsidRPr="005B6FE5" w:rsidRDefault="009F2895" w:rsidP="00B22122">
            <w:pPr>
              <w:rPr>
                <w:sz w:val="24"/>
                <w:szCs w:val="24"/>
              </w:rPr>
            </w:pPr>
            <w:r w:rsidRPr="005B6FE5">
              <w:rPr>
                <w:b/>
                <w:bCs/>
                <w:sz w:val="24"/>
                <w:szCs w:val="24"/>
              </w:rPr>
              <w:t>Child Safe Standard 3</w:t>
            </w:r>
            <w:r w:rsidRPr="005B6FE5">
              <w:rPr>
                <w:sz w:val="24"/>
                <w:szCs w:val="24"/>
              </w:rPr>
              <w:t xml:space="preserve"> – Children and young people are empowered about their rights, participate in decisions affecting them and are taken seriously</w:t>
            </w:r>
          </w:p>
        </w:tc>
        <w:tc>
          <w:tcPr>
            <w:tcW w:w="2500" w:type="pct"/>
            <w:vAlign w:val="center"/>
          </w:tcPr>
          <w:p w14:paraId="5CB1CB33" w14:textId="77777777" w:rsidR="009F2895" w:rsidRPr="005B6FE5" w:rsidRDefault="009F2895" w:rsidP="00B22122">
            <w:pPr>
              <w:rPr>
                <w:sz w:val="24"/>
                <w:szCs w:val="24"/>
              </w:rPr>
            </w:pPr>
            <w:r w:rsidRPr="005B6FE5">
              <w:rPr>
                <w:sz w:val="24"/>
                <w:szCs w:val="24"/>
              </w:rPr>
              <w:t>We commit to engaging with children in the design of key policies and directions and co-developing an ongoing engagement framework to inform and enrich our work.</w:t>
            </w:r>
          </w:p>
          <w:p w14:paraId="2BCD57AB" w14:textId="77777777" w:rsidR="009F2895" w:rsidRPr="005B6FE5" w:rsidRDefault="009F2895" w:rsidP="00B22122">
            <w:pPr>
              <w:rPr>
                <w:sz w:val="24"/>
                <w:szCs w:val="24"/>
              </w:rPr>
            </w:pPr>
            <w:r w:rsidRPr="005B6FE5">
              <w:rPr>
                <w:sz w:val="24"/>
                <w:szCs w:val="24"/>
              </w:rPr>
              <w:t>We commit to developing and sharing child friendly information and pathways for children to contact and engage with the service.</w:t>
            </w:r>
          </w:p>
        </w:tc>
      </w:tr>
      <w:tr w:rsidR="009F2895" w:rsidRPr="005B6FE5" w14:paraId="37DB84F5" w14:textId="77777777" w:rsidTr="00B22122">
        <w:tc>
          <w:tcPr>
            <w:tcW w:w="2500" w:type="pct"/>
            <w:vAlign w:val="center"/>
          </w:tcPr>
          <w:p w14:paraId="11F5514E" w14:textId="77777777" w:rsidR="009F2895" w:rsidRPr="005B6FE5" w:rsidRDefault="009F2895" w:rsidP="00B22122">
            <w:pPr>
              <w:rPr>
                <w:sz w:val="24"/>
                <w:szCs w:val="24"/>
              </w:rPr>
            </w:pPr>
            <w:r w:rsidRPr="005B6FE5">
              <w:rPr>
                <w:b/>
                <w:bCs/>
                <w:sz w:val="24"/>
                <w:szCs w:val="24"/>
              </w:rPr>
              <w:t>Child Safe Standard 4</w:t>
            </w:r>
            <w:r w:rsidRPr="005B6FE5">
              <w:rPr>
                <w:sz w:val="24"/>
                <w:szCs w:val="24"/>
              </w:rPr>
              <w:t xml:space="preserve"> – Families and communities are informed, and involved in promoting child safety and wellbeing</w:t>
            </w:r>
          </w:p>
        </w:tc>
        <w:tc>
          <w:tcPr>
            <w:tcW w:w="2500" w:type="pct"/>
            <w:vAlign w:val="center"/>
          </w:tcPr>
          <w:p w14:paraId="0B3CD59C" w14:textId="77777777" w:rsidR="009F2895" w:rsidRPr="005B6FE5" w:rsidRDefault="009F2895" w:rsidP="00B22122">
            <w:pPr>
              <w:rPr>
                <w:sz w:val="24"/>
                <w:szCs w:val="24"/>
              </w:rPr>
            </w:pPr>
            <w:r w:rsidRPr="005B6FE5">
              <w:rPr>
                <w:sz w:val="24"/>
                <w:szCs w:val="24"/>
              </w:rPr>
              <w:t>We commit to communicating with communities about our child safety and wellbeing operations</w:t>
            </w:r>
          </w:p>
        </w:tc>
      </w:tr>
      <w:tr w:rsidR="009F2895" w:rsidRPr="005B6FE5" w14:paraId="6F345020" w14:textId="77777777" w:rsidTr="00B22122">
        <w:tc>
          <w:tcPr>
            <w:tcW w:w="2500" w:type="pct"/>
            <w:vAlign w:val="center"/>
          </w:tcPr>
          <w:p w14:paraId="7B88892F" w14:textId="77777777" w:rsidR="009F2895" w:rsidRPr="005B6FE5" w:rsidRDefault="009F2895" w:rsidP="00B22122">
            <w:pPr>
              <w:rPr>
                <w:sz w:val="24"/>
                <w:szCs w:val="24"/>
              </w:rPr>
            </w:pPr>
            <w:r w:rsidRPr="005B6FE5">
              <w:rPr>
                <w:b/>
                <w:bCs/>
                <w:sz w:val="24"/>
                <w:szCs w:val="24"/>
              </w:rPr>
              <w:t>Child Safe Standard 5</w:t>
            </w:r>
            <w:r w:rsidRPr="005B6FE5">
              <w:rPr>
                <w:sz w:val="24"/>
                <w:szCs w:val="24"/>
              </w:rPr>
              <w:t xml:space="preserve"> – Equity is upheld, and diverse needs respected in policy and practice</w:t>
            </w:r>
          </w:p>
        </w:tc>
        <w:tc>
          <w:tcPr>
            <w:tcW w:w="2500" w:type="pct"/>
            <w:vAlign w:val="center"/>
          </w:tcPr>
          <w:p w14:paraId="4003DCA4" w14:textId="77777777" w:rsidR="009F2895" w:rsidRPr="005B6FE5" w:rsidRDefault="009F2895" w:rsidP="00B22122">
            <w:pPr>
              <w:rPr>
                <w:sz w:val="24"/>
                <w:szCs w:val="24"/>
              </w:rPr>
            </w:pPr>
            <w:r w:rsidRPr="005B6FE5">
              <w:rPr>
                <w:sz w:val="24"/>
                <w:szCs w:val="24"/>
              </w:rPr>
              <w:t>We are committed to understanding the diverse circumstances of children and working to ensure this knowledge informs everything we do.</w:t>
            </w:r>
          </w:p>
        </w:tc>
      </w:tr>
      <w:tr w:rsidR="009F2895" w:rsidRPr="005B6FE5" w14:paraId="38624F48" w14:textId="77777777" w:rsidTr="00B22122">
        <w:tc>
          <w:tcPr>
            <w:tcW w:w="2500" w:type="pct"/>
            <w:vAlign w:val="center"/>
          </w:tcPr>
          <w:p w14:paraId="44F2BF94" w14:textId="77777777" w:rsidR="009F2895" w:rsidRPr="005B6FE5" w:rsidRDefault="009F2895" w:rsidP="00B22122">
            <w:pPr>
              <w:rPr>
                <w:sz w:val="24"/>
                <w:szCs w:val="24"/>
              </w:rPr>
            </w:pPr>
            <w:r w:rsidRPr="005B6FE5">
              <w:rPr>
                <w:b/>
                <w:bCs/>
                <w:sz w:val="24"/>
                <w:szCs w:val="24"/>
              </w:rPr>
              <w:t>Child Safe Standard 6</w:t>
            </w:r>
            <w:r w:rsidRPr="005B6FE5">
              <w:rPr>
                <w:sz w:val="24"/>
                <w:szCs w:val="24"/>
              </w:rPr>
              <w:t xml:space="preserve"> – People working with children and young people are suitable and supported to reflect child safety and wellbeing values in practice</w:t>
            </w:r>
          </w:p>
        </w:tc>
        <w:tc>
          <w:tcPr>
            <w:tcW w:w="2500" w:type="pct"/>
            <w:vAlign w:val="center"/>
          </w:tcPr>
          <w:p w14:paraId="2FAC7698" w14:textId="77777777" w:rsidR="009F2895" w:rsidRPr="005B6FE5" w:rsidRDefault="009F2895" w:rsidP="00B22122">
            <w:pPr>
              <w:rPr>
                <w:sz w:val="24"/>
                <w:szCs w:val="24"/>
              </w:rPr>
            </w:pPr>
            <w:r w:rsidRPr="005B6FE5">
              <w:rPr>
                <w:sz w:val="24"/>
                <w:szCs w:val="24"/>
              </w:rPr>
              <w:t>We commit to reviewing and continuously improving our practices in line with best practice, to:</w:t>
            </w:r>
          </w:p>
          <w:p w14:paraId="064E794B" w14:textId="77777777" w:rsidR="009F2895" w:rsidRPr="005B6FE5" w:rsidRDefault="009F2895" w:rsidP="00B22122">
            <w:pPr>
              <w:pStyle w:val="TableAttachmentTextBullet1"/>
              <w:rPr>
                <w:sz w:val="24"/>
                <w:szCs w:val="24"/>
              </w:rPr>
            </w:pPr>
            <w:r w:rsidRPr="005B6FE5">
              <w:rPr>
                <w:sz w:val="24"/>
                <w:szCs w:val="24"/>
              </w:rPr>
              <w:t>deter and prevent unsuitable people from working or volunteering at our service.</w:t>
            </w:r>
          </w:p>
          <w:p w14:paraId="0B8FDE15" w14:textId="77777777" w:rsidR="009F2895" w:rsidRPr="005B6FE5" w:rsidRDefault="009F2895" w:rsidP="00B22122">
            <w:pPr>
              <w:pStyle w:val="TableAttachmentTextBullet1"/>
              <w:rPr>
                <w:sz w:val="24"/>
                <w:szCs w:val="24"/>
              </w:rPr>
            </w:pPr>
            <w:r w:rsidRPr="005B6FE5">
              <w:rPr>
                <w:sz w:val="24"/>
                <w:szCs w:val="24"/>
              </w:rPr>
              <w:t>ensure that all staff, contractors, volunteers and authorised persons understand and enact their responsibilities to support the safety of children</w:t>
            </w:r>
          </w:p>
          <w:p w14:paraId="29478912" w14:textId="77777777" w:rsidR="009F2895" w:rsidRPr="005B6FE5" w:rsidRDefault="009F2895" w:rsidP="00B22122">
            <w:pPr>
              <w:pStyle w:val="TableAttachmentTextBullet1"/>
              <w:rPr>
                <w:sz w:val="24"/>
                <w:szCs w:val="24"/>
              </w:rPr>
            </w:pPr>
            <w:r w:rsidRPr="005B6FE5">
              <w:rPr>
                <w:sz w:val="24"/>
                <w:szCs w:val="24"/>
              </w:rPr>
              <w:t>identify and take action to address behaviours and practices that place children at risk of abuse.</w:t>
            </w:r>
          </w:p>
        </w:tc>
      </w:tr>
      <w:tr w:rsidR="009F2895" w:rsidRPr="005B6FE5" w14:paraId="725F378E" w14:textId="77777777" w:rsidTr="00B22122">
        <w:tc>
          <w:tcPr>
            <w:tcW w:w="2500" w:type="pct"/>
            <w:vAlign w:val="center"/>
          </w:tcPr>
          <w:p w14:paraId="2E884B88" w14:textId="77777777" w:rsidR="009F2895" w:rsidRPr="005B6FE5" w:rsidRDefault="009F2895" w:rsidP="00B22122">
            <w:pPr>
              <w:rPr>
                <w:sz w:val="24"/>
                <w:szCs w:val="24"/>
              </w:rPr>
            </w:pPr>
            <w:r w:rsidRPr="005B6FE5">
              <w:rPr>
                <w:b/>
                <w:bCs/>
                <w:sz w:val="24"/>
                <w:szCs w:val="24"/>
              </w:rPr>
              <w:t>Child Safe Standard 7</w:t>
            </w:r>
            <w:r w:rsidRPr="005B6FE5">
              <w:rPr>
                <w:sz w:val="24"/>
                <w:szCs w:val="24"/>
              </w:rPr>
              <w:t xml:space="preserve"> – Processes for complaints and concerns are child focused</w:t>
            </w:r>
          </w:p>
        </w:tc>
        <w:tc>
          <w:tcPr>
            <w:tcW w:w="2500" w:type="pct"/>
            <w:vAlign w:val="center"/>
          </w:tcPr>
          <w:p w14:paraId="3DC67A19" w14:textId="77777777" w:rsidR="009F2895" w:rsidRPr="005B6FE5" w:rsidRDefault="009F2895" w:rsidP="00B22122">
            <w:pPr>
              <w:rPr>
                <w:sz w:val="24"/>
                <w:szCs w:val="24"/>
              </w:rPr>
            </w:pPr>
            <w:r w:rsidRPr="005B6FE5">
              <w:rPr>
                <w:sz w:val="24"/>
                <w:szCs w:val="24"/>
              </w:rPr>
              <w:t>We commit to having clear procedures to inform staff, volunteers, contractors and authorised persons of their obligation to report child safety concerns and processes to do so.</w:t>
            </w:r>
          </w:p>
          <w:p w14:paraId="0246D4D2" w14:textId="77777777" w:rsidR="009F2895" w:rsidRPr="005B6FE5" w:rsidRDefault="009F2895" w:rsidP="00B22122">
            <w:pPr>
              <w:rPr>
                <w:sz w:val="24"/>
                <w:szCs w:val="24"/>
              </w:rPr>
            </w:pPr>
            <w:r w:rsidRPr="005B6FE5">
              <w:rPr>
                <w:sz w:val="24"/>
                <w:szCs w:val="24"/>
              </w:rPr>
              <w:t>We respond to disclosures and allegations of abuse in a trauma informed way that removes the barriers to disclosure and manages the risks of further harm to children.</w:t>
            </w:r>
          </w:p>
        </w:tc>
      </w:tr>
      <w:tr w:rsidR="009F2895" w:rsidRPr="005B6FE5" w14:paraId="585C37AF" w14:textId="77777777" w:rsidTr="00B22122">
        <w:tc>
          <w:tcPr>
            <w:tcW w:w="2500" w:type="pct"/>
            <w:vAlign w:val="center"/>
          </w:tcPr>
          <w:p w14:paraId="49E3366D" w14:textId="77777777" w:rsidR="009F2895" w:rsidRPr="005B6FE5" w:rsidRDefault="009F2895" w:rsidP="00B22122">
            <w:pPr>
              <w:rPr>
                <w:sz w:val="24"/>
                <w:szCs w:val="24"/>
              </w:rPr>
            </w:pPr>
            <w:r w:rsidRPr="005B6FE5">
              <w:rPr>
                <w:b/>
                <w:bCs/>
                <w:sz w:val="24"/>
                <w:szCs w:val="24"/>
              </w:rPr>
              <w:t>Child Safe Standard 8</w:t>
            </w:r>
            <w:r w:rsidRPr="005B6FE5">
              <w:rPr>
                <w:sz w:val="24"/>
                <w:szCs w:val="24"/>
              </w:rPr>
              <w:t xml:space="preserve"> – Staff and volunteers are equipped with the knowledge, skills and awareness to keep children and young people safe through ingoing education and training</w:t>
            </w:r>
          </w:p>
        </w:tc>
        <w:tc>
          <w:tcPr>
            <w:tcW w:w="2500" w:type="pct"/>
            <w:vAlign w:val="center"/>
          </w:tcPr>
          <w:p w14:paraId="2CABDD79" w14:textId="77777777" w:rsidR="009F2895" w:rsidRPr="005B6FE5" w:rsidRDefault="009F2895" w:rsidP="00B22122">
            <w:pPr>
              <w:rPr>
                <w:sz w:val="24"/>
                <w:szCs w:val="24"/>
              </w:rPr>
            </w:pPr>
            <w:r w:rsidRPr="005B6FE5">
              <w:rPr>
                <w:sz w:val="24"/>
                <w:szCs w:val="24"/>
              </w:rPr>
              <w:t>We commit to ensuring our staff have the skills to keep the safety of children at the centre of everything they do.</w:t>
            </w:r>
          </w:p>
        </w:tc>
      </w:tr>
      <w:tr w:rsidR="009F2895" w:rsidRPr="005B6FE5" w14:paraId="7AE353AB" w14:textId="77777777" w:rsidTr="00B22122">
        <w:tc>
          <w:tcPr>
            <w:tcW w:w="2500" w:type="pct"/>
            <w:vAlign w:val="center"/>
          </w:tcPr>
          <w:p w14:paraId="64D10E69" w14:textId="77777777" w:rsidR="009F2895" w:rsidRPr="005B6FE5" w:rsidRDefault="009F2895" w:rsidP="00B22122">
            <w:pPr>
              <w:rPr>
                <w:sz w:val="24"/>
                <w:szCs w:val="24"/>
              </w:rPr>
            </w:pPr>
            <w:r w:rsidRPr="005B6FE5">
              <w:rPr>
                <w:b/>
                <w:bCs/>
                <w:sz w:val="24"/>
                <w:szCs w:val="24"/>
              </w:rPr>
              <w:t>Child Safe Standard 9</w:t>
            </w:r>
            <w:r w:rsidRPr="005B6FE5">
              <w:rPr>
                <w:sz w:val="24"/>
                <w:szCs w:val="24"/>
              </w:rPr>
              <w:t xml:space="preserve"> – Physical and online environments promote safety and wellbeing while minimising the opportunity for children and young people to be harmed</w:t>
            </w:r>
          </w:p>
        </w:tc>
        <w:tc>
          <w:tcPr>
            <w:tcW w:w="2500" w:type="pct"/>
            <w:vAlign w:val="center"/>
          </w:tcPr>
          <w:p w14:paraId="4322CA2E" w14:textId="77777777" w:rsidR="009F2895" w:rsidRPr="005B6FE5" w:rsidRDefault="009F2895" w:rsidP="00B22122">
            <w:pPr>
              <w:rPr>
                <w:sz w:val="24"/>
                <w:szCs w:val="24"/>
              </w:rPr>
            </w:pPr>
            <w:r w:rsidRPr="005B6FE5">
              <w:rPr>
                <w:sz w:val="24"/>
                <w:szCs w:val="24"/>
              </w:rPr>
              <w:t>We commit to ensuring our online environment is used in accordance with our Code of Conduct, eSafety and Child Safe Environment and Wellbeing policy and practices.</w:t>
            </w:r>
          </w:p>
          <w:p w14:paraId="28B3201A" w14:textId="77777777" w:rsidR="009F2895" w:rsidRPr="005B6FE5" w:rsidRDefault="009F2895" w:rsidP="00B22122">
            <w:pPr>
              <w:rPr>
                <w:sz w:val="24"/>
                <w:szCs w:val="24"/>
              </w:rPr>
            </w:pPr>
            <w:r w:rsidRPr="005B6FE5">
              <w:rPr>
                <w:sz w:val="24"/>
                <w:szCs w:val="24"/>
              </w:rPr>
              <w:t>We commit to identifying and mitigating risks to the safety of children in all our operations.</w:t>
            </w:r>
          </w:p>
        </w:tc>
      </w:tr>
      <w:tr w:rsidR="009F2895" w:rsidRPr="005B6FE5" w14:paraId="5508708B" w14:textId="77777777" w:rsidTr="00B22122">
        <w:tc>
          <w:tcPr>
            <w:tcW w:w="2500" w:type="pct"/>
            <w:vAlign w:val="center"/>
          </w:tcPr>
          <w:p w14:paraId="7E0DB93C" w14:textId="77777777" w:rsidR="009F2895" w:rsidRPr="005B6FE5" w:rsidRDefault="009F2895" w:rsidP="00B22122">
            <w:pPr>
              <w:rPr>
                <w:sz w:val="24"/>
                <w:szCs w:val="24"/>
              </w:rPr>
            </w:pPr>
            <w:r w:rsidRPr="005B6FE5">
              <w:rPr>
                <w:b/>
                <w:bCs/>
                <w:sz w:val="24"/>
                <w:szCs w:val="24"/>
              </w:rPr>
              <w:t>Child Safe Standard 10</w:t>
            </w:r>
            <w:r w:rsidRPr="005B6FE5">
              <w:rPr>
                <w:sz w:val="24"/>
                <w:szCs w:val="24"/>
              </w:rPr>
              <w:t xml:space="preserve"> – Implementation of the Child Safe Standards is regularly reviewed and improved</w:t>
            </w:r>
          </w:p>
        </w:tc>
        <w:tc>
          <w:tcPr>
            <w:tcW w:w="2500" w:type="pct"/>
            <w:vAlign w:val="center"/>
          </w:tcPr>
          <w:p w14:paraId="6F882536" w14:textId="77777777" w:rsidR="009F2895" w:rsidRPr="005B6FE5" w:rsidRDefault="009F2895" w:rsidP="00B22122">
            <w:pPr>
              <w:rPr>
                <w:sz w:val="24"/>
                <w:szCs w:val="24"/>
              </w:rPr>
            </w:pPr>
            <w:r w:rsidRPr="005B6FE5">
              <w:rPr>
                <w:sz w:val="24"/>
                <w:szCs w:val="24"/>
              </w:rPr>
              <w:t>We are committed to ensuring Child Safe Standards reflect latest research about harm prevention strategies for children and young people</w:t>
            </w:r>
          </w:p>
        </w:tc>
      </w:tr>
      <w:tr w:rsidR="009F2895" w:rsidRPr="005B6FE5" w14:paraId="0902DFE6" w14:textId="77777777" w:rsidTr="00B22122">
        <w:tc>
          <w:tcPr>
            <w:tcW w:w="2500" w:type="pct"/>
            <w:vAlign w:val="center"/>
          </w:tcPr>
          <w:p w14:paraId="3FD25BF0" w14:textId="77777777" w:rsidR="009F2895" w:rsidRPr="005B6FE5" w:rsidRDefault="009F2895" w:rsidP="00B22122">
            <w:pPr>
              <w:rPr>
                <w:sz w:val="24"/>
                <w:szCs w:val="24"/>
              </w:rPr>
            </w:pPr>
            <w:r w:rsidRPr="005B6FE5">
              <w:rPr>
                <w:b/>
                <w:bCs/>
                <w:sz w:val="24"/>
                <w:szCs w:val="24"/>
              </w:rPr>
              <w:t>Child Safe Standard 11</w:t>
            </w:r>
            <w:r w:rsidRPr="005B6FE5">
              <w:rPr>
                <w:sz w:val="24"/>
                <w:szCs w:val="24"/>
              </w:rPr>
              <w:t xml:space="preserve"> – Policies and procedures document how the organisation is safe for children and young people</w:t>
            </w:r>
          </w:p>
        </w:tc>
        <w:tc>
          <w:tcPr>
            <w:tcW w:w="2500" w:type="pct"/>
            <w:vAlign w:val="center"/>
          </w:tcPr>
          <w:p w14:paraId="041DDF0E" w14:textId="77777777" w:rsidR="009F2895" w:rsidRPr="005B6FE5" w:rsidRDefault="009F2895" w:rsidP="00B22122">
            <w:pPr>
              <w:rPr>
                <w:sz w:val="24"/>
                <w:szCs w:val="24"/>
              </w:rPr>
            </w:pPr>
            <w:r w:rsidRPr="005B6FE5">
              <w:rPr>
                <w:sz w:val="24"/>
                <w:szCs w:val="24"/>
              </w:rPr>
              <w:t>We are committed to ensuring our policies and procedures are clearly documented and accessible.</w:t>
            </w:r>
          </w:p>
        </w:tc>
      </w:tr>
    </w:tbl>
    <w:p w14:paraId="4E543CCA" w14:textId="77777777" w:rsidR="009F2895" w:rsidRPr="005B6FE5" w:rsidRDefault="009F2895" w:rsidP="009F2895"/>
    <w:p w14:paraId="10AD011B" w14:textId="77777777" w:rsidR="009F2895" w:rsidRPr="005B6FE5" w:rsidRDefault="009F2895" w:rsidP="009F2895"/>
    <w:p w14:paraId="5810159D" w14:textId="77777777" w:rsidR="009F2895" w:rsidRPr="005B6FE5" w:rsidRDefault="009F2895" w:rsidP="009F2895">
      <w:pPr>
        <w:sectPr w:rsidR="009F2895" w:rsidRPr="005B6FE5" w:rsidSect="009F2895">
          <w:headerReference w:type="default" r:id="rId79"/>
          <w:pgSz w:w="23808" w:h="16840" w:orient="landscape" w:code="8"/>
          <w:pgMar w:top="1418" w:right="1440" w:bottom="1418" w:left="1440" w:header="0" w:footer="709" w:gutter="0"/>
          <w:cols w:space="708"/>
          <w:titlePg/>
          <w:docGrid w:linePitch="360"/>
        </w:sectPr>
      </w:pPr>
    </w:p>
    <w:p w14:paraId="7C1A19B3" w14:textId="77777777" w:rsidR="009F2895" w:rsidRPr="005B6FE5" w:rsidRDefault="009F2895" w:rsidP="009F2895">
      <w:pPr>
        <w:pStyle w:val="AttachmentsAttachments"/>
      </w:pPr>
      <w:r w:rsidRPr="005B6FE5">
        <w:lastRenderedPageBreak/>
        <w:t>Attachment 6: Procedure for Addressing Racism</w:t>
      </w:r>
    </w:p>
    <w:p w14:paraId="1058D6ED" w14:textId="77777777" w:rsidR="009F2895" w:rsidRPr="005B6FE5" w:rsidRDefault="009F2895" w:rsidP="009F2895">
      <w:r w:rsidRPr="005B6FE5">
        <w:t>Our service is committed to promoting equality, diversity, and inclusion. We do not tolerate racism in any form and are dedicated to creating a safe and supportive environment for all.</w:t>
      </w:r>
    </w:p>
    <w:p w14:paraId="3B39EEFB" w14:textId="77777777" w:rsidR="009F2895" w:rsidRPr="005B6FE5" w:rsidRDefault="009F2895" w:rsidP="009F2895">
      <w:pPr>
        <w:pStyle w:val="AttachmentsHeading2"/>
      </w:pPr>
      <w:r w:rsidRPr="005B6FE5">
        <w:t>Prevention and Education</w:t>
      </w:r>
    </w:p>
    <w:p w14:paraId="3891E575" w14:textId="77777777" w:rsidR="009F2895" w:rsidRPr="005B6FE5" w:rsidRDefault="009F2895" w:rsidP="009F2895">
      <w:pPr>
        <w:pStyle w:val="TableAttachmentTextBullet1"/>
      </w:pPr>
      <w:r w:rsidRPr="005B6FE5">
        <w:t>Training and Professional Development</w:t>
      </w:r>
    </w:p>
    <w:p w14:paraId="501C7DEA" w14:textId="77777777" w:rsidR="009F2895" w:rsidRPr="005B6FE5" w:rsidRDefault="009F2895" w:rsidP="009F2895">
      <w:pPr>
        <w:pStyle w:val="TableAttachmentTextBullet2"/>
      </w:pPr>
      <w:r w:rsidRPr="005B6FE5">
        <w:t>Conduct regular training sessions for staff on cultural competence and anti-racism.</w:t>
      </w:r>
    </w:p>
    <w:p w14:paraId="70174DA0" w14:textId="77777777" w:rsidR="009F2895" w:rsidRPr="005B6FE5" w:rsidRDefault="009F2895" w:rsidP="009F2895">
      <w:pPr>
        <w:pStyle w:val="TableAttachmentTextBullet2"/>
      </w:pPr>
      <w:r w:rsidRPr="005B6FE5">
        <w:t>Provide resources and workshops for families on promoting inclusivity.</w:t>
      </w:r>
    </w:p>
    <w:p w14:paraId="4909E83D" w14:textId="77777777" w:rsidR="009F2895" w:rsidRPr="005B6FE5" w:rsidRDefault="009F2895" w:rsidP="009F2895">
      <w:pPr>
        <w:pStyle w:val="AttachmentsHeading2"/>
      </w:pPr>
      <w:r w:rsidRPr="005B6FE5">
        <w:t>Curriculum and Environment</w:t>
      </w:r>
    </w:p>
    <w:p w14:paraId="1C1F4268" w14:textId="77777777" w:rsidR="009F2895" w:rsidRPr="005B6FE5" w:rsidRDefault="009F2895" w:rsidP="009F2895">
      <w:pPr>
        <w:pStyle w:val="TableAttachmentTextBullet1"/>
      </w:pPr>
      <w:r w:rsidRPr="005B6FE5">
        <w:t>Integrate diverse cultural perspectives and materials into the curriculum.</w:t>
      </w:r>
    </w:p>
    <w:p w14:paraId="764345E0" w14:textId="77777777" w:rsidR="009F2895" w:rsidRPr="005B6FE5" w:rsidRDefault="009F2895" w:rsidP="009F2895">
      <w:pPr>
        <w:pStyle w:val="TableAttachmentTextBullet1"/>
      </w:pPr>
      <w:r w:rsidRPr="005B6FE5">
        <w:t>Display multicultural posters, books, and toys that reflect the diversity of the community.</w:t>
      </w:r>
    </w:p>
    <w:p w14:paraId="0DDCA820" w14:textId="77777777" w:rsidR="009F2895" w:rsidRPr="005B6FE5" w:rsidRDefault="009F2895" w:rsidP="009F2895">
      <w:pPr>
        <w:pStyle w:val="AttachmentsHeading2"/>
      </w:pPr>
      <w:r w:rsidRPr="005B6FE5">
        <w:t>Identification and Reporting</w:t>
      </w:r>
    </w:p>
    <w:p w14:paraId="652A8FF1" w14:textId="77777777" w:rsidR="009F2895" w:rsidRPr="005B6FE5" w:rsidRDefault="009F2895" w:rsidP="009F2895">
      <w:pPr>
        <w:pStyle w:val="TableAttachmentTextBullet1"/>
      </w:pPr>
      <w:r w:rsidRPr="005B6FE5">
        <w:t>Recognising Racism</w:t>
      </w:r>
    </w:p>
    <w:p w14:paraId="2CE0F2DC" w14:textId="77777777" w:rsidR="009F2895" w:rsidRPr="005B6FE5" w:rsidRDefault="009F2895" w:rsidP="009F2895">
      <w:pPr>
        <w:pStyle w:val="TableAttachmentTextBullet2"/>
      </w:pPr>
      <w:r w:rsidRPr="005B6FE5">
        <w:t>Educate staff on identifying subtle and overt forms of racism.</w:t>
      </w:r>
    </w:p>
    <w:p w14:paraId="4CD1A163" w14:textId="77777777" w:rsidR="009F2895" w:rsidRPr="005B6FE5" w:rsidRDefault="009F2895" w:rsidP="009F2895">
      <w:pPr>
        <w:pStyle w:val="TableAttachmentTextBullet2"/>
      </w:pPr>
      <w:r w:rsidRPr="005B6FE5">
        <w:t>Encourage open discussions about race and diversity with children in an age-appropriate manner.</w:t>
      </w:r>
    </w:p>
    <w:p w14:paraId="21292709" w14:textId="77777777" w:rsidR="009F2895" w:rsidRPr="005B6FE5" w:rsidRDefault="009F2895" w:rsidP="009F2895">
      <w:pPr>
        <w:pStyle w:val="AttachmentsHeading2"/>
      </w:pPr>
      <w:r w:rsidRPr="005B6FE5">
        <w:t>Responding to Incidents</w:t>
      </w:r>
    </w:p>
    <w:p w14:paraId="42CB5677" w14:textId="77777777" w:rsidR="009F2895" w:rsidRPr="005B6FE5" w:rsidRDefault="009F2895" w:rsidP="009F2895">
      <w:pPr>
        <w:pStyle w:val="TableAttachmentTextBullet1"/>
      </w:pPr>
      <w:r w:rsidRPr="005B6FE5">
        <w:t>Immediate Action</w:t>
      </w:r>
    </w:p>
    <w:p w14:paraId="0DC0F70A" w14:textId="77777777" w:rsidR="009F2895" w:rsidRPr="005B6FE5" w:rsidRDefault="009F2895" w:rsidP="009F2895">
      <w:pPr>
        <w:pStyle w:val="TableAttachmentTextBullet2"/>
      </w:pPr>
      <w:r w:rsidRPr="005B6FE5">
        <w:t>Address the incident immediately, ensuring the safety and well-being of those involved.</w:t>
      </w:r>
    </w:p>
    <w:p w14:paraId="3ED1EC03" w14:textId="77777777" w:rsidR="009F2895" w:rsidRPr="005B6FE5" w:rsidRDefault="009F2895" w:rsidP="009F2895">
      <w:pPr>
        <w:pStyle w:val="TableAttachmentTextBullet2"/>
      </w:pPr>
      <w:r w:rsidRPr="005B6FE5">
        <w:t>Separate the individuals involved, if necessary, to de-escalate the situation.</w:t>
      </w:r>
    </w:p>
    <w:p w14:paraId="1657FD78" w14:textId="77777777" w:rsidR="009F2895" w:rsidRPr="005B6FE5" w:rsidRDefault="009F2895" w:rsidP="009F2895">
      <w:pPr>
        <w:pStyle w:val="AttachmentsHeading2"/>
      </w:pPr>
      <w:r w:rsidRPr="005B6FE5">
        <w:t>Investigation</w:t>
      </w:r>
    </w:p>
    <w:p w14:paraId="48A397EB" w14:textId="77777777" w:rsidR="009F2895" w:rsidRPr="005B6FE5" w:rsidRDefault="009F2895" w:rsidP="009F2895">
      <w:pPr>
        <w:pStyle w:val="TableAttachmentTextBullet1"/>
      </w:pPr>
      <w:r w:rsidRPr="005B6FE5">
        <w:t>Conduct a thorough investigation, involving all parties and witnesses.</w:t>
      </w:r>
    </w:p>
    <w:p w14:paraId="4707FC78" w14:textId="77777777" w:rsidR="009F2895" w:rsidRPr="005B6FE5" w:rsidRDefault="009F2895" w:rsidP="009F2895">
      <w:pPr>
        <w:pStyle w:val="TableAttachmentTextBullet1"/>
      </w:pPr>
      <w:r w:rsidRPr="005B6FE5">
        <w:t>Document the incident, actions taken, and outcomes.</w:t>
      </w:r>
    </w:p>
    <w:p w14:paraId="186D693A" w14:textId="77777777" w:rsidR="009F2895" w:rsidRPr="005B6FE5" w:rsidRDefault="009F2895" w:rsidP="009F2895">
      <w:pPr>
        <w:pStyle w:val="AttachmentsHeading2"/>
      </w:pPr>
      <w:r w:rsidRPr="005B6FE5">
        <w:t>Support</w:t>
      </w:r>
    </w:p>
    <w:p w14:paraId="386AA38C" w14:textId="77777777" w:rsidR="009F2895" w:rsidRPr="005B6FE5" w:rsidRDefault="009F2895" w:rsidP="009F2895">
      <w:pPr>
        <w:pStyle w:val="TableAttachmentTextBullet1"/>
      </w:pPr>
      <w:r w:rsidRPr="005B6FE5">
        <w:t>Provide support to the affected individuals, including counselling if needed.</w:t>
      </w:r>
    </w:p>
    <w:p w14:paraId="6E1104A7" w14:textId="77777777" w:rsidR="009F2895" w:rsidRPr="005B6FE5" w:rsidRDefault="009F2895" w:rsidP="009F2895">
      <w:pPr>
        <w:pStyle w:val="TableAttachmentTextBullet1"/>
      </w:pPr>
      <w:r w:rsidRPr="005B6FE5">
        <w:t>Communicate with the families of those involved to inform them of the incident and the steps being taken.</w:t>
      </w:r>
    </w:p>
    <w:p w14:paraId="1DEC6FDC" w14:textId="77777777" w:rsidR="009F2895" w:rsidRPr="005B6FE5" w:rsidRDefault="009F2895" w:rsidP="009F2895">
      <w:pPr>
        <w:pStyle w:val="AttachmentsHeading2"/>
      </w:pPr>
      <w:r w:rsidRPr="005B6FE5">
        <w:t>Resolution and Follow-Up</w:t>
      </w:r>
    </w:p>
    <w:p w14:paraId="128C01B3" w14:textId="77777777" w:rsidR="009F2895" w:rsidRPr="005B6FE5" w:rsidRDefault="009F2895" w:rsidP="009F2895">
      <w:pPr>
        <w:pStyle w:val="TableAttachmentTextBullet1"/>
      </w:pPr>
      <w:r w:rsidRPr="005B6FE5">
        <w:t>Implement appropriate consequences for those found responsible for racist behaviour.</w:t>
      </w:r>
    </w:p>
    <w:p w14:paraId="2029DB0A" w14:textId="77777777" w:rsidR="009F2895" w:rsidRPr="005B6FE5" w:rsidRDefault="009F2895" w:rsidP="009F2895">
      <w:pPr>
        <w:pStyle w:val="TableAttachmentTextBullet1"/>
      </w:pPr>
      <w:r w:rsidRPr="005B6FE5">
        <w:t>Monitor the situation to ensure no further incidents occur.</w:t>
      </w:r>
    </w:p>
    <w:p w14:paraId="00C4CC27" w14:textId="77777777" w:rsidR="009F2895" w:rsidRPr="005B6FE5" w:rsidRDefault="009F2895" w:rsidP="009F2895">
      <w:pPr>
        <w:pStyle w:val="TableAttachmentTextBullet1"/>
      </w:pPr>
      <w:r w:rsidRPr="005B6FE5">
        <w:t>Review and update policies and procedures as necessary.</w:t>
      </w:r>
    </w:p>
    <w:p w14:paraId="18D8AC84" w14:textId="77777777" w:rsidR="009F2895" w:rsidRPr="005B6FE5" w:rsidRDefault="009F2895" w:rsidP="009F2895">
      <w:pPr>
        <w:pStyle w:val="AttachmentsHeading2"/>
      </w:pPr>
      <w:r w:rsidRPr="005B6FE5">
        <w:t>Communication and Collaboration</w:t>
      </w:r>
    </w:p>
    <w:p w14:paraId="4B5F0E35" w14:textId="77777777" w:rsidR="009F2895" w:rsidRPr="005B6FE5" w:rsidRDefault="009F2895" w:rsidP="009F2895">
      <w:pPr>
        <w:pStyle w:val="TableAttachmentTextBullet1"/>
      </w:pPr>
      <w:r w:rsidRPr="005B6FE5">
        <w:t xml:space="preserve">Engaging Families and Children </w:t>
      </w:r>
    </w:p>
    <w:p w14:paraId="18B0ECD2" w14:textId="77777777" w:rsidR="009F2895" w:rsidRPr="005B6FE5" w:rsidRDefault="009F2895" w:rsidP="009F2895">
      <w:pPr>
        <w:pStyle w:val="TableAttachmentTextBullet2"/>
      </w:pPr>
      <w:r w:rsidRPr="005B6FE5">
        <w:t>Foster open communication with families about the service’s commitment to anti-racism.</w:t>
      </w:r>
    </w:p>
    <w:p w14:paraId="567A031D" w14:textId="77777777" w:rsidR="009F2895" w:rsidRPr="005B6FE5" w:rsidRDefault="009F2895" w:rsidP="009F2895">
      <w:pPr>
        <w:pStyle w:val="TableAttachmentTextBullet2"/>
      </w:pPr>
      <w:r w:rsidRPr="005B6FE5">
        <w:t>Involve families and children in cultural events and diversity initiatives.</w:t>
      </w:r>
    </w:p>
    <w:p w14:paraId="21D64CAC" w14:textId="77777777" w:rsidR="009F2895" w:rsidRPr="005B6FE5" w:rsidRDefault="009F2895" w:rsidP="009F2895">
      <w:pPr>
        <w:pStyle w:val="AttachmentsHeading2"/>
      </w:pPr>
      <w:r w:rsidRPr="005B6FE5">
        <w:t>Community Partnerships</w:t>
      </w:r>
    </w:p>
    <w:p w14:paraId="354833DC" w14:textId="77777777" w:rsidR="009F2895" w:rsidRPr="005B6FE5" w:rsidRDefault="009F2895" w:rsidP="009F2895">
      <w:pPr>
        <w:pStyle w:val="TableAttachmentTextBullet1"/>
      </w:pPr>
      <w:r w:rsidRPr="005B6FE5">
        <w:t>Collaborate with local organisations and experts on diversity and inclusion.</w:t>
      </w:r>
    </w:p>
    <w:p w14:paraId="2DFA3C70" w14:textId="77777777" w:rsidR="009F2895" w:rsidRPr="005B6FE5" w:rsidRDefault="009F2895" w:rsidP="009F2895">
      <w:pPr>
        <w:pStyle w:val="TableAttachmentTextBullet1"/>
      </w:pPr>
      <w:r w:rsidRPr="005B6FE5">
        <w:t>Participate in community events that celebrate cultural diversity.</w:t>
      </w:r>
    </w:p>
    <w:p w14:paraId="73ED7365" w14:textId="77777777" w:rsidR="009F2895" w:rsidRPr="005B6FE5" w:rsidRDefault="009F2895" w:rsidP="009F2895">
      <w:pPr>
        <w:pStyle w:val="AttachmentsHeading2"/>
      </w:pPr>
      <w:r w:rsidRPr="005B6FE5">
        <w:lastRenderedPageBreak/>
        <w:t>Monitoring and Review</w:t>
      </w:r>
    </w:p>
    <w:p w14:paraId="7770DA4E" w14:textId="77777777" w:rsidR="009F2895" w:rsidRPr="005B6FE5" w:rsidRDefault="009F2895" w:rsidP="009F2895">
      <w:pPr>
        <w:pStyle w:val="TableAttachmentTextBullet1"/>
      </w:pPr>
      <w:r w:rsidRPr="005B6FE5">
        <w:t>Conduct regular reviews of the anti-racism procedure to ensure its effectiveness.</w:t>
      </w:r>
    </w:p>
    <w:p w14:paraId="3F73E2D7" w14:textId="77777777" w:rsidR="009F2895" w:rsidRPr="005B6FE5" w:rsidRDefault="009F2895" w:rsidP="009F2895">
      <w:pPr>
        <w:pStyle w:val="TableAttachmentTextBullet1"/>
      </w:pPr>
      <w:r w:rsidRPr="005B6FE5">
        <w:t>Seek feedback from staff, children, and families to continually improve the approach.</w:t>
      </w:r>
    </w:p>
    <w:p w14:paraId="49FAC355" w14:textId="77777777" w:rsidR="009A2C8F" w:rsidRPr="001D2489" w:rsidRDefault="009A2C8F" w:rsidP="009F2895">
      <w:pPr>
        <w:pStyle w:val="AttachmentsAttachments"/>
        <w:rPr>
          <w:rFonts w:ascii="Verdana" w:hAnsi="Verdana"/>
          <w:szCs w:val="20"/>
        </w:rPr>
      </w:pPr>
    </w:p>
    <w:sectPr w:rsidR="009A2C8F" w:rsidRPr="001D2489" w:rsidSect="008B5DEA">
      <w:headerReference w:type="default" r:id="rId80"/>
      <w:footerReference w:type="default" r:id="rId81"/>
      <w:pgSz w:w="11906" w:h="16838"/>
      <w:pgMar w:top="720" w:right="720" w:bottom="720" w:left="72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B7D883A" w14:textId="77777777" w:rsidR="001B0059" w:rsidRDefault="001B0059" w:rsidP="00F54C64">
      <w:pPr>
        <w:spacing w:after="0" w:line="240" w:lineRule="auto"/>
      </w:pPr>
      <w:r>
        <w:separator/>
      </w:r>
    </w:p>
  </w:endnote>
  <w:endnote w:type="continuationSeparator" w:id="0">
    <w:p w14:paraId="0111B3D4" w14:textId="77777777" w:rsidR="001B0059" w:rsidRDefault="001B0059" w:rsidP="00F54C6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heSansB W3 Light">
    <w:altName w:val="Calibri"/>
    <w:panose1 w:val="00000000000000000000"/>
    <w:charset w:val="00"/>
    <w:family w:val="swiss"/>
    <w:notTrueType/>
    <w:pitch w:val="variable"/>
    <w:sig w:usb0="A000006F" w:usb1="5000200A" w:usb2="00000000" w:usb3="00000000" w:csb0="00000093" w:csb1="00000000"/>
  </w:font>
  <w:font w:name="Calibri">
    <w:panose1 w:val="020F0502020204030204"/>
    <w:charset w:val="00"/>
    <w:family w:val="swiss"/>
    <w:pitch w:val="variable"/>
    <w:sig w:usb0="E4002EFF" w:usb1="C200247B" w:usb2="00000009" w:usb3="00000000" w:csb0="000001FF" w:csb1="00000000"/>
  </w:font>
  <w:font w:name="font243">
    <w:altName w:val="Times New Roman"/>
    <w:panose1 w:val="00000000000000000000"/>
    <w:charset w:val="00"/>
    <w:family w:val="auto"/>
    <w:notTrueType/>
    <w:pitch w:val="default"/>
    <w:sig w:usb0="00000000" w:usb1="00000000" w:usb2="00000000" w:usb3="00000000" w:csb0="00000000" w:csb1="00060000"/>
  </w:font>
  <w:font w:name="Arial">
    <w:panose1 w:val="020B0604020202020204"/>
    <w:charset w:val="00"/>
    <w:family w:val="swiss"/>
    <w:pitch w:val="variable"/>
    <w:sig w:usb0="E0002EFF" w:usb1="C000785B" w:usb2="00000009" w:usb3="00000000" w:csb0="000001FF" w:csb1="00000000"/>
  </w:font>
  <w:font w:name="Avenir Black">
    <w:panose1 w:val="020B0803020203020204"/>
    <w:charset w:val="00"/>
    <w:family w:val="swiss"/>
    <w:pitch w:val="variable"/>
    <w:sig w:usb0="800000AF" w:usb1="5000204A" w:usb2="00000000" w:usb3="00000000" w:csb0="0000009B" w:csb1="00000000"/>
  </w:font>
  <w:font w:name="MS Gothic">
    <w:altName w:val="ＭＳ ゴシック"/>
    <w:panose1 w:val="020B0609070205080204"/>
    <w:charset w:val="80"/>
    <w:family w:val="modern"/>
    <w:pitch w:val="fixed"/>
    <w:sig w:usb0="E00002FF" w:usb1="6AC7FDFB" w:usb2="08000012" w:usb3="00000000" w:csb0="0002009F" w:csb1="00000000"/>
  </w:font>
  <w:font w:name="Avenir Book">
    <w:panose1 w:val="02000503020000020003"/>
    <w:charset w:val="00"/>
    <w:family w:val="auto"/>
    <w:pitch w:val="variable"/>
    <w:sig w:usb0="800000AF" w:usb1="5000204A" w:usb2="00000000" w:usb3="00000000" w:csb0="0000009B"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Tms Rmn">
    <w:altName w:val="Times New Roman"/>
    <w:panose1 w:val="02020603040505020304"/>
    <w:charset w:val="00"/>
    <w:family w:val="roman"/>
    <w:notTrueType/>
    <w:pitch w:val="variable"/>
    <w:sig w:usb0="00000003" w:usb1="00000000" w:usb2="00000000" w:usb3="00000000" w:csb0="00000001" w:csb1="00000000"/>
  </w:font>
  <w:font w:name="Arial Bold">
    <w:panose1 w:val="020B0704020202020204"/>
    <w:charset w:val="00"/>
    <w:family w:val="auto"/>
    <w:pitch w:val="variable"/>
    <w:sig w:usb0="E0002AFF" w:usb1="C0007843" w:usb2="00000009" w:usb3="00000000" w:csb0="000001FF" w:csb1="00000000"/>
  </w:font>
  <w:font w:name="TheSansB W6 SemiBold">
    <w:altName w:val="Calibri"/>
    <w:panose1 w:val="00000000000000000000"/>
    <w:charset w:val="00"/>
    <w:family w:val="swiss"/>
    <w:notTrueType/>
    <w:pitch w:val="variable"/>
    <w:sig w:usb0="A000006F" w:usb1="5000200A" w:usb2="00000000" w:usb3="00000000" w:csb0="00000093" w:csb1="00000000"/>
  </w:font>
  <w:font w:name="Juhl">
    <w:altName w:val="Calibri"/>
    <w:panose1 w:val="00000000000000000000"/>
    <w:charset w:val="00"/>
    <w:family w:val="modern"/>
    <w:notTrueType/>
    <w:pitch w:val="variable"/>
    <w:sig w:usb0="800000AF" w:usb1="4000204A" w:usb2="00000000" w:usb3="00000000" w:csb0="00000093" w:csb1="00000000"/>
  </w:font>
  <w:font w:name="Juhl Bold">
    <w:altName w:val="Calibri"/>
    <w:panose1 w:val="00000000000000000000"/>
    <w:charset w:val="00"/>
    <w:family w:val="modern"/>
    <w:notTrueType/>
    <w:pitch w:val="variable"/>
    <w:sig w:usb0="800000AF" w:usb1="4000204A" w:usb2="00000000" w:usb3="00000000" w:csb0="00000093" w:csb1="00000000"/>
  </w:font>
  <w:font w:name="TheSansB W5 Plain">
    <w:panose1 w:val="00000000000000000000"/>
    <w:charset w:val="00"/>
    <w:family w:val="swiss"/>
    <w:notTrueType/>
    <w:pitch w:val="variable"/>
    <w:sig w:usb0="A000006F" w:usb1="5000200A" w:usb2="00000000" w:usb3="00000000" w:csb0="00000093" w:csb1="00000000"/>
  </w:font>
  <w:font w:name="Abadi">
    <w:charset w:val="00"/>
    <w:family w:val="swiss"/>
    <w:pitch w:val="variable"/>
    <w:sig w:usb0="80000003" w:usb1="00000000" w:usb2="00000000" w:usb3="00000000" w:csb0="00000093"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54308495"/>
      <w:docPartObj>
        <w:docPartGallery w:val="Page Numbers (Bottom of Page)"/>
        <w:docPartUnique/>
      </w:docPartObj>
    </w:sdtPr>
    <w:sdtEndPr>
      <w:rPr>
        <w:noProof/>
      </w:rPr>
    </w:sdtEndPr>
    <w:sdtContent>
      <w:p w14:paraId="4A3AAF49" w14:textId="5A970C2F" w:rsidR="00EB6E8E" w:rsidRDefault="00EB6E8E" w:rsidP="00EB6E8E">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633EBA48" w14:textId="486350D8" w:rsidR="009C6CC6" w:rsidRDefault="00EB6E8E" w:rsidP="00EB6E8E">
    <w:pPr>
      <w:pStyle w:val="Footer"/>
    </w:pPr>
    <w:r>
      <w:t>Review date: 16/01/27                                        Uncontrolled copy when printed</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967547635"/>
      <w:docPartObj>
        <w:docPartGallery w:val="Page Numbers (Bottom of Page)"/>
        <w:docPartUnique/>
      </w:docPartObj>
    </w:sdtPr>
    <w:sdtEndPr>
      <w:rPr>
        <w:noProof/>
      </w:rPr>
    </w:sdtEndPr>
    <w:sdtContent>
      <w:p w14:paraId="4D68122D" w14:textId="415DC1C6" w:rsidR="00EB6E8E" w:rsidRDefault="00EB6E8E">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7B7850A9" w14:textId="7AA403C3" w:rsidR="009C6CC6" w:rsidRDefault="00EB6E8E" w:rsidP="00827FE8">
    <w:pPr>
      <w:pStyle w:val="Footer"/>
    </w:pPr>
    <w:r w:rsidRPr="00EB6E8E">
      <w:t>Review date: 16/01/27                                        Uncontrolled copy when printed</w:t>
    </w:r>
    <w:r w:rsidRPr="00EB6E8E">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78726299"/>
      <w:docPartObj>
        <w:docPartGallery w:val="Page Numbers (Bottom of Page)"/>
        <w:docPartUnique/>
      </w:docPartObj>
    </w:sdtPr>
    <w:sdtEndPr>
      <w:rPr>
        <w:color w:val="7F7F7F" w:themeColor="background1" w:themeShade="7F"/>
        <w:spacing w:val="60"/>
      </w:rPr>
    </w:sdtEndPr>
    <w:sdtContent>
      <w:p w14:paraId="718352A4" w14:textId="13168BE0" w:rsidR="001D2489" w:rsidRDefault="001D2489" w:rsidP="00916DB2">
        <w:pPr>
          <w:pStyle w:val="Footer"/>
          <w:pBdr>
            <w:top w:val="single" w:sz="4" w:space="0" w:color="D9D9D9" w:themeColor="background1" w:themeShade="D9"/>
          </w:pBdr>
          <w:jc w:val="right"/>
        </w:pPr>
      </w:p>
      <w:p w14:paraId="15BBC1B2" w14:textId="6551C45B" w:rsidR="001D2489" w:rsidRPr="008B5DEA" w:rsidRDefault="00BE576E" w:rsidP="00916DB2">
        <w:pPr>
          <w:pStyle w:val="Footer"/>
          <w:pBdr>
            <w:top w:val="single" w:sz="4" w:space="0" w:color="D9D9D9" w:themeColor="background1" w:themeShade="D9"/>
          </w:pBdr>
        </w:pPr>
        <w:r>
          <w:t xml:space="preserve">Review date: </w:t>
        </w:r>
        <w:r w:rsidR="003F0195">
          <w:rPr>
            <w:rFonts w:eastAsia="Arial"/>
          </w:rPr>
          <w:t>27</w:t>
        </w:r>
        <w:r>
          <w:rPr>
            <w:rFonts w:eastAsia="Arial"/>
          </w:rPr>
          <w:t>/0</w:t>
        </w:r>
        <w:r w:rsidR="003F0195">
          <w:rPr>
            <w:rFonts w:eastAsia="Arial"/>
          </w:rPr>
          <w:t>8</w:t>
        </w:r>
        <w:r>
          <w:rPr>
            <w:rFonts w:eastAsia="Arial"/>
          </w:rPr>
          <w:t>/25                                        Uncontrolled copy when printed</w:t>
        </w:r>
        <w:r w:rsidR="001D2489">
          <w:tab/>
        </w:r>
        <w:r w:rsidR="001D2489">
          <w:tab/>
        </w:r>
        <w:r w:rsidR="001D2489">
          <w:tab/>
        </w:r>
        <w:r w:rsidR="001D2489">
          <w:rPr>
            <w:rStyle w:val="PageNumber"/>
          </w:rPr>
          <w:fldChar w:fldCharType="begin"/>
        </w:r>
        <w:r w:rsidR="001D2489">
          <w:rPr>
            <w:rStyle w:val="PageNumber"/>
          </w:rPr>
          <w:instrText xml:space="preserve"> PAGE </w:instrText>
        </w:r>
        <w:r w:rsidR="001D2489">
          <w:rPr>
            <w:rStyle w:val="PageNumber"/>
          </w:rPr>
          <w:fldChar w:fldCharType="separate"/>
        </w:r>
        <w:r w:rsidR="00546D3F">
          <w:rPr>
            <w:rStyle w:val="PageNumber"/>
            <w:noProof/>
          </w:rPr>
          <w:t>9</w:t>
        </w:r>
        <w:r w:rsidR="001D2489">
          <w:rPr>
            <w:rStyle w:val="PageNumber"/>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7D7F3EA" w14:textId="77777777" w:rsidR="001B0059" w:rsidRDefault="001B0059" w:rsidP="00F54C64">
      <w:pPr>
        <w:spacing w:after="0" w:line="240" w:lineRule="auto"/>
      </w:pPr>
      <w:r>
        <w:separator/>
      </w:r>
    </w:p>
  </w:footnote>
  <w:footnote w:type="continuationSeparator" w:id="0">
    <w:p w14:paraId="6F488F4E" w14:textId="77777777" w:rsidR="001B0059" w:rsidRDefault="001B0059" w:rsidP="00F54C6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87070" w14:textId="77777777" w:rsidR="007967ED" w:rsidRDefault="007967ED" w:rsidP="009C6CC6">
    <w:pPr>
      <w:pStyle w:val="Header"/>
      <w:jc w:val="right"/>
      <w:rPr>
        <w:b/>
        <w:noProof/>
        <w:sz w:val="28"/>
        <w:szCs w:val="28"/>
      </w:rPr>
    </w:pPr>
  </w:p>
  <w:p w14:paraId="4BD9D8E4" w14:textId="37609EEA" w:rsidR="009C6CC6" w:rsidRPr="00081339" w:rsidRDefault="009C6CC6" w:rsidP="009C6CC6">
    <w:pPr>
      <w:pStyle w:val="Header"/>
      <w:jc w:val="right"/>
      <w:rPr>
        <w:b/>
        <w:noProof/>
        <w:sz w:val="28"/>
        <w:szCs w:val="28"/>
      </w:rPr>
    </w:pPr>
    <w:r w:rsidRPr="00081339">
      <w:rPr>
        <w:noProof/>
        <w:color w:val="808080" w:themeColor="background1" w:themeShade="80"/>
        <w:sz w:val="28"/>
        <w:szCs w:val="28"/>
      </w:rPr>
      <w:drawing>
        <wp:anchor distT="0" distB="0" distL="114300" distR="114300" simplePos="0" relativeHeight="251661312" behindDoc="0" locked="0" layoutInCell="1" allowOverlap="1" wp14:anchorId="609C10C4" wp14:editId="5E3C0BF6">
          <wp:simplePos x="0" y="0"/>
          <wp:positionH relativeFrom="margin">
            <wp:align>left</wp:align>
          </wp:positionH>
          <wp:positionV relativeFrom="paragraph">
            <wp:posOffset>-43815</wp:posOffset>
          </wp:positionV>
          <wp:extent cx="693420" cy="758190"/>
          <wp:effectExtent l="0" t="0" r="0" b="3810"/>
          <wp:wrapThrough wrapText="bothSides">
            <wp:wrapPolygon edited="0">
              <wp:start x="4747" y="0"/>
              <wp:lineTo x="1582" y="7236"/>
              <wp:lineTo x="0" y="20985"/>
              <wp:lineTo x="791" y="20985"/>
              <wp:lineTo x="7912" y="20985"/>
              <wp:lineTo x="11077" y="20985"/>
              <wp:lineTo x="17407" y="14472"/>
              <wp:lineTo x="16615" y="12302"/>
              <wp:lineTo x="20571" y="3618"/>
              <wp:lineTo x="20571" y="2894"/>
              <wp:lineTo x="8703" y="0"/>
              <wp:lineTo x="4747" y="0"/>
            </wp:wrapPolygon>
          </wp:wrapThrough>
          <wp:docPr id="1417465929" name="Picture 1417465929" descr="WWSC BirdLogo-Transparent.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WSC BirdLogo-Transparent.png"/>
                  <pic:cNvPicPr/>
                </pic:nvPicPr>
                <pic:blipFill>
                  <a:blip r:embed="rId1"/>
                  <a:stretch>
                    <a:fillRect/>
                  </a:stretch>
                </pic:blipFill>
                <pic:spPr>
                  <a:xfrm>
                    <a:off x="0" y="0"/>
                    <a:ext cx="693420" cy="758190"/>
                  </a:xfrm>
                  <a:prstGeom prst="rect">
                    <a:avLst/>
                  </a:prstGeom>
                </pic:spPr>
              </pic:pic>
            </a:graphicData>
          </a:graphic>
          <wp14:sizeRelH relativeFrom="margin">
            <wp14:pctWidth>0</wp14:pctWidth>
          </wp14:sizeRelH>
          <wp14:sizeRelV relativeFrom="margin">
            <wp14:pctHeight>0</wp14:pctHeight>
          </wp14:sizeRelV>
        </wp:anchor>
      </w:drawing>
    </w:r>
    <w:r>
      <w:rPr>
        <w:b/>
        <w:noProof/>
        <w:sz w:val="28"/>
        <w:szCs w:val="28"/>
      </w:rPr>
      <w:t>CHILD SAFE ENVIRONMENT AND WELLBEING POLICY</w:t>
    </w:r>
  </w:p>
  <w:p w14:paraId="7F6275EC" w14:textId="77777777" w:rsidR="009C6CC6" w:rsidRDefault="009C6CC6" w:rsidP="009C6CC6">
    <w:pPr>
      <w:pStyle w:val="Header"/>
      <w:jc w:val="right"/>
      <w:rPr>
        <w:noProof/>
      </w:rPr>
    </w:pPr>
    <w:r>
      <w:rPr>
        <w:noProof/>
      </w:rPr>
      <w:t>Mandatory – Quality Area 2</w:t>
    </w:r>
  </w:p>
  <w:p w14:paraId="7F52C96E" w14:textId="77777777" w:rsidR="009C6CC6" w:rsidRPr="00081339" w:rsidRDefault="009C6CC6" w:rsidP="009C6CC6">
    <w:pPr>
      <w:pStyle w:val="Header"/>
      <w:jc w:val="right"/>
      <w:rPr>
        <w:noProof/>
      </w:rPr>
    </w:pPr>
    <w:r>
      <w:rPr>
        <w:noProof/>
      </w:rPr>
      <w:t>KINDERGARTENS AND EARLY CHILDHOOD SERVICES</w:t>
    </w:r>
  </w:p>
  <w:p w14:paraId="260673FA" w14:textId="77777777" w:rsidR="009C6CC6" w:rsidRPr="00081339" w:rsidRDefault="009C6CC6" w:rsidP="009C6CC6">
    <w:pPr>
      <w:pStyle w:val="Header"/>
      <w:jc w:val="right"/>
      <w:rPr>
        <w:noProof/>
      </w:rPr>
    </w:pPr>
    <w:r w:rsidRPr="00081339">
      <w:rPr>
        <w:noProof/>
      </w:rPr>
      <w:drawing>
        <wp:anchor distT="0" distB="0" distL="114300" distR="114300" simplePos="0" relativeHeight="251660288" behindDoc="1" locked="0" layoutInCell="1" allowOverlap="1" wp14:anchorId="40A3D7A0" wp14:editId="6893E73F">
          <wp:simplePos x="0" y="0"/>
          <wp:positionH relativeFrom="page">
            <wp:align>left</wp:align>
          </wp:positionH>
          <wp:positionV relativeFrom="paragraph">
            <wp:posOffset>218440</wp:posOffset>
          </wp:positionV>
          <wp:extent cx="7534275" cy="304800"/>
          <wp:effectExtent l="0" t="0" r="0" b="0"/>
          <wp:wrapThrough wrapText="bothSides">
            <wp:wrapPolygon edited="0">
              <wp:start x="437" y="5400"/>
              <wp:lineTo x="437" y="18900"/>
              <wp:lineTo x="21081" y="18900"/>
              <wp:lineTo x="21081" y="5400"/>
              <wp:lineTo x="437" y="5400"/>
            </wp:wrapPolygon>
          </wp:wrapThrough>
          <wp:docPr id="1579213632" name="Picture 1" descr="WWSC Colour Stra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WSC Colour Strap.png"/>
                  <pic:cNvPicPr/>
                </pic:nvPicPr>
                <pic:blipFill>
                  <a:blip r:embed="rId2"/>
                  <a:stretch>
                    <a:fillRect/>
                  </a:stretch>
                </pic:blipFill>
                <pic:spPr>
                  <a:xfrm>
                    <a:off x="0" y="0"/>
                    <a:ext cx="7534275" cy="304800"/>
                  </a:xfrm>
                  <a:prstGeom prst="rect">
                    <a:avLst/>
                  </a:prstGeom>
                </pic:spPr>
              </pic:pic>
            </a:graphicData>
          </a:graphic>
        </wp:anchor>
      </w:drawing>
    </w:r>
    <w:r w:rsidRPr="00081339">
      <w:rPr>
        <w:noProof/>
      </w:rPr>
      <w:t>WEST WIMMERA SHIRE COUNCIL</w:t>
    </w:r>
  </w:p>
  <w:p w14:paraId="5F6345D0" w14:textId="77777777" w:rsidR="009C6CC6" w:rsidRDefault="009C6CC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b/>
        <w:noProof/>
        <w:sz w:val="28"/>
        <w:szCs w:val="28"/>
      </w:rPr>
      <w:id w:val="1148551011"/>
      <w:docPartObj>
        <w:docPartGallery w:val="Watermarks"/>
        <w:docPartUnique/>
      </w:docPartObj>
    </w:sdtPr>
    <w:sdtContent>
      <w:p w14:paraId="29E8322E" w14:textId="69FF7275" w:rsidR="009C6CC6" w:rsidRDefault="00000000" w:rsidP="009C6CC6">
        <w:pPr>
          <w:pStyle w:val="Header"/>
          <w:jc w:val="right"/>
          <w:rPr>
            <w:b/>
            <w:noProof/>
            <w:sz w:val="28"/>
            <w:szCs w:val="28"/>
          </w:rPr>
        </w:pPr>
        <w:r>
          <w:rPr>
            <w:b/>
            <w:noProof/>
            <w:sz w:val="28"/>
            <w:szCs w:val="28"/>
          </w:rPr>
          <w:pict w14:anchorId="08650AF9">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57831064" o:spid="_x0000_s1027" type="#_x0000_t136" style="position:absolute;left:0;text-align:left;margin-left:0;margin-top:0;width:412.4pt;height:247.45pt;rotation:315;z-index:-251654144;mso-position-horizontal:center;mso-position-horizontal-relative:margin;mso-position-vertical:center;mso-position-vertical-relative:margin" o:allowincell="f" fillcolor="silver" stroked="f">
              <v:fill opacity=".5"/>
              <v:textpath style="font-family:&quot;Calibri&quot;;font-size:1pt" string="DRAFT"/>
              <w10:wrap anchorx="margin" anchory="margin"/>
            </v:shape>
          </w:pict>
        </w:r>
      </w:p>
    </w:sdtContent>
  </w:sdt>
  <w:p w14:paraId="750F80B3" w14:textId="77777777" w:rsidR="00E71495" w:rsidRDefault="00E71495" w:rsidP="009C6CC6">
    <w:pPr>
      <w:pStyle w:val="Header"/>
      <w:jc w:val="right"/>
      <w:rPr>
        <w:b/>
        <w:noProof/>
        <w:sz w:val="28"/>
        <w:szCs w:val="28"/>
      </w:rPr>
    </w:pPr>
  </w:p>
  <w:p w14:paraId="1397700E" w14:textId="17F38A5B" w:rsidR="009C6CC6" w:rsidRPr="00081339" w:rsidRDefault="009C6CC6" w:rsidP="009C6CC6">
    <w:pPr>
      <w:pStyle w:val="Header"/>
      <w:jc w:val="right"/>
      <w:rPr>
        <w:b/>
        <w:noProof/>
        <w:sz w:val="28"/>
        <w:szCs w:val="28"/>
      </w:rPr>
    </w:pPr>
    <w:r w:rsidRPr="00081339">
      <w:rPr>
        <w:noProof/>
        <w:color w:val="808080" w:themeColor="background1" w:themeShade="80"/>
        <w:sz w:val="28"/>
        <w:szCs w:val="28"/>
      </w:rPr>
      <w:drawing>
        <wp:anchor distT="0" distB="0" distL="114300" distR="114300" simplePos="0" relativeHeight="251659264" behindDoc="0" locked="0" layoutInCell="1" allowOverlap="1" wp14:anchorId="41DB6B39" wp14:editId="19AD4DBD">
          <wp:simplePos x="0" y="0"/>
          <wp:positionH relativeFrom="margin">
            <wp:align>left</wp:align>
          </wp:positionH>
          <wp:positionV relativeFrom="paragraph">
            <wp:posOffset>-43815</wp:posOffset>
          </wp:positionV>
          <wp:extent cx="693420" cy="758190"/>
          <wp:effectExtent l="0" t="0" r="0" b="3810"/>
          <wp:wrapThrough wrapText="bothSides">
            <wp:wrapPolygon edited="0">
              <wp:start x="4747" y="0"/>
              <wp:lineTo x="1582" y="7236"/>
              <wp:lineTo x="0" y="20985"/>
              <wp:lineTo x="791" y="20985"/>
              <wp:lineTo x="7912" y="20985"/>
              <wp:lineTo x="11077" y="20985"/>
              <wp:lineTo x="17407" y="14472"/>
              <wp:lineTo x="16615" y="12302"/>
              <wp:lineTo x="20571" y="3618"/>
              <wp:lineTo x="20571" y="2894"/>
              <wp:lineTo x="8703" y="0"/>
              <wp:lineTo x="4747" y="0"/>
            </wp:wrapPolygon>
          </wp:wrapThrough>
          <wp:docPr id="1125963356" name="Picture 1125963356" descr="WWSC BirdLogo-Transparent.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WSC BirdLogo-Transparent.png"/>
                  <pic:cNvPicPr/>
                </pic:nvPicPr>
                <pic:blipFill>
                  <a:blip r:embed="rId1"/>
                  <a:stretch>
                    <a:fillRect/>
                  </a:stretch>
                </pic:blipFill>
                <pic:spPr>
                  <a:xfrm>
                    <a:off x="0" y="0"/>
                    <a:ext cx="693420" cy="758190"/>
                  </a:xfrm>
                  <a:prstGeom prst="rect">
                    <a:avLst/>
                  </a:prstGeom>
                </pic:spPr>
              </pic:pic>
            </a:graphicData>
          </a:graphic>
          <wp14:sizeRelH relativeFrom="margin">
            <wp14:pctWidth>0</wp14:pctWidth>
          </wp14:sizeRelH>
          <wp14:sizeRelV relativeFrom="margin">
            <wp14:pctHeight>0</wp14:pctHeight>
          </wp14:sizeRelV>
        </wp:anchor>
      </w:drawing>
    </w:r>
    <w:r>
      <w:rPr>
        <w:b/>
        <w:noProof/>
        <w:sz w:val="28"/>
        <w:szCs w:val="28"/>
      </w:rPr>
      <w:t>CHILD SAFE ENVIRONMENT AND WELLBEING POLICY</w:t>
    </w:r>
  </w:p>
  <w:p w14:paraId="33B27CDD" w14:textId="77777777" w:rsidR="009C6CC6" w:rsidRDefault="009C6CC6" w:rsidP="009C6CC6">
    <w:pPr>
      <w:pStyle w:val="Header"/>
      <w:jc w:val="right"/>
      <w:rPr>
        <w:noProof/>
      </w:rPr>
    </w:pPr>
    <w:r>
      <w:rPr>
        <w:noProof/>
      </w:rPr>
      <w:t>Mandatory – Quality Area 2</w:t>
    </w:r>
  </w:p>
  <w:p w14:paraId="616CF177" w14:textId="77777777" w:rsidR="009C6CC6" w:rsidRPr="00081339" w:rsidRDefault="009C6CC6" w:rsidP="009C6CC6">
    <w:pPr>
      <w:pStyle w:val="Header"/>
      <w:jc w:val="right"/>
      <w:rPr>
        <w:noProof/>
      </w:rPr>
    </w:pPr>
    <w:r>
      <w:rPr>
        <w:noProof/>
      </w:rPr>
      <w:t>KINDERGARTENS AND EARLY CHILDHOOD SERVICES</w:t>
    </w:r>
  </w:p>
  <w:p w14:paraId="2B785180" w14:textId="77777777" w:rsidR="009C6CC6" w:rsidRPr="00081339" w:rsidRDefault="009C6CC6" w:rsidP="009C6CC6">
    <w:pPr>
      <w:pStyle w:val="Header"/>
      <w:jc w:val="right"/>
      <w:rPr>
        <w:noProof/>
      </w:rPr>
    </w:pPr>
    <w:r w:rsidRPr="00081339">
      <w:rPr>
        <w:noProof/>
      </w:rPr>
      <w:drawing>
        <wp:anchor distT="0" distB="0" distL="114300" distR="114300" simplePos="0" relativeHeight="251658240" behindDoc="1" locked="0" layoutInCell="1" allowOverlap="1" wp14:anchorId="288C11F2" wp14:editId="209932EE">
          <wp:simplePos x="0" y="0"/>
          <wp:positionH relativeFrom="page">
            <wp:align>left</wp:align>
          </wp:positionH>
          <wp:positionV relativeFrom="paragraph">
            <wp:posOffset>218440</wp:posOffset>
          </wp:positionV>
          <wp:extent cx="7534275" cy="304800"/>
          <wp:effectExtent l="0" t="0" r="0" b="0"/>
          <wp:wrapThrough wrapText="bothSides">
            <wp:wrapPolygon edited="0">
              <wp:start x="437" y="5400"/>
              <wp:lineTo x="437" y="18900"/>
              <wp:lineTo x="21081" y="18900"/>
              <wp:lineTo x="21081" y="5400"/>
              <wp:lineTo x="437" y="5400"/>
            </wp:wrapPolygon>
          </wp:wrapThrough>
          <wp:docPr id="1584346722" name="Picture 1" descr="WWSC Colour Stra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WSC Colour Strap.png"/>
                  <pic:cNvPicPr/>
                </pic:nvPicPr>
                <pic:blipFill>
                  <a:blip r:embed="rId2"/>
                  <a:stretch>
                    <a:fillRect/>
                  </a:stretch>
                </pic:blipFill>
                <pic:spPr>
                  <a:xfrm>
                    <a:off x="0" y="0"/>
                    <a:ext cx="7534275" cy="304800"/>
                  </a:xfrm>
                  <a:prstGeom prst="rect">
                    <a:avLst/>
                  </a:prstGeom>
                </pic:spPr>
              </pic:pic>
            </a:graphicData>
          </a:graphic>
        </wp:anchor>
      </w:drawing>
    </w:r>
    <w:r w:rsidRPr="00081339">
      <w:rPr>
        <w:noProof/>
      </w:rPr>
      <w:t>WEST WIMMERA SHIRE COUNCIL</w:t>
    </w:r>
  </w:p>
  <w:p w14:paraId="16F63510" w14:textId="0D47B92B" w:rsidR="009F2895" w:rsidRPr="009C6CC6" w:rsidRDefault="009F2895" w:rsidP="009C6CC6">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E7AE39" w14:textId="77777777" w:rsidR="000B5388" w:rsidRDefault="000B5388" w:rsidP="000B5388">
    <w:pPr>
      <w:pStyle w:val="Header"/>
    </w:pPr>
  </w:p>
  <w:p w14:paraId="4FF814A0" w14:textId="77777777" w:rsidR="000B5388" w:rsidRPr="00081339" w:rsidRDefault="000B5388" w:rsidP="000B5388">
    <w:pPr>
      <w:pStyle w:val="Header"/>
      <w:jc w:val="right"/>
      <w:rPr>
        <w:b/>
        <w:noProof/>
        <w:sz w:val="28"/>
        <w:szCs w:val="28"/>
      </w:rPr>
    </w:pPr>
    <w:r w:rsidRPr="00081339">
      <w:rPr>
        <w:noProof/>
        <w:color w:val="808080" w:themeColor="background1" w:themeShade="80"/>
        <w:sz w:val="28"/>
        <w:szCs w:val="28"/>
      </w:rPr>
      <w:drawing>
        <wp:anchor distT="0" distB="0" distL="114300" distR="114300" simplePos="0" relativeHeight="251668480" behindDoc="0" locked="0" layoutInCell="1" allowOverlap="1" wp14:anchorId="214467FF" wp14:editId="58567063">
          <wp:simplePos x="0" y="0"/>
          <wp:positionH relativeFrom="margin">
            <wp:align>left</wp:align>
          </wp:positionH>
          <wp:positionV relativeFrom="paragraph">
            <wp:posOffset>-43815</wp:posOffset>
          </wp:positionV>
          <wp:extent cx="693420" cy="758190"/>
          <wp:effectExtent l="0" t="0" r="0" b="3810"/>
          <wp:wrapThrough wrapText="bothSides">
            <wp:wrapPolygon edited="0">
              <wp:start x="4747" y="0"/>
              <wp:lineTo x="1582" y="7236"/>
              <wp:lineTo x="0" y="20985"/>
              <wp:lineTo x="791" y="20985"/>
              <wp:lineTo x="7912" y="20985"/>
              <wp:lineTo x="11077" y="20985"/>
              <wp:lineTo x="17407" y="14472"/>
              <wp:lineTo x="16615" y="12302"/>
              <wp:lineTo x="20571" y="3618"/>
              <wp:lineTo x="20571" y="2894"/>
              <wp:lineTo x="8703" y="0"/>
              <wp:lineTo x="4747" y="0"/>
            </wp:wrapPolygon>
          </wp:wrapThrough>
          <wp:docPr id="1923477630" name="Picture 1923477630" descr="WWSC BirdLogo-Transparent.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WSC BirdLogo-Transparent.png"/>
                  <pic:cNvPicPr/>
                </pic:nvPicPr>
                <pic:blipFill>
                  <a:blip r:embed="rId1"/>
                  <a:stretch>
                    <a:fillRect/>
                  </a:stretch>
                </pic:blipFill>
                <pic:spPr>
                  <a:xfrm>
                    <a:off x="0" y="0"/>
                    <a:ext cx="693420" cy="758190"/>
                  </a:xfrm>
                  <a:prstGeom prst="rect">
                    <a:avLst/>
                  </a:prstGeom>
                </pic:spPr>
              </pic:pic>
            </a:graphicData>
          </a:graphic>
          <wp14:sizeRelH relativeFrom="margin">
            <wp14:pctWidth>0</wp14:pctWidth>
          </wp14:sizeRelH>
          <wp14:sizeRelV relativeFrom="margin">
            <wp14:pctHeight>0</wp14:pctHeight>
          </wp14:sizeRelV>
        </wp:anchor>
      </w:drawing>
    </w:r>
    <w:r>
      <w:rPr>
        <w:b/>
        <w:noProof/>
        <w:sz w:val="28"/>
        <w:szCs w:val="28"/>
      </w:rPr>
      <w:t>CHILD SAFE ENVIRONMENT AND WELLBEING POLICY</w:t>
    </w:r>
  </w:p>
  <w:p w14:paraId="7B3C1351" w14:textId="77777777" w:rsidR="000B5388" w:rsidRDefault="000B5388" w:rsidP="000B5388">
    <w:pPr>
      <w:pStyle w:val="Header"/>
      <w:jc w:val="right"/>
      <w:rPr>
        <w:noProof/>
      </w:rPr>
    </w:pPr>
    <w:r>
      <w:rPr>
        <w:noProof/>
      </w:rPr>
      <w:t>Mandatory – Quality Area 2</w:t>
    </w:r>
  </w:p>
  <w:p w14:paraId="4ABE03E2" w14:textId="77777777" w:rsidR="000B5388" w:rsidRPr="00081339" w:rsidRDefault="000B5388" w:rsidP="000B5388">
    <w:pPr>
      <w:pStyle w:val="Header"/>
      <w:jc w:val="right"/>
      <w:rPr>
        <w:noProof/>
      </w:rPr>
    </w:pPr>
    <w:r>
      <w:rPr>
        <w:noProof/>
      </w:rPr>
      <w:t>KINDERGARTENS AND EARLY CHILDHOOD SERVICES</w:t>
    </w:r>
  </w:p>
  <w:p w14:paraId="76A7DFDF" w14:textId="77777777" w:rsidR="000B5388" w:rsidRPr="00081339" w:rsidRDefault="000B5388" w:rsidP="000B5388">
    <w:pPr>
      <w:pStyle w:val="Header"/>
      <w:jc w:val="right"/>
      <w:rPr>
        <w:noProof/>
      </w:rPr>
    </w:pPr>
    <w:r w:rsidRPr="00081339">
      <w:rPr>
        <w:noProof/>
      </w:rPr>
      <w:drawing>
        <wp:anchor distT="0" distB="0" distL="114300" distR="114300" simplePos="0" relativeHeight="251667456" behindDoc="1" locked="0" layoutInCell="1" allowOverlap="1" wp14:anchorId="07225C23" wp14:editId="4C3559D8">
          <wp:simplePos x="0" y="0"/>
          <wp:positionH relativeFrom="page">
            <wp:align>left</wp:align>
          </wp:positionH>
          <wp:positionV relativeFrom="paragraph">
            <wp:posOffset>218440</wp:posOffset>
          </wp:positionV>
          <wp:extent cx="7534275" cy="304800"/>
          <wp:effectExtent l="0" t="0" r="0" b="0"/>
          <wp:wrapThrough wrapText="bothSides">
            <wp:wrapPolygon edited="0">
              <wp:start x="437" y="5400"/>
              <wp:lineTo x="437" y="18900"/>
              <wp:lineTo x="21081" y="18900"/>
              <wp:lineTo x="21081" y="5400"/>
              <wp:lineTo x="437" y="5400"/>
            </wp:wrapPolygon>
          </wp:wrapThrough>
          <wp:docPr id="183815988" name="Picture 1" descr="WWSC Colour Stra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WSC Colour Strap.png"/>
                  <pic:cNvPicPr/>
                </pic:nvPicPr>
                <pic:blipFill>
                  <a:blip r:embed="rId2"/>
                  <a:stretch>
                    <a:fillRect/>
                  </a:stretch>
                </pic:blipFill>
                <pic:spPr>
                  <a:xfrm>
                    <a:off x="0" y="0"/>
                    <a:ext cx="7534275" cy="304800"/>
                  </a:xfrm>
                  <a:prstGeom prst="rect">
                    <a:avLst/>
                  </a:prstGeom>
                </pic:spPr>
              </pic:pic>
            </a:graphicData>
          </a:graphic>
        </wp:anchor>
      </w:drawing>
    </w:r>
    <w:r w:rsidRPr="00081339">
      <w:rPr>
        <w:noProof/>
      </w:rPr>
      <w:t>WEST WIMMERA SHIRE COUNCIL</w:t>
    </w:r>
  </w:p>
  <w:p w14:paraId="4DA22C8A" w14:textId="013B033E" w:rsidR="009F2895" w:rsidRDefault="009F2895" w:rsidP="000B53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B76937" w14:textId="77777777" w:rsidR="000B5388" w:rsidRDefault="000B5388" w:rsidP="000B5388">
    <w:pPr>
      <w:pStyle w:val="Header"/>
      <w:jc w:val="right"/>
      <w:rPr>
        <w:b/>
        <w:noProof/>
        <w:sz w:val="28"/>
        <w:szCs w:val="28"/>
      </w:rPr>
    </w:pPr>
  </w:p>
  <w:p w14:paraId="444C0F90" w14:textId="77777777" w:rsidR="000B5388" w:rsidRPr="00081339" w:rsidRDefault="000B5388" w:rsidP="000B5388">
    <w:pPr>
      <w:pStyle w:val="Header"/>
      <w:jc w:val="right"/>
      <w:rPr>
        <w:b/>
        <w:noProof/>
        <w:sz w:val="28"/>
        <w:szCs w:val="28"/>
      </w:rPr>
    </w:pPr>
    <w:r w:rsidRPr="00081339">
      <w:rPr>
        <w:noProof/>
        <w:color w:val="808080" w:themeColor="background1" w:themeShade="80"/>
        <w:sz w:val="28"/>
        <w:szCs w:val="28"/>
      </w:rPr>
      <w:drawing>
        <wp:anchor distT="0" distB="0" distL="114300" distR="114300" simplePos="0" relativeHeight="251665408" behindDoc="0" locked="0" layoutInCell="1" allowOverlap="1" wp14:anchorId="1ECE5146" wp14:editId="6C10A000">
          <wp:simplePos x="0" y="0"/>
          <wp:positionH relativeFrom="margin">
            <wp:align>left</wp:align>
          </wp:positionH>
          <wp:positionV relativeFrom="paragraph">
            <wp:posOffset>-43815</wp:posOffset>
          </wp:positionV>
          <wp:extent cx="693420" cy="758190"/>
          <wp:effectExtent l="0" t="0" r="0" b="3810"/>
          <wp:wrapThrough wrapText="bothSides">
            <wp:wrapPolygon edited="0">
              <wp:start x="4747" y="0"/>
              <wp:lineTo x="1582" y="7236"/>
              <wp:lineTo x="0" y="20985"/>
              <wp:lineTo x="791" y="20985"/>
              <wp:lineTo x="7912" y="20985"/>
              <wp:lineTo x="11077" y="20985"/>
              <wp:lineTo x="17407" y="14472"/>
              <wp:lineTo x="16615" y="12302"/>
              <wp:lineTo x="20571" y="3618"/>
              <wp:lineTo x="20571" y="2894"/>
              <wp:lineTo x="8703" y="0"/>
              <wp:lineTo x="4747" y="0"/>
            </wp:wrapPolygon>
          </wp:wrapThrough>
          <wp:docPr id="1023847188" name="Picture 1023847188" descr="WWSC BirdLogo-Transparent.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WSC BirdLogo-Transparent.png"/>
                  <pic:cNvPicPr/>
                </pic:nvPicPr>
                <pic:blipFill>
                  <a:blip r:embed="rId1"/>
                  <a:stretch>
                    <a:fillRect/>
                  </a:stretch>
                </pic:blipFill>
                <pic:spPr>
                  <a:xfrm>
                    <a:off x="0" y="0"/>
                    <a:ext cx="693420" cy="758190"/>
                  </a:xfrm>
                  <a:prstGeom prst="rect">
                    <a:avLst/>
                  </a:prstGeom>
                </pic:spPr>
              </pic:pic>
            </a:graphicData>
          </a:graphic>
          <wp14:sizeRelH relativeFrom="margin">
            <wp14:pctWidth>0</wp14:pctWidth>
          </wp14:sizeRelH>
          <wp14:sizeRelV relativeFrom="margin">
            <wp14:pctHeight>0</wp14:pctHeight>
          </wp14:sizeRelV>
        </wp:anchor>
      </w:drawing>
    </w:r>
    <w:r>
      <w:rPr>
        <w:b/>
        <w:noProof/>
        <w:sz w:val="28"/>
        <w:szCs w:val="28"/>
      </w:rPr>
      <w:t>CHILD SAFE ENVIRONMENT AND WELLBEING POLICY</w:t>
    </w:r>
  </w:p>
  <w:p w14:paraId="34FDE413" w14:textId="77777777" w:rsidR="000B5388" w:rsidRDefault="000B5388" w:rsidP="000B5388">
    <w:pPr>
      <w:pStyle w:val="Header"/>
      <w:jc w:val="right"/>
      <w:rPr>
        <w:noProof/>
      </w:rPr>
    </w:pPr>
    <w:r>
      <w:rPr>
        <w:noProof/>
      </w:rPr>
      <w:t>Mandatory – Quality Area 2</w:t>
    </w:r>
  </w:p>
  <w:p w14:paraId="0B2381CD" w14:textId="77777777" w:rsidR="000B5388" w:rsidRPr="00081339" w:rsidRDefault="000B5388" w:rsidP="000B5388">
    <w:pPr>
      <w:pStyle w:val="Header"/>
      <w:jc w:val="right"/>
      <w:rPr>
        <w:noProof/>
      </w:rPr>
    </w:pPr>
    <w:r>
      <w:rPr>
        <w:noProof/>
      </w:rPr>
      <w:t>KINDERGARTENS AND EARLY CHILDHOOD SERVICES</w:t>
    </w:r>
  </w:p>
  <w:p w14:paraId="6C37413A" w14:textId="77777777" w:rsidR="000B5388" w:rsidRPr="00081339" w:rsidRDefault="000B5388" w:rsidP="000B5388">
    <w:pPr>
      <w:pStyle w:val="Header"/>
      <w:jc w:val="right"/>
      <w:rPr>
        <w:noProof/>
      </w:rPr>
    </w:pPr>
    <w:r w:rsidRPr="00081339">
      <w:rPr>
        <w:noProof/>
      </w:rPr>
      <w:drawing>
        <wp:anchor distT="0" distB="0" distL="114300" distR="114300" simplePos="0" relativeHeight="251664384" behindDoc="1" locked="0" layoutInCell="1" allowOverlap="1" wp14:anchorId="54D71B55" wp14:editId="5B40651E">
          <wp:simplePos x="0" y="0"/>
          <wp:positionH relativeFrom="page">
            <wp:align>left</wp:align>
          </wp:positionH>
          <wp:positionV relativeFrom="paragraph">
            <wp:posOffset>218440</wp:posOffset>
          </wp:positionV>
          <wp:extent cx="7534275" cy="304800"/>
          <wp:effectExtent l="0" t="0" r="0" b="0"/>
          <wp:wrapThrough wrapText="bothSides">
            <wp:wrapPolygon edited="0">
              <wp:start x="437" y="5400"/>
              <wp:lineTo x="437" y="18900"/>
              <wp:lineTo x="21081" y="18900"/>
              <wp:lineTo x="21081" y="5400"/>
              <wp:lineTo x="437" y="5400"/>
            </wp:wrapPolygon>
          </wp:wrapThrough>
          <wp:docPr id="1854032016" name="Picture 1" descr="WWSC Colour Stra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WSC Colour Strap.png"/>
                  <pic:cNvPicPr/>
                </pic:nvPicPr>
                <pic:blipFill>
                  <a:blip r:embed="rId2"/>
                  <a:stretch>
                    <a:fillRect/>
                  </a:stretch>
                </pic:blipFill>
                <pic:spPr>
                  <a:xfrm>
                    <a:off x="0" y="0"/>
                    <a:ext cx="7534275" cy="304800"/>
                  </a:xfrm>
                  <a:prstGeom prst="rect">
                    <a:avLst/>
                  </a:prstGeom>
                </pic:spPr>
              </pic:pic>
            </a:graphicData>
          </a:graphic>
        </wp:anchor>
      </w:drawing>
    </w:r>
    <w:r w:rsidRPr="00081339">
      <w:rPr>
        <w:noProof/>
      </w:rPr>
      <w:t>WEST WIMMERA SHIRE COUNCIL</w:t>
    </w:r>
  </w:p>
  <w:p w14:paraId="1C504A90" w14:textId="744838C9" w:rsidR="009F2895" w:rsidRDefault="009F2895">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F97420" w14:textId="77777777" w:rsidR="009F2895" w:rsidRDefault="009F2895">
    <w:pPr>
      <w:pStyle w:val="Header"/>
    </w:pPr>
    <w:r>
      <w:rPr>
        <w:noProof/>
      </w:rPr>
      <w:drawing>
        <wp:anchor distT="0" distB="0" distL="114300" distR="114300" simplePos="0" relativeHeight="251656192" behindDoc="1" locked="0" layoutInCell="1" allowOverlap="1" wp14:anchorId="05163EFE" wp14:editId="417B3F1C">
          <wp:simplePos x="0" y="0"/>
          <wp:positionH relativeFrom="column">
            <wp:posOffset>-1611630</wp:posOffset>
          </wp:positionH>
          <wp:positionV relativeFrom="paragraph">
            <wp:posOffset>20320</wp:posOffset>
          </wp:positionV>
          <wp:extent cx="11640642" cy="765810"/>
          <wp:effectExtent l="0" t="0" r="0" b="0"/>
          <wp:wrapNone/>
          <wp:docPr id="705672459"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pic:cNvPicPr/>
                </pic:nvPicPr>
                <pic:blipFill>
                  <a:blip r:embed="rId1">
                    <a:extLst>
                      <a:ext uri="{28A0092B-C50C-407E-A947-70E740481C1C}">
                        <a14:useLocalDpi xmlns:a14="http://schemas.microsoft.com/office/drawing/2010/main" val="0"/>
                      </a:ext>
                    </a:extLst>
                  </a:blip>
                  <a:stretch>
                    <a:fillRect/>
                  </a:stretch>
                </pic:blipFill>
                <pic:spPr>
                  <a:xfrm>
                    <a:off x="0" y="0"/>
                    <a:ext cx="11640642" cy="765810"/>
                  </a:xfrm>
                  <a:prstGeom prst="rect">
                    <a:avLst/>
                  </a:prstGeom>
                </pic:spPr>
              </pic:pic>
            </a:graphicData>
          </a:graphic>
          <wp14:sizeRelH relativeFrom="page">
            <wp14:pctWidth>0</wp14:pctWidth>
          </wp14:sizeRelH>
          <wp14:sizeRelV relativeFrom="page">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719C29" w14:textId="7BC24628" w:rsidR="001D2489" w:rsidRPr="00081339" w:rsidRDefault="001D2489" w:rsidP="008B5DEA">
    <w:pPr>
      <w:pStyle w:val="Header"/>
      <w:jc w:val="right"/>
      <w:rPr>
        <w:b/>
        <w:noProof/>
        <w:sz w:val="28"/>
        <w:szCs w:val="28"/>
      </w:rPr>
    </w:pPr>
    <w:bookmarkStart w:id="1" w:name="_Hlk216688759"/>
    <w:r w:rsidRPr="00081339">
      <w:rPr>
        <w:noProof/>
        <w:color w:val="808080" w:themeColor="background1" w:themeShade="80"/>
        <w:sz w:val="28"/>
        <w:szCs w:val="28"/>
      </w:rPr>
      <w:drawing>
        <wp:anchor distT="0" distB="0" distL="114300" distR="114300" simplePos="0" relativeHeight="251654144" behindDoc="0" locked="0" layoutInCell="1" allowOverlap="1" wp14:anchorId="641A645F" wp14:editId="7887495B">
          <wp:simplePos x="0" y="0"/>
          <wp:positionH relativeFrom="margin">
            <wp:align>left</wp:align>
          </wp:positionH>
          <wp:positionV relativeFrom="paragraph">
            <wp:posOffset>-43815</wp:posOffset>
          </wp:positionV>
          <wp:extent cx="693420" cy="758190"/>
          <wp:effectExtent l="0" t="0" r="0" b="3810"/>
          <wp:wrapThrough wrapText="bothSides">
            <wp:wrapPolygon edited="0">
              <wp:start x="4747" y="0"/>
              <wp:lineTo x="1582" y="7236"/>
              <wp:lineTo x="0" y="20985"/>
              <wp:lineTo x="791" y="20985"/>
              <wp:lineTo x="7912" y="20985"/>
              <wp:lineTo x="11077" y="20985"/>
              <wp:lineTo x="17407" y="14472"/>
              <wp:lineTo x="16615" y="12302"/>
              <wp:lineTo x="20571" y="3618"/>
              <wp:lineTo x="20571" y="2894"/>
              <wp:lineTo x="8703" y="0"/>
              <wp:lineTo x="4747" y="0"/>
            </wp:wrapPolygon>
          </wp:wrapThrough>
          <wp:docPr id="2" name="Picture 2" descr="WWSC BirdLogo-Transparent.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WSC BirdLogo-Transparent.png"/>
                  <pic:cNvPicPr/>
                </pic:nvPicPr>
                <pic:blipFill>
                  <a:blip r:embed="rId1"/>
                  <a:stretch>
                    <a:fillRect/>
                  </a:stretch>
                </pic:blipFill>
                <pic:spPr>
                  <a:xfrm>
                    <a:off x="0" y="0"/>
                    <a:ext cx="693420" cy="758190"/>
                  </a:xfrm>
                  <a:prstGeom prst="rect">
                    <a:avLst/>
                  </a:prstGeom>
                </pic:spPr>
              </pic:pic>
            </a:graphicData>
          </a:graphic>
          <wp14:sizeRelH relativeFrom="margin">
            <wp14:pctWidth>0</wp14:pctWidth>
          </wp14:sizeRelH>
          <wp14:sizeRelV relativeFrom="margin">
            <wp14:pctHeight>0</wp14:pctHeight>
          </wp14:sizeRelV>
        </wp:anchor>
      </w:drawing>
    </w:r>
    <w:r>
      <w:rPr>
        <w:b/>
        <w:noProof/>
        <w:sz w:val="28"/>
        <w:szCs w:val="28"/>
      </w:rPr>
      <w:t xml:space="preserve">CHILD SAFE ENVIRONMENT </w:t>
    </w:r>
    <w:r w:rsidR="00186C5A">
      <w:rPr>
        <w:b/>
        <w:noProof/>
        <w:sz w:val="28"/>
        <w:szCs w:val="28"/>
      </w:rPr>
      <w:t xml:space="preserve">AND WELLBEING </w:t>
    </w:r>
    <w:r>
      <w:rPr>
        <w:b/>
        <w:noProof/>
        <w:sz w:val="28"/>
        <w:szCs w:val="28"/>
      </w:rPr>
      <w:t>POLICY</w:t>
    </w:r>
  </w:p>
  <w:p w14:paraId="1655056A" w14:textId="77777777" w:rsidR="00BE576E" w:rsidRDefault="00BE576E" w:rsidP="008B5DEA">
    <w:pPr>
      <w:pStyle w:val="Header"/>
      <w:jc w:val="right"/>
      <w:rPr>
        <w:noProof/>
      </w:rPr>
    </w:pPr>
    <w:r>
      <w:rPr>
        <w:noProof/>
      </w:rPr>
      <w:t>Mandatory – Quality Area 2</w:t>
    </w:r>
  </w:p>
  <w:p w14:paraId="2980A0C5" w14:textId="761BC6E8" w:rsidR="001D2489" w:rsidRPr="00081339" w:rsidRDefault="001D2489" w:rsidP="008B5DEA">
    <w:pPr>
      <w:pStyle w:val="Header"/>
      <w:jc w:val="right"/>
      <w:rPr>
        <w:noProof/>
      </w:rPr>
    </w:pPr>
    <w:r>
      <w:rPr>
        <w:noProof/>
      </w:rPr>
      <w:t>KINDERGARTENS</w:t>
    </w:r>
    <w:r w:rsidR="00BE576E">
      <w:rPr>
        <w:noProof/>
      </w:rPr>
      <w:t xml:space="preserve"> AND EARLY </w:t>
    </w:r>
    <w:r w:rsidR="00A65A01">
      <w:rPr>
        <w:noProof/>
      </w:rPr>
      <w:t>CHILDHOOD</w:t>
    </w:r>
    <w:r w:rsidR="00BE576E">
      <w:rPr>
        <w:noProof/>
      </w:rPr>
      <w:t xml:space="preserve"> SERVICES</w:t>
    </w:r>
  </w:p>
  <w:p w14:paraId="46A4712B" w14:textId="77777777" w:rsidR="001D2489" w:rsidRPr="00081339" w:rsidRDefault="001D2489" w:rsidP="008B5DEA">
    <w:pPr>
      <w:pStyle w:val="Header"/>
      <w:jc w:val="right"/>
      <w:rPr>
        <w:noProof/>
      </w:rPr>
    </w:pPr>
    <w:r w:rsidRPr="00081339">
      <w:rPr>
        <w:noProof/>
      </w:rPr>
      <w:drawing>
        <wp:anchor distT="0" distB="0" distL="114300" distR="114300" simplePos="0" relativeHeight="251653120" behindDoc="1" locked="0" layoutInCell="1" allowOverlap="1" wp14:anchorId="2C376B0D" wp14:editId="65128DE3">
          <wp:simplePos x="0" y="0"/>
          <wp:positionH relativeFrom="page">
            <wp:align>left</wp:align>
          </wp:positionH>
          <wp:positionV relativeFrom="paragraph">
            <wp:posOffset>218440</wp:posOffset>
          </wp:positionV>
          <wp:extent cx="7534275" cy="304800"/>
          <wp:effectExtent l="0" t="0" r="0" b="0"/>
          <wp:wrapThrough wrapText="bothSides">
            <wp:wrapPolygon edited="0">
              <wp:start x="437" y="5400"/>
              <wp:lineTo x="437" y="18900"/>
              <wp:lineTo x="21081" y="18900"/>
              <wp:lineTo x="21081" y="5400"/>
              <wp:lineTo x="437" y="5400"/>
            </wp:wrapPolygon>
          </wp:wrapThrough>
          <wp:docPr id="4" name="Picture 1" descr="WWSC Colour Stra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WSC Colour Strap.png"/>
                  <pic:cNvPicPr/>
                </pic:nvPicPr>
                <pic:blipFill>
                  <a:blip r:embed="rId2"/>
                  <a:stretch>
                    <a:fillRect/>
                  </a:stretch>
                </pic:blipFill>
                <pic:spPr>
                  <a:xfrm>
                    <a:off x="0" y="0"/>
                    <a:ext cx="7534275" cy="304800"/>
                  </a:xfrm>
                  <a:prstGeom prst="rect">
                    <a:avLst/>
                  </a:prstGeom>
                </pic:spPr>
              </pic:pic>
            </a:graphicData>
          </a:graphic>
        </wp:anchor>
      </w:drawing>
    </w:r>
    <w:r w:rsidRPr="00081339">
      <w:rPr>
        <w:noProof/>
      </w:rPr>
      <w:t>WEST WIMMERA SHIRE COUNCIL</w:t>
    </w:r>
  </w:p>
  <w:bookmarkEnd w:id="1"/>
  <w:p w14:paraId="2D966307" w14:textId="77777777" w:rsidR="001D2489" w:rsidRPr="00081339" w:rsidRDefault="001D248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07C4C2E"/>
    <w:lvl w:ilvl="0">
      <w:start w:val="1"/>
      <w:numFmt w:val="decimal"/>
      <w:lvlText w:val="%1."/>
      <w:lvlJc w:val="left"/>
      <w:pPr>
        <w:tabs>
          <w:tab w:val="num" w:pos="1492"/>
        </w:tabs>
        <w:ind w:left="1492" w:hanging="360"/>
      </w:pPr>
    </w:lvl>
  </w:abstractNum>
  <w:abstractNum w:abstractNumId="1" w15:restartNumberingAfterBreak="0">
    <w:nsid w:val="01BF38EA"/>
    <w:multiLevelType w:val="hybridMultilevel"/>
    <w:tmpl w:val="6986A10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2425759"/>
    <w:multiLevelType w:val="hybridMultilevel"/>
    <w:tmpl w:val="998E4D18"/>
    <w:styleLink w:val="BodyList"/>
    <w:lvl w:ilvl="0" w:tplc="03B23160">
      <w:start w:val="1"/>
      <w:numFmt w:val="bullet"/>
      <w:pStyle w:val="BodyTextBullet1"/>
      <w:lvlText w:val=""/>
      <w:lvlJc w:val="left"/>
      <w:pPr>
        <w:ind w:left="1080" w:hanging="360"/>
      </w:pPr>
      <w:rPr>
        <w:rFonts w:ascii="Symbol" w:hAnsi="Symbol" w:hint="default"/>
      </w:rPr>
    </w:lvl>
    <w:lvl w:ilvl="1" w:tplc="60224D32">
      <w:start w:val="1"/>
      <w:numFmt w:val="bullet"/>
      <w:pStyle w:val="BodyTextBullet2"/>
      <w:lvlText w:val="o"/>
      <w:lvlJc w:val="left"/>
      <w:pPr>
        <w:ind w:left="1440" w:hanging="360"/>
      </w:pPr>
      <w:rPr>
        <w:rFonts w:ascii="Courier New" w:hAnsi="Courier New" w:hint="default"/>
      </w:rPr>
    </w:lvl>
    <w:lvl w:ilvl="2" w:tplc="F9863AF8">
      <w:start w:val="1"/>
      <w:numFmt w:val="bullet"/>
      <w:pStyle w:val="BodyTextBullet3"/>
      <w:lvlText w:val="o"/>
      <w:lvlJc w:val="left"/>
      <w:pPr>
        <w:ind w:left="1800" w:hanging="360"/>
      </w:pPr>
      <w:rPr>
        <w:rFonts w:ascii="Courier New" w:hAnsi="Courier New" w:hint="default"/>
        <w:color w:val="auto"/>
      </w:rPr>
    </w:lvl>
    <w:lvl w:ilvl="3" w:tplc="9A927932">
      <w:start w:val="1"/>
      <w:numFmt w:val="decimal"/>
      <w:lvlText w:val="(%4)"/>
      <w:lvlJc w:val="left"/>
      <w:pPr>
        <w:ind w:left="2160" w:hanging="360"/>
      </w:pPr>
      <w:rPr>
        <w:rFonts w:hint="default"/>
      </w:rPr>
    </w:lvl>
    <w:lvl w:ilvl="4" w:tplc="EE2CB626">
      <w:start w:val="1"/>
      <w:numFmt w:val="lowerLetter"/>
      <w:lvlText w:val="(%5)"/>
      <w:lvlJc w:val="left"/>
      <w:pPr>
        <w:ind w:left="2520" w:hanging="360"/>
      </w:pPr>
      <w:rPr>
        <w:rFonts w:hint="default"/>
      </w:rPr>
    </w:lvl>
    <w:lvl w:ilvl="5" w:tplc="67326D60">
      <w:start w:val="1"/>
      <w:numFmt w:val="lowerRoman"/>
      <w:lvlText w:val="(%6)"/>
      <w:lvlJc w:val="left"/>
      <w:pPr>
        <w:ind w:left="2880" w:hanging="360"/>
      </w:pPr>
      <w:rPr>
        <w:rFonts w:hint="default"/>
      </w:rPr>
    </w:lvl>
    <w:lvl w:ilvl="6" w:tplc="8174BE06">
      <w:start w:val="1"/>
      <w:numFmt w:val="decimal"/>
      <w:lvlText w:val="%7."/>
      <w:lvlJc w:val="left"/>
      <w:pPr>
        <w:ind w:left="3240" w:hanging="360"/>
      </w:pPr>
      <w:rPr>
        <w:rFonts w:hint="default"/>
      </w:rPr>
    </w:lvl>
    <w:lvl w:ilvl="7" w:tplc="7C7037D8">
      <w:start w:val="1"/>
      <w:numFmt w:val="lowerLetter"/>
      <w:lvlText w:val="%8."/>
      <w:lvlJc w:val="left"/>
      <w:pPr>
        <w:ind w:left="3600" w:hanging="360"/>
      </w:pPr>
      <w:rPr>
        <w:rFonts w:hint="default"/>
      </w:rPr>
    </w:lvl>
    <w:lvl w:ilvl="8" w:tplc="E4FACDC0">
      <w:start w:val="1"/>
      <w:numFmt w:val="lowerRoman"/>
      <w:lvlText w:val="%9."/>
      <w:lvlJc w:val="left"/>
      <w:pPr>
        <w:ind w:left="3960" w:hanging="360"/>
      </w:pPr>
      <w:rPr>
        <w:rFonts w:hint="default"/>
      </w:rPr>
    </w:lvl>
  </w:abstractNum>
  <w:abstractNum w:abstractNumId="3" w15:restartNumberingAfterBreak="0">
    <w:nsid w:val="03B57867"/>
    <w:multiLevelType w:val="hybridMultilevel"/>
    <w:tmpl w:val="D676184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40738B0"/>
    <w:multiLevelType w:val="hybridMultilevel"/>
    <w:tmpl w:val="3F3C3E3E"/>
    <w:lvl w:ilvl="0" w:tplc="788AADAC">
      <w:numFmt w:val="bullet"/>
      <w:lvlText w:val="-"/>
      <w:lvlJc w:val="left"/>
      <w:pPr>
        <w:ind w:left="720" w:hanging="360"/>
      </w:pPr>
      <w:rPr>
        <w:rFonts w:ascii="TheSansB W3 Light" w:eastAsiaTheme="minorHAnsi" w:hAnsi="TheSansB W3 Light"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047E0AF1"/>
    <w:multiLevelType w:val="hybridMultilevel"/>
    <w:tmpl w:val="E658675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6" w15:restartNumberingAfterBreak="0">
    <w:nsid w:val="06B50031"/>
    <w:multiLevelType w:val="multilevel"/>
    <w:tmpl w:val="D0E20F7C"/>
    <w:lvl w:ilvl="0">
      <w:start w:val="1"/>
      <w:numFmt w:val="decimal"/>
      <w:pStyle w:val="AttachmentNumberedHeading1"/>
      <w:lvlText w:val="%1."/>
      <w:lvlJc w:val="left"/>
      <w:pPr>
        <w:ind w:left="454" w:hanging="454"/>
      </w:pPr>
      <w:rPr>
        <w:rFonts w:hint="default"/>
      </w:rPr>
    </w:lvl>
    <w:lvl w:ilvl="1">
      <w:start w:val="1"/>
      <w:numFmt w:val="decimal"/>
      <w:pStyle w:val="AttachmentNumberedHeading2"/>
      <w:lvlText w:val="%1.%2"/>
      <w:lvlJc w:val="left"/>
      <w:pPr>
        <w:ind w:left="454" w:hanging="45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0C5C5108"/>
    <w:multiLevelType w:val="hybridMultilevel"/>
    <w:tmpl w:val="EE0ABEB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100E2B1F"/>
    <w:multiLevelType w:val="multilevel"/>
    <w:tmpl w:val="57442CEC"/>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9" w15:restartNumberingAfterBreak="0">
    <w:nsid w:val="14110AA2"/>
    <w:multiLevelType w:val="hybridMultilevel"/>
    <w:tmpl w:val="16783AC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18D01FAF"/>
    <w:multiLevelType w:val="hybridMultilevel"/>
    <w:tmpl w:val="BDDC4228"/>
    <w:lvl w:ilvl="0" w:tplc="7D1296A6">
      <w:start w:val="1"/>
      <w:numFmt w:val="bullet"/>
      <w:pStyle w:val="Tablebullets"/>
      <w:lvlText w:val=""/>
      <w:lvlJc w:val="left"/>
      <w:pPr>
        <w:ind w:left="227" w:hanging="227"/>
      </w:pPr>
      <w:rPr>
        <w:rFonts w:ascii="Symbol" w:hAnsi="Symbol" w:hint="default"/>
      </w:rPr>
    </w:lvl>
    <w:lvl w:ilvl="1" w:tplc="AE52349A" w:tentative="1">
      <w:start w:val="1"/>
      <w:numFmt w:val="bullet"/>
      <w:lvlText w:val="o"/>
      <w:lvlJc w:val="left"/>
      <w:pPr>
        <w:ind w:left="1440" w:hanging="360"/>
      </w:pPr>
      <w:rPr>
        <w:rFonts w:ascii="Courier New" w:hAnsi="Courier New" w:cs="font243" w:hint="default"/>
      </w:rPr>
    </w:lvl>
    <w:lvl w:ilvl="2" w:tplc="52E806CA" w:tentative="1">
      <w:start w:val="1"/>
      <w:numFmt w:val="bullet"/>
      <w:lvlText w:val=""/>
      <w:lvlJc w:val="left"/>
      <w:pPr>
        <w:ind w:left="2160" w:hanging="360"/>
      </w:pPr>
      <w:rPr>
        <w:rFonts w:ascii="Wingdings" w:hAnsi="Wingdings" w:hint="default"/>
      </w:rPr>
    </w:lvl>
    <w:lvl w:ilvl="3" w:tplc="CFB03F6C" w:tentative="1">
      <w:start w:val="1"/>
      <w:numFmt w:val="bullet"/>
      <w:lvlText w:val=""/>
      <w:lvlJc w:val="left"/>
      <w:pPr>
        <w:ind w:left="2880" w:hanging="360"/>
      </w:pPr>
      <w:rPr>
        <w:rFonts w:ascii="Symbol" w:hAnsi="Symbol" w:hint="default"/>
      </w:rPr>
    </w:lvl>
    <w:lvl w:ilvl="4" w:tplc="A4FA8F4E" w:tentative="1">
      <w:start w:val="1"/>
      <w:numFmt w:val="bullet"/>
      <w:lvlText w:val="o"/>
      <w:lvlJc w:val="left"/>
      <w:pPr>
        <w:ind w:left="3600" w:hanging="360"/>
      </w:pPr>
      <w:rPr>
        <w:rFonts w:ascii="Courier New" w:hAnsi="Courier New" w:cs="font243" w:hint="default"/>
      </w:rPr>
    </w:lvl>
    <w:lvl w:ilvl="5" w:tplc="2F845EF4" w:tentative="1">
      <w:start w:val="1"/>
      <w:numFmt w:val="bullet"/>
      <w:lvlText w:val=""/>
      <w:lvlJc w:val="left"/>
      <w:pPr>
        <w:ind w:left="4320" w:hanging="360"/>
      </w:pPr>
      <w:rPr>
        <w:rFonts w:ascii="Wingdings" w:hAnsi="Wingdings" w:hint="default"/>
      </w:rPr>
    </w:lvl>
    <w:lvl w:ilvl="6" w:tplc="23E8D5A2" w:tentative="1">
      <w:start w:val="1"/>
      <w:numFmt w:val="bullet"/>
      <w:lvlText w:val=""/>
      <w:lvlJc w:val="left"/>
      <w:pPr>
        <w:ind w:left="5040" w:hanging="360"/>
      </w:pPr>
      <w:rPr>
        <w:rFonts w:ascii="Symbol" w:hAnsi="Symbol" w:hint="default"/>
      </w:rPr>
    </w:lvl>
    <w:lvl w:ilvl="7" w:tplc="37AAE296" w:tentative="1">
      <w:start w:val="1"/>
      <w:numFmt w:val="bullet"/>
      <w:lvlText w:val="o"/>
      <w:lvlJc w:val="left"/>
      <w:pPr>
        <w:ind w:left="5760" w:hanging="360"/>
      </w:pPr>
      <w:rPr>
        <w:rFonts w:ascii="Courier New" w:hAnsi="Courier New" w:cs="font243" w:hint="default"/>
      </w:rPr>
    </w:lvl>
    <w:lvl w:ilvl="8" w:tplc="21482E36" w:tentative="1">
      <w:start w:val="1"/>
      <w:numFmt w:val="bullet"/>
      <w:lvlText w:val=""/>
      <w:lvlJc w:val="left"/>
      <w:pPr>
        <w:ind w:left="6480" w:hanging="360"/>
      </w:pPr>
      <w:rPr>
        <w:rFonts w:ascii="Wingdings" w:hAnsi="Wingdings" w:hint="default"/>
      </w:rPr>
    </w:lvl>
  </w:abstractNum>
  <w:abstractNum w:abstractNumId="11" w15:restartNumberingAfterBreak="0">
    <w:nsid w:val="197A0075"/>
    <w:multiLevelType w:val="hybridMultilevel"/>
    <w:tmpl w:val="8132E73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1AE73894"/>
    <w:multiLevelType w:val="hybridMultilevel"/>
    <w:tmpl w:val="8A3A71A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1E39227F"/>
    <w:multiLevelType w:val="multilevel"/>
    <w:tmpl w:val="D6DAE8A8"/>
    <w:styleLink w:val="TableAttachment"/>
    <w:lvl w:ilvl="0">
      <w:start w:val="1"/>
      <w:numFmt w:val="bullet"/>
      <w:pStyle w:val="TableAttachmentTextBullet1"/>
      <w:lvlText w:val=""/>
      <w:lvlJc w:val="left"/>
      <w:pPr>
        <w:ind w:left="720" w:hanging="360"/>
      </w:pPr>
      <w:rPr>
        <w:rFonts w:ascii="Symbol" w:hAnsi="Symbol" w:hint="default"/>
      </w:rPr>
    </w:lvl>
    <w:lvl w:ilvl="1">
      <w:start w:val="1"/>
      <w:numFmt w:val="bullet"/>
      <w:pStyle w:val="TableAttachmentTextBullet2"/>
      <w:lvlText w:val="o"/>
      <w:lvlJc w:val="left"/>
      <w:pPr>
        <w:ind w:left="1440" w:hanging="360"/>
      </w:pPr>
      <w:rPr>
        <w:rFonts w:ascii="Courier New" w:hAnsi="Courier New" w:hint="default"/>
      </w:rPr>
    </w:lvl>
    <w:lvl w:ilvl="2">
      <w:start w:val="1"/>
      <w:numFmt w:val="bullet"/>
      <w:pStyle w:val="TableAttachmentTextBullet3"/>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ECD5C72"/>
    <w:multiLevelType w:val="hybridMultilevel"/>
    <w:tmpl w:val="9E547A3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25794A44"/>
    <w:multiLevelType w:val="hybridMultilevel"/>
    <w:tmpl w:val="C9EAA4A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27B86D00"/>
    <w:multiLevelType w:val="hybridMultilevel"/>
    <w:tmpl w:val="E8F6E2F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27BA49F2"/>
    <w:multiLevelType w:val="multilevel"/>
    <w:tmpl w:val="DA707838"/>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
      <w:lvlJc w:val="left"/>
      <w:pPr>
        <w:tabs>
          <w:tab w:val="num" w:pos="1080"/>
        </w:tabs>
        <w:ind w:left="1080" w:hanging="360"/>
      </w:pPr>
      <w:rPr>
        <w:rFonts w:ascii="Wingdings" w:hAnsi="Wingdings" w:hint="default"/>
        <w:sz w:val="20"/>
      </w:rPr>
    </w:lvl>
    <w:lvl w:ilvl="2" w:tentative="1">
      <w:start w:val="1"/>
      <w:numFmt w:val="bullet"/>
      <w:lvlText w:val=""/>
      <w:lvlJc w:val="left"/>
      <w:pPr>
        <w:tabs>
          <w:tab w:val="num" w:pos="1800"/>
        </w:tabs>
        <w:ind w:left="1800" w:hanging="360"/>
      </w:pPr>
      <w:rPr>
        <w:rFonts w:ascii="Wingdings" w:hAnsi="Wingdings" w:hint="default"/>
        <w:sz w:val="20"/>
      </w:rPr>
    </w:lvl>
    <w:lvl w:ilvl="3" w:tentative="1">
      <w:start w:val="1"/>
      <w:numFmt w:val="bullet"/>
      <w:lvlText w:val=""/>
      <w:lvlJc w:val="left"/>
      <w:pPr>
        <w:tabs>
          <w:tab w:val="num" w:pos="2520"/>
        </w:tabs>
        <w:ind w:left="2520" w:hanging="360"/>
      </w:pPr>
      <w:rPr>
        <w:rFonts w:ascii="Wingdings" w:hAnsi="Wingdings" w:hint="default"/>
        <w:sz w:val="20"/>
      </w:rPr>
    </w:lvl>
    <w:lvl w:ilvl="4" w:tentative="1">
      <w:start w:val="1"/>
      <w:numFmt w:val="bullet"/>
      <w:lvlText w:val=""/>
      <w:lvlJc w:val="left"/>
      <w:pPr>
        <w:tabs>
          <w:tab w:val="num" w:pos="3240"/>
        </w:tabs>
        <w:ind w:left="3240" w:hanging="360"/>
      </w:pPr>
      <w:rPr>
        <w:rFonts w:ascii="Wingdings" w:hAnsi="Wingdings" w:hint="default"/>
        <w:sz w:val="20"/>
      </w:rPr>
    </w:lvl>
    <w:lvl w:ilvl="5" w:tentative="1">
      <w:start w:val="1"/>
      <w:numFmt w:val="bullet"/>
      <w:lvlText w:val=""/>
      <w:lvlJc w:val="left"/>
      <w:pPr>
        <w:tabs>
          <w:tab w:val="num" w:pos="3960"/>
        </w:tabs>
        <w:ind w:left="3960" w:hanging="360"/>
      </w:pPr>
      <w:rPr>
        <w:rFonts w:ascii="Wingdings" w:hAnsi="Wingdings" w:hint="default"/>
        <w:sz w:val="20"/>
      </w:rPr>
    </w:lvl>
    <w:lvl w:ilvl="6" w:tentative="1">
      <w:start w:val="1"/>
      <w:numFmt w:val="bullet"/>
      <w:lvlText w:val=""/>
      <w:lvlJc w:val="left"/>
      <w:pPr>
        <w:tabs>
          <w:tab w:val="num" w:pos="4680"/>
        </w:tabs>
        <w:ind w:left="4680" w:hanging="360"/>
      </w:pPr>
      <w:rPr>
        <w:rFonts w:ascii="Wingdings" w:hAnsi="Wingdings" w:hint="default"/>
        <w:sz w:val="20"/>
      </w:rPr>
    </w:lvl>
    <w:lvl w:ilvl="7" w:tentative="1">
      <w:start w:val="1"/>
      <w:numFmt w:val="bullet"/>
      <w:lvlText w:val=""/>
      <w:lvlJc w:val="left"/>
      <w:pPr>
        <w:tabs>
          <w:tab w:val="num" w:pos="5400"/>
        </w:tabs>
        <w:ind w:left="5400" w:hanging="360"/>
      </w:pPr>
      <w:rPr>
        <w:rFonts w:ascii="Wingdings" w:hAnsi="Wingdings" w:hint="default"/>
        <w:sz w:val="20"/>
      </w:rPr>
    </w:lvl>
    <w:lvl w:ilvl="8" w:tentative="1">
      <w:start w:val="1"/>
      <w:numFmt w:val="bullet"/>
      <w:lvlText w:val=""/>
      <w:lvlJc w:val="left"/>
      <w:pPr>
        <w:tabs>
          <w:tab w:val="num" w:pos="6120"/>
        </w:tabs>
        <w:ind w:left="6120" w:hanging="360"/>
      </w:pPr>
      <w:rPr>
        <w:rFonts w:ascii="Wingdings" w:hAnsi="Wingdings" w:hint="default"/>
        <w:sz w:val="20"/>
      </w:rPr>
    </w:lvl>
  </w:abstractNum>
  <w:abstractNum w:abstractNumId="18" w15:restartNumberingAfterBreak="0">
    <w:nsid w:val="28755D7E"/>
    <w:multiLevelType w:val="hybridMultilevel"/>
    <w:tmpl w:val="FA08AE8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9" w15:restartNumberingAfterBreak="0">
    <w:nsid w:val="28F86B33"/>
    <w:multiLevelType w:val="multilevel"/>
    <w:tmpl w:val="D7AA215E"/>
    <w:styleLink w:val="Bullets"/>
    <w:lvl w:ilvl="0">
      <w:start w:val="1"/>
      <w:numFmt w:val="bullet"/>
      <w:lvlText w:val=""/>
      <w:lvlJc w:val="left"/>
      <w:pPr>
        <w:ind w:left="227" w:hanging="227"/>
      </w:pPr>
      <w:rPr>
        <w:rFonts w:ascii="Symbol" w:hAnsi="Symbol" w:hint="default"/>
        <w:color w:val="231F2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2C1F4ED1"/>
    <w:multiLevelType w:val="hybridMultilevel"/>
    <w:tmpl w:val="D6DAE8A8"/>
    <w:numStyleLink w:val="TableAttachment"/>
  </w:abstractNum>
  <w:abstractNum w:abstractNumId="21" w15:restartNumberingAfterBreak="0">
    <w:nsid w:val="308A6560"/>
    <w:multiLevelType w:val="multilevel"/>
    <w:tmpl w:val="0C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3E627F2C"/>
    <w:multiLevelType w:val="hybridMultilevel"/>
    <w:tmpl w:val="C526FFB0"/>
    <w:lvl w:ilvl="0" w:tplc="CC9AE652">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3" w15:restartNumberingAfterBreak="0">
    <w:nsid w:val="3EFC0FAF"/>
    <w:multiLevelType w:val="hybridMultilevel"/>
    <w:tmpl w:val="CDCECF50"/>
    <w:lvl w:ilvl="0" w:tplc="751290AA">
      <w:numFmt w:val="bullet"/>
      <w:lvlText w:val="–"/>
      <w:lvlJc w:val="left"/>
      <w:pPr>
        <w:ind w:left="644" w:hanging="360"/>
      </w:pPr>
      <w:rPr>
        <w:rFonts w:ascii="Arial" w:eastAsia="Calibri" w:hAnsi="Arial" w:cs="Arial" w:hint="default"/>
      </w:rPr>
    </w:lvl>
    <w:lvl w:ilvl="1" w:tplc="751290AA">
      <w:numFmt w:val="bullet"/>
      <w:lvlText w:val="–"/>
      <w:lvlJc w:val="left"/>
      <w:pPr>
        <w:ind w:left="1364" w:hanging="360"/>
      </w:pPr>
      <w:rPr>
        <w:rFonts w:ascii="Arial" w:eastAsia="Calibri" w:hAnsi="Arial" w:cs="Arial" w:hint="default"/>
      </w:rPr>
    </w:lvl>
    <w:lvl w:ilvl="2" w:tplc="0C090005">
      <w:start w:val="1"/>
      <w:numFmt w:val="bullet"/>
      <w:lvlText w:val=""/>
      <w:lvlJc w:val="left"/>
      <w:pPr>
        <w:ind w:left="2084" w:hanging="360"/>
      </w:pPr>
      <w:rPr>
        <w:rFonts w:ascii="Wingdings" w:hAnsi="Wingdings" w:hint="default"/>
      </w:rPr>
    </w:lvl>
    <w:lvl w:ilvl="3" w:tplc="0C090001" w:tentative="1">
      <w:start w:val="1"/>
      <w:numFmt w:val="bullet"/>
      <w:lvlText w:val=""/>
      <w:lvlJc w:val="left"/>
      <w:pPr>
        <w:ind w:left="2804" w:hanging="360"/>
      </w:pPr>
      <w:rPr>
        <w:rFonts w:ascii="Symbol" w:hAnsi="Symbol" w:hint="default"/>
      </w:rPr>
    </w:lvl>
    <w:lvl w:ilvl="4" w:tplc="0C090003" w:tentative="1">
      <w:start w:val="1"/>
      <w:numFmt w:val="bullet"/>
      <w:lvlText w:val="o"/>
      <w:lvlJc w:val="left"/>
      <w:pPr>
        <w:ind w:left="3524" w:hanging="360"/>
      </w:pPr>
      <w:rPr>
        <w:rFonts w:ascii="Courier New" w:hAnsi="Courier New" w:cs="Courier New" w:hint="default"/>
      </w:rPr>
    </w:lvl>
    <w:lvl w:ilvl="5" w:tplc="0C090005" w:tentative="1">
      <w:start w:val="1"/>
      <w:numFmt w:val="bullet"/>
      <w:lvlText w:val=""/>
      <w:lvlJc w:val="left"/>
      <w:pPr>
        <w:ind w:left="4244" w:hanging="360"/>
      </w:pPr>
      <w:rPr>
        <w:rFonts w:ascii="Wingdings" w:hAnsi="Wingdings" w:hint="default"/>
      </w:rPr>
    </w:lvl>
    <w:lvl w:ilvl="6" w:tplc="0C090001" w:tentative="1">
      <w:start w:val="1"/>
      <w:numFmt w:val="bullet"/>
      <w:lvlText w:val=""/>
      <w:lvlJc w:val="left"/>
      <w:pPr>
        <w:ind w:left="4964" w:hanging="360"/>
      </w:pPr>
      <w:rPr>
        <w:rFonts w:ascii="Symbol" w:hAnsi="Symbol" w:hint="default"/>
      </w:rPr>
    </w:lvl>
    <w:lvl w:ilvl="7" w:tplc="0C090003" w:tentative="1">
      <w:start w:val="1"/>
      <w:numFmt w:val="bullet"/>
      <w:lvlText w:val="o"/>
      <w:lvlJc w:val="left"/>
      <w:pPr>
        <w:ind w:left="5684" w:hanging="360"/>
      </w:pPr>
      <w:rPr>
        <w:rFonts w:ascii="Courier New" w:hAnsi="Courier New" w:cs="Courier New" w:hint="default"/>
      </w:rPr>
    </w:lvl>
    <w:lvl w:ilvl="8" w:tplc="0C090005" w:tentative="1">
      <w:start w:val="1"/>
      <w:numFmt w:val="bullet"/>
      <w:lvlText w:val=""/>
      <w:lvlJc w:val="left"/>
      <w:pPr>
        <w:ind w:left="6404" w:hanging="360"/>
      </w:pPr>
      <w:rPr>
        <w:rFonts w:ascii="Wingdings" w:hAnsi="Wingdings" w:hint="default"/>
      </w:rPr>
    </w:lvl>
  </w:abstractNum>
  <w:abstractNum w:abstractNumId="24" w15:restartNumberingAfterBreak="0">
    <w:nsid w:val="40FF4040"/>
    <w:multiLevelType w:val="hybridMultilevel"/>
    <w:tmpl w:val="436CEB8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5" w15:restartNumberingAfterBreak="0">
    <w:nsid w:val="42753A75"/>
    <w:multiLevelType w:val="hybridMultilevel"/>
    <w:tmpl w:val="C406C538"/>
    <w:lvl w:ilvl="0" w:tplc="0C090001">
      <w:start w:val="1"/>
      <w:numFmt w:val="bullet"/>
      <w:lvlText w:val=""/>
      <w:lvlJc w:val="left"/>
      <w:pPr>
        <w:ind w:left="520" w:hanging="360"/>
      </w:pPr>
      <w:rPr>
        <w:rFonts w:ascii="Symbol" w:hAnsi="Symbol" w:hint="default"/>
      </w:rPr>
    </w:lvl>
    <w:lvl w:ilvl="1" w:tplc="751290AA">
      <w:numFmt w:val="bullet"/>
      <w:lvlText w:val="–"/>
      <w:lvlJc w:val="left"/>
      <w:pPr>
        <w:ind w:left="1240" w:hanging="360"/>
      </w:pPr>
      <w:rPr>
        <w:rFonts w:ascii="Arial" w:eastAsia="Calibri" w:hAnsi="Arial" w:cs="Arial" w:hint="default"/>
      </w:rPr>
    </w:lvl>
    <w:lvl w:ilvl="2" w:tplc="0C090005">
      <w:start w:val="1"/>
      <w:numFmt w:val="bullet"/>
      <w:lvlText w:val=""/>
      <w:lvlJc w:val="left"/>
      <w:pPr>
        <w:ind w:left="1960" w:hanging="360"/>
      </w:pPr>
      <w:rPr>
        <w:rFonts w:ascii="Wingdings" w:hAnsi="Wingdings" w:hint="default"/>
      </w:rPr>
    </w:lvl>
    <w:lvl w:ilvl="3" w:tplc="0C090001" w:tentative="1">
      <w:start w:val="1"/>
      <w:numFmt w:val="bullet"/>
      <w:lvlText w:val=""/>
      <w:lvlJc w:val="left"/>
      <w:pPr>
        <w:ind w:left="2680" w:hanging="360"/>
      </w:pPr>
      <w:rPr>
        <w:rFonts w:ascii="Symbol" w:hAnsi="Symbol" w:hint="default"/>
      </w:rPr>
    </w:lvl>
    <w:lvl w:ilvl="4" w:tplc="0C090003" w:tentative="1">
      <w:start w:val="1"/>
      <w:numFmt w:val="bullet"/>
      <w:lvlText w:val="o"/>
      <w:lvlJc w:val="left"/>
      <w:pPr>
        <w:ind w:left="3400" w:hanging="360"/>
      </w:pPr>
      <w:rPr>
        <w:rFonts w:ascii="Courier New" w:hAnsi="Courier New" w:cs="Courier New" w:hint="default"/>
      </w:rPr>
    </w:lvl>
    <w:lvl w:ilvl="5" w:tplc="0C090005" w:tentative="1">
      <w:start w:val="1"/>
      <w:numFmt w:val="bullet"/>
      <w:lvlText w:val=""/>
      <w:lvlJc w:val="left"/>
      <w:pPr>
        <w:ind w:left="4120" w:hanging="360"/>
      </w:pPr>
      <w:rPr>
        <w:rFonts w:ascii="Wingdings" w:hAnsi="Wingdings" w:hint="default"/>
      </w:rPr>
    </w:lvl>
    <w:lvl w:ilvl="6" w:tplc="0C090001" w:tentative="1">
      <w:start w:val="1"/>
      <w:numFmt w:val="bullet"/>
      <w:lvlText w:val=""/>
      <w:lvlJc w:val="left"/>
      <w:pPr>
        <w:ind w:left="4840" w:hanging="360"/>
      </w:pPr>
      <w:rPr>
        <w:rFonts w:ascii="Symbol" w:hAnsi="Symbol" w:hint="default"/>
      </w:rPr>
    </w:lvl>
    <w:lvl w:ilvl="7" w:tplc="0C090003" w:tentative="1">
      <w:start w:val="1"/>
      <w:numFmt w:val="bullet"/>
      <w:lvlText w:val="o"/>
      <w:lvlJc w:val="left"/>
      <w:pPr>
        <w:ind w:left="5560" w:hanging="360"/>
      </w:pPr>
      <w:rPr>
        <w:rFonts w:ascii="Courier New" w:hAnsi="Courier New" w:cs="Courier New" w:hint="default"/>
      </w:rPr>
    </w:lvl>
    <w:lvl w:ilvl="8" w:tplc="0C090005" w:tentative="1">
      <w:start w:val="1"/>
      <w:numFmt w:val="bullet"/>
      <w:lvlText w:val=""/>
      <w:lvlJc w:val="left"/>
      <w:pPr>
        <w:ind w:left="6280" w:hanging="360"/>
      </w:pPr>
      <w:rPr>
        <w:rFonts w:ascii="Wingdings" w:hAnsi="Wingdings" w:hint="default"/>
      </w:rPr>
    </w:lvl>
  </w:abstractNum>
  <w:abstractNum w:abstractNumId="26" w15:restartNumberingAfterBreak="0">
    <w:nsid w:val="42D36AB0"/>
    <w:multiLevelType w:val="multilevel"/>
    <w:tmpl w:val="DB422F72"/>
    <w:lvl w:ilvl="0">
      <w:start w:val="1"/>
      <w:numFmt w:val="bullet"/>
      <w:pStyle w:val="Bullets1"/>
      <w:lvlText w:val=""/>
      <w:lvlJc w:val="left"/>
      <w:pPr>
        <w:ind w:left="584" w:hanging="227"/>
      </w:pPr>
      <w:rPr>
        <w:rFonts w:ascii="Symbol" w:hAnsi="Symbol" w:hint="default"/>
        <w:color w:val="231F20"/>
      </w:rPr>
    </w:lvl>
    <w:lvl w:ilvl="1">
      <w:start w:val="1"/>
      <w:numFmt w:val="bullet"/>
      <w:pStyle w:val="Bullets2"/>
      <w:lvlText w:val=""/>
      <w:lvlJc w:val="left"/>
      <w:pPr>
        <w:ind w:left="1010" w:hanging="227"/>
      </w:pPr>
      <w:rPr>
        <w:rFonts w:ascii="Symbol" w:hAnsi="Symbol" w:hint="default"/>
      </w:rPr>
    </w:lvl>
    <w:lvl w:ilvl="2">
      <w:start w:val="1"/>
      <w:numFmt w:val="bullet"/>
      <w:pStyle w:val="Bullets3"/>
      <w:lvlText w:val=""/>
      <w:lvlJc w:val="left"/>
      <w:pPr>
        <w:ind w:left="1037" w:hanging="226"/>
      </w:pPr>
      <w:rPr>
        <w:rFonts w:ascii="Symbol" w:hAnsi="Symbol" w:hint="default"/>
      </w:rPr>
    </w:lvl>
    <w:lvl w:ilvl="3">
      <w:start w:val="1"/>
      <w:numFmt w:val="decimal"/>
      <w:lvlText w:val="(%4)"/>
      <w:lvlJc w:val="left"/>
      <w:pPr>
        <w:ind w:left="1797" w:hanging="360"/>
      </w:pPr>
      <w:rPr>
        <w:rFonts w:hint="default"/>
      </w:rPr>
    </w:lvl>
    <w:lvl w:ilvl="4">
      <w:start w:val="1"/>
      <w:numFmt w:val="lowerLetter"/>
      <w:lvlText w:val="(%5)"/>
      <w:lvlJc w:val="left"/>
      <w:pPr>
        <w:ind w:left="2157" w:hanging="360"/>
      </w:pPr>
      <w:rPr>
        <w:rFonts w:hint="default"/>
      </w:rPr>
    </w:lvl>
    <w:lvl w:ilvl="5">
      <w:start w:val="1"/>
      <w:numFmt w:val="lowerRoman"/>
      <w:lvlText w:val="(%6)"/>
      <w:lvlJc w:val="left"/>
      <w:pPr>
        <w:ind w:left="2517" w:hanging="360"/>
      </w:pPr>
      <w:rPr>
        <w:rFonts w:hint="default"/>
      </w:rPr>
    </w:lvl>
    <w:lvl w:ilvl="6">
      <w:start w:val="1"/>
      <w:numFmt w:val="decimal"/>
      <w:lvlText w:val="%7."/>
      <w:lvlJc w:val="left"/>
      <w:pPr>
        <w:ind w:left="2877" w:hanging="360"/>
      </w:pPr>
      <w:rPr>
        <w:rFonts w:hint="default"/>
      </w:rPr>
    </w:lvl>
    <w:lvl w:ilvl="7">
      <w:start w:val="1"/>
      <w:numFmt w:val="lowerLetter"/>
      <w:lvlText w:val="%8."/>
      <w:lvlJc w:val="left"/>
      <w:pPr>
        <w:ind w:left="3237" w:hanging="360"/>
      </w:pPr>
      <w:rPr>
        <w:rFonts w:hint="default"/>
      </w:rPr>
    </w:lvl>
    <w:lvl w:ilvl="8">
      <w:start w:val="1"/>
      <w:numFmt w:val="lowerRoman"/>
      <w:lvlText w:val="%9."/>
      <w:lvlJc w:val="left"/>
      <w:pPr>
        <w:ind w:left="3597" w:hanging="360"/>
      </w:pPr>
      <w:rPr>
        <w:rFonts w:hint="default"/>
      </w:rPr>
    </w:lvl>
  </w:abstractNum>
  <w:abstractNum w:abstractNumId="27" w15:restartNumberingAfterBreak="0">
    <w:nsid w:val="45382BE1"/>
    <w:multiLevelType w:val="hybridMultilevel"/>
    <w:tmpl w:val="0A64187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454E051B"/>
    <w:multiLevelType w:val="hybridMultilevel"/>
    <w:tmpl w:val="30BE4942"/>
    <w:lvl w:ilvl="0" w:tplc="D8A280C0">
      <w:start w:val="1"/>
      <w:numFmt w:val="decimal"/>
      <w:pStyle w:val="Policylist1"/>
      <w:lvlText w:val="%1."/>
      <w:lvlJc w:val="left"/>
      <w:pPr>
        <w:ind w:left="720" w:hanging="360"/>
      </w:pPr>
      <w:rPr>
        <w:rFonts w:hint="default"/>
      </w:rPr>
    </w:lvl>
    <w:lvl w:ilvl="1" w:tplc="B6426ED4" w:tentative="1">
      <w:start w:val="1"/>
      <w:numFmt w:val="bullet"/>
      <w:lvlText w:val="o"/>
      <w:lvlJc w:val="left"/>
      <w:pPr>
        <w:ind w:left="1440" w:hanging="360"/>
      </w:pPr>
      <w:rPr>
        <w:rFonts w:ascii="Courier New" w:hAnsi="Courier New" w:cs="font243" w:hint="default"/>
      </w:rPr>
    </w:lvl>
    <w:lvl w:ilvl="2" w:tplc="57EEAD68" w:tentative="1">
      <w:start w:val="1"/>
      <w:numFmt w:val="bullet"/>
      <w:lvlText w:val=""/>
      <w:lvlJc w:val="left"/>
      <w:pPr>
        <w:ind w:left="2160" w:hanging="360"/>
      </w:pPr>
      <w:rPr>
        <w:rFonts w:ascii="Wingdings" w:hAnsi="Wingdings" w:hint="default"/>
      </w:rPr>
    </w:lvl>
    <w:lvl w:ilvl="3" w:tplc="22F0C4D0" w:tentative="1">
      <w:start w:val="1"/>
      <w:numFmt w:val="bullet"/>
      <w:lvlText w:val=""/>
      <w:lvlJc w:val="left"/>
      <w:pPr>
        <w:ind w:left="2880" w:hanging="360"/>
      </w:pPr>
      <w:rPr>
        <w:rFonts w:ascii="Symbol" w:hAnsi="Symbol" w:hint="default"/>
      </w:rPr>
    </w:lvl>
    <w:lvl w:ilvl="4" w:tplc="F8F46826" w:tentative="1">
      <w:start w:val="1"/>
      <w:numFmt w:val="bullet"/>
      <w:lvlText w:val="o"/>
      <w:lvlJc w:val="left"/>
      <w:pPr>
        <w:ind w:left="3600" w:hanging="360"/>
      </w:pPr>
      <w:rPr>
        <w:rFonts w:ascii="Courier New" w:hAnsi="Courier New" w:cs="font243" w:hint="default"/>
      </w:rPr>
    </w:lvl>
    <w:lvl w:ilvl="5" w:tplc="DDBAB700" w:tentative="1">
      <w:start w:val="1"/>
      <w:numFmt w:val="bullet"/>
      <w:lvlText w:val=""/>
      <w:lvlJc w:val="left"/>
      <w:pPr>
        <w:ind w:left="4320" w:hanging="360"/>
      </w:pPr>
      <w:rPr>
        <w:rFonts w:ascii="Wingdings" w:hAnsi="Wingdings" w:hint="default"/>
      </w:rPr>
    </w:lvl>
    <w:lvl w:ilvl="6" w:tplc="0A58383C" w:tentative="1">
      <w:start w:val="1"/>
      <w:numFmt w:val="bullet"/>
      <w:lvlText w:val=""/>
      <w:lvlJc w:val="left"/>
      <w:pPr>
        <w:ind w:left="5040" w:hanging="360"/>
      </w:pPr>
      <w:rPr>
        <w:rFonts w:ascii="Symbol" w:hAnsi="Symbol" w:hint="default"/>
      </w:rPr>
    </w:lvl>
    <w:lvl w:ilvl="7" w:tplc="B1164CEA" w:tentative="1">
      <w:start w:val="1"/>
      <w:numFmt w:val="bullet"/>
      <w:lvlText w:val="o"/>
      <w:lvlJc w:val="left"/>
      <w:pPr>
        <w:ind w:left="5760" w:hanging="360"/>
      </w:pPr>
      <w:rPr>
        <w:rFonts w:ascii="Courier New" w:hAnsi="Courier New" w:cs="font243" w:hint="default"/>
      </w:rPr>
    </w:lvl>
    <w:lvl w:ilvl="8" w:tplc="2014F8C8" w:tentative="1">
      <w:start w:val="1"/>
      <w:numFmt w:val="bullet"/>
      <w:lvlText w:val=""/>
      <w:lvlJc w:val="left"/>
      <w:pPr>
        <w:ind w:left="6480" w:hanging="360"/>
      </w:pPr>
      <w:rPr>
        <w:rFonts w:ascii="Wingdings" w:hAnsi="Wingdings" w:hint="default"/>
      </w:rPr>
    </w:lvl>
  </w:abstractNum>
  <w:abstractNum w:abstractNumId="29" w15:restartNumberingAfterBreak="0">
    <w:nsid w:val="47530EF2"/>
    <w:multiLevelType w:val="multilevel"/>
    <w:tmpl w:val="D6DAE8A8"/>
    <w:numStyleLink w:val="TableAttachment"/>
  </w:abstractNum>
  <w:abstractNum w:abstractNumId="30" w15:restartNumberingAfterBreak="0">
    <w:nsid w:val="4A5F7590"/>
    <w:multiLevelType w:val="hybridMultilevel"/>
    <w:tmpl w:val="2FC858E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1" w15:restartNumberingAfterBreak="0">
    <w:nsid w:val="4B7170F7"/>
    <w:multiLevelType w:val="hybridMultilevel"/>
    <w:tmpl w:val="B948706A"/>
    <w:lvl w:ilvl="0" w:tplc="0C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2" w15:restartNumberingAfterBreak="0">
    <w:nsid w:val="4CA33CF3"/>
    <w:multiLevelType w:val="hybridMultilevel"/>
    <w:tmpl w:val="6B669C48"/>
    <w:lvl w:ilvl="0" w:tplc="199CF1D2">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3" w15:restartNumberingAfterBreak="0">
    <w:nsid w:val="55530F0F"/>
    <w:multiLevelType w:val="hybridMultilevel"/>
    <w:tmpl w:val="16B682DA"/>
    <w:lvl w:ilvl="0" w:tplc="5F5CEA9C">
      <w:start w:val="1"/>
      <w:numFmt w:val="bullet"/>
      <w:pStyle w:val="TableBullets2"/>
      <w:lvlText w:val="–"/>
      <w:lvlJc w:val="left"/>
      <w:pPr>
        <w:ind w:left="454" w:hanging="227"/>
      </w:pPr>
      <w:rPr>
        <w:rFonts w:ascii="Arial" w:hAnsi="Aria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34" w15:restartNumberingAfterBreak="0">
    <w:nsid w:val="5EBD3ACF"/>
    <w:multiLevelType w:val="hybridMultilevel"/>
    <w:tmpl w:val="352AFCBC"/>
    <w:lvl w:ilvl="0" w:tplc="0C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5" w15:restartNumberingAfterBreak="0">
    <w:nsid w:val="5EDC6555"/>
    <w:multiLevelType w:val="hybridMultilevel"/>
    <w:tmpl w:val="4308DD7E"/>
    <w:lvl w:ilvl="0" w:tplc="5830865A">
      <w:start w:val="1"/>
      <w:numFmt w:val="bullet"/>
      <w:lvlText w:val=""/>
      <w:lvlJc w:val="left"/>
      <w:pPr>
        <w:ind w:left="2061" w:hanging="360"/>
      </w:pPr>
      <w:rPr>
        <w:rFonts w:ascii="Symbol" w:hAnsi="Symbol" w:hint="default"/>
      </w:rPr>
    </w:lvl>
    <w:lvl w:ilvl="1" w:tplc="0C090003" w:tentative="1">
      <w:start w:val="1"/>
      <w:numFmt w:val="bullet"/>
      <w:lvlText w:val="o"/>
      <w:lvlJc w:val="left"/>
      <w:pPr>
        <w:ind w:left="2781" w:hanging="360"/>
      </w:pPr>
      <w:rPr>
        <w:rFonts w:ascii="Courier New" w:hAnsi="Courier New" w:cs="Courier New" w:hint="default"/>
      </w:rPr>
    </w:lvl>
    <w:lvl w:ilvl="2" w:tplc="0C090005" w:tentative="1">
      <w:start w:val="1"/>
      <w:numFmt w:val="bullet"/>
      <w:lvlText w:val=""/>
      <w:lvlJc w:val="left"/>
      <w:pPr>
        <w:ind w:left="3501" w:hanging="360"/>
      </w:pPr>
      <w:rPr>
        <w:rFonts w:ascii="Wingdings" w:hAnsi="Wingdings" w:hint="default"/>
      </w:rPr>
    </w:lvl>
    <w:lvl w:ilvl="3" w:tplc="0C090001" w:tentative="1">
      <w:start w:val="1"/>
      <w:numFmt w:val="bullet"/>
      <w:lvlText w:val=""/>
      <w:lvlJc w:val="left"/>
      <w:pPr>
        <w:ind w:left="4221" w:hanging="360"/>
      </w:pPr>
      <w:rPr>
        <w:rFonts w:ascii="Symbol" w:hAnsi="Symbol" w:hint="default"/>
      </w:rPr>
    </w:lvl>
    <w:lvl w:ilvl="4" w:tplc="0C090003" w:tentative="1">
      <w:start w:val="1"/>
      <w:numFmt w:val="bullet"/>
      <w:lvlText w:val="o"/>
      <w:lvlJc w:val="left"/>
      <w:pPr>
        <w:ind w:left="4941" w:hanging="360"/>
      </w:pPr>
      <w:rPr>
        <w:rFonts w:ascii="Courier New" w:hAnsi="Courier New" w:cs="Courier New" w:hint="default"/>
      </w:rPr>
    </w:lvl>
    <w:lvl w:ilvl="5" w:tplc="0C090005" w:tentative="1">
      <w:start w:val="1"/>
      <w:numFmt w:val="bullet"/>
      <w:lvlText w:val=""/>
      <w:lvlJc w:val="left"/>
      <w:pPr>
        <w:ind w:left="5661" w:hanging="360"/>
      </w:pPr>
      <w:rPr>
        <w:rFonts w:ascii="Wingdings" w:hAnsi="Wingdings" w:hint="default"/>
      </w:rPr>
    </w:lvl>
    <w:lvl w:ilvl="6" w:tplc="0C090001" w:tentative="1">
      <w:start w:val="1"/>
      <w:numFmt w:val="bullet"/>
      <w:lvlText w:val=""/>
      <w:lvlJc w:val="left"/>
      <w:pPr>
        <w:ind w:left="6381" w:hanging="360"/>
      </w:pPr>
      <w:rPr>
        <w:rFonts w:ascii="Symbol" w:hAnsi="Symbol" w:hint="default"/>
      </w:rPr>
    </w:lvl>
    <w:lvl w:ilvl="7" w:tplc="0C090003" w:tentative="1">
      <w:start w:val="1"/>
      <w:numFmt w:val="bullet"/>
      <w:lvlText w:val="o"/>
      <w:lvlJc w:val="left"/>
      <w:pPr>
        <w:ind w:left="7101" w:hanging="360"/>
      </w:pPr>
      <w:rPr>
        <w:rFonts w:ascii="Courier New" w:hAnsi="Courier New" w:cs="Courier New" w:hint="default"/>
      </w:rPr>
    </w:lvl>
    <w:lvl w:ilvl="8" w:tplc="0C090005" w:tentative="1">
      <w:start w:val="1"/>
      <w:numFmt w:val="bullet"/>
      <w:lvlText w:val=""/>
      <w:lvlJc w:val="left"/>
      <w:pPr>
        <w:ind w:left="7821" w:hanging="360"/>
      </w:pPr>
      <w:rPr>
        <w:rFonts w:ascii="Wingdings" w:hAnsi="Wingdings" w:hint="default"/>
      </w:rPr>
    </w:lvl>
  </w:abstractNum>
  <w:abstractNum w:abstractNumId="36" w15:restartNumberingAfterBreak="0">
    <w:nsid w:val="61CA41F9"/>
    <w:multiLevelType w:val="hybridMultilevel"/>
    <w:tmpl w:val="4ED0E89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7" w15:restartNumberingAfterBreak="0">
    <w:nsid w:val="620941C6"/>
    <w:multiLevelType w:val="multilevel"/>
    <w:tmpl w:val="D34A3C4A"/>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8" w15:restartNumberingAfterBreak="0">
    <w:nsid w:val="72B72B7B"/>
    <w:multiLevelType w:val="hybridMultilevel"/>
    <w:tmpl w:val="85860136"/>
    <w:lvl w:ilvl="0" w:tplc="8AFA097C">
      <w:start w:val="1"/>
      <w:numFmt w:val="decimal"/>
      <w:lvlText w:val="%1."/>
      <w:lvlJc w:val="left"/>
      <w:pPr>
        <w:ind w:left="720" w:hanging="360"/>
      </w:pPr>
    </w:lvl>
    <w:lvl w:ilvl="1" w:tplc="4150FBF6" w:tentative="1">
      <w:start w:val="1"/>
      <w:numFmt w:val="lowerLetter"/>
      <w:lvlText w:val="%2."/>
      <w:lvlJc w:val="left"/>
      <w:pPr>
        <w:ind w:left="1440" w:hanging="360"/>
      </w:pPr>
    </w:lvl>
    <w:lvl w:ilvl="2" w:tplc="9DAEC5DC">
      <w:start w:val="1"/>
      <w:numFmt w:val="lowerRoman"/>
      <w:lvlText w:val="%3."/>
      <w:lvlJc w:val="right"/>
      <w:pPr>
        <w:ind w:left="2160" w:hanging="180"/>
      </w:pPr>
    </w:lvl>
    <w:lvl w:ilvl="3" w:tplc="0D28317C" w:tentative="1">
      <w:start w:val="1"/>
      <w:numFmt w:val="decimal"/>
      <w:lvlText w:val="%4."/>
      <w:lvlJc w:val="left"/>
      <w:pPr>
        <w:ind w:left="2880" w:hanging="360"/>
      </w:pPr>
    </w:lvl>
    <w:lvl w:ilvl="4" w:tplc="C0FAED6A" w:tentative="1">
      <w:start w:val="1"/>
      <w:numFmt w:val="lowerLetter"/>
      <w:lvlText w:val="%5."/>
      <w:lvlJc w:val="left"/>
      <w:pPr>
        <w:ind w:left="3600" w:hanging="360"/>
      </w:pPr>
    </w:lvl>
    <w:lvl w:ilvl="5" w:tplc="A830E2A2" w:tentative="1">
      <w:start w:val="1"/>
      <w:numFmt w:val="lowerRoman"/>
      <w:lvlText w:val="%6."/>
      <w:lvlJc w:val="right"/>
      <w:pPr>
        <w:ind w:left="4320" w:hanging="180"/>
      </w:pPr>
    </w:lvl>
    <w:lvl w:ilvl="6" w:tplc="09729DE2" w:tentative="1">
      <w:start w:val="1"/>
      <w:numFmt w:val="decimal"/>
      <w:lvlText w:val="%7."/>
      <w:lvlJc w:val="left"/>
      <w:pPr>
        <w:ind w:left="5040" w:hanging="360"/>
      </w:pPr>
    </w:lvl>
    <w:lvl w:ilvl="7" w:tplc="681A1D14" w:tentative="1">
      <w:start w:val="1"/>
      <w:numFmt w:val="lowerLetter"/>
      <w:lvlText w:val="%8."/>
      <w:lvlJc w:val="left"/>
      <w:pPr>
        <w:ind w:left="5760" w:hanging="360"/>
      </w:pPr>
    </w:lvl>
    <w:lvl w:ilvl="8" w:tplc="FDC40144" w:tentative="1">
      <w:start w:val="1"/>
      <w:numFmt w:val="lowerRoman"/>
      <w:lvlText w:val="%9."/>
      <w:lvlJc w:val="right"/>
      <w:pPr>
        <w:ind w:left="6480" w:hanging="180"/>
      </w:pPr>
    </w:lvl>
  </w:abstractNum>
  <w:abstractNum w:abstractNumId="39" w15:restartNumberingAfterBreak="0">
    <w:nsid w:val="76F60C8B"/>
    <w:multiLevelType w:val="hybridMultilevel"/>
    <w:tmpl w:val="A234558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40" w15:restartNumberingAfterBreak="0">
    <w:nsid w:val="7F036E93"/>
    <w:multiLevelType w:val="hybridMultilevel"/>
    <w:tmpl w:val="76B8E56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1079328526">
    <w:abstractNumId w:val="19"/>
  </w:num>
  <w:num w:numId="2" w16cid:durableId="1271233538">
    <w:abstractNumId w:val="26"/>
  </w:num>
  <w:num w:numId="3" w16cid:durableId="1460875974">
    <w:abstractNumId w:val="38"/>
  </w:num>
  <w:num w:numId="4" w16cid:durableId="762191475">
    <w:abstractNumId w:val="6"/>
  </w:num>
  <w:num w:numId="5" w16cid:durableId="789662581">
    <w:abstractNumId w:val="10"/>
  </w:num>
  <w:num w:numId="6" w16cid:durableId="932710354">
    <w:abstractNumId w:val="28"/>
  </w:num>
  <w:num w:numId="7" w16cid:durableId="53744222">
    <w:abstractNumId w:val="33"/>
  </w:num>
  <w:num w:numId="8" w16cid:durableId="1251815678">
    <w:abstractNumId w:val="25"/>
  </w:num>
  <w:num w:numId="9" w16cid:durableId="832793455">
    <w:abstractNumId w:val="16"/>
  </w:num>
  <w:num w:numId="10" w16cid:durableId="1668171348">
    <w:abstractNumId w:val="36"/>
  </w:num>
  <w:num w:numId="11" w16cid:durableId="17388665">
    <w:abstractNumId w:val="1"/>
  </w:num>
  <w:num w:numId="12" w16cid:durableId="1924602397">
    <w:abstractNumId w:val="18"/>
  </w:num>
  <w:num w:numId="13" w16cid:durableId="788551084">
    <w:abstractNumId w:val="5"/>
  </w:num>
  <w:num w:numId="14" w16cid:durableId="529299425">
    <w:abstractNumId w:val="30"/>
  </w:num>
  <w:num w:numId="15" w16cid:durableId="121732672">
    <w:abstractNumId w:val="17"/>
  </w:num>
  <w:num w:numId="16" w16cid:durableId="54819056">
    <w:abstractNumId w:val="24"/>
  </w:num>
  <w:num w:numId="17" w16cid:durableId="1242177001">
    <w:abstractNumId w:val="23"/>
  </w:num>
  <w:num w:numId="18" w16cid:durableId="982584567">
    <w:abstractNumId w:val="9"/>
  </w:num>
  <w:num w:numId="19" w16cid:durableId="2096052320">
    <w:abstractNumId w:val="15"/>
  </w:num>
  <w:num w:numId="20" w16cid:durableId="49572710">
    <w:abstractNumId w:val="26"/>
  </w:num>
  <w:num w:numId="21" w16cid:durableId="1906064733">
    <w:abstractNumId w:val="12"/>
  </w:num>
  <w:num w:numId="22" w16cid:durableId="1509756353">
    <w:abstractNumId w:val="3"/>
  </w:num>
  <w:num w:numId="23" w16cid:durableId="435564994">
    <w:abstractNumId w:val="14"/>
  </w:num>
  <w:num w:numId="24" w16cid:durableId="978652466">
    <w:abstractNumId w:val="26"/>
  </w:num>
  <w:num w:numId="25" w16cid:durableId="92751723">
    <w:abstractNumId w:val="26"/>
  </w:num>
  <w:num w:numId="26" w16cid:durableId="1433014270">
    <w:abstractNumId w:val="26"/>
  </w:num>
  <w:num w:numId="27" w16cid:durableId="527067723">
    <w:abstractNumId w:val="26"/>
  </w:num>
  <w:num w:numId="28" w16cid:durableId="1703170243">
    <w:abstractNumId w:val="2"/>
  </w:num>
  <w:num w:numId="29" w16cid:durableId="795417434">
    <w:abstractNumId w:val="35"/>
  </w:num>
  <w:num w:numId="30" w16cid:durableId="306789150">
    <w:abstractNumId w:val="13"/>
  </w:num>
  <w:num w:numId="31" w16cid:durableId="700206527">
    <w:abstractNumId w:val="29"/>
  </w:num>
  <w:num w:numId="32" w16cid:durableId="1535458274">
    <w:abstractNumId w:val="37"/>
  </w:num>
  <w:num w:numId="33" w16cid:durableId="349600881">
    <w:abstractNumId w:val="31"/>
  </w:num>
  <w:num w:numId="34" w16cid:durableId="1487431503">
    <w:abstractNumId w:val="34"/>
  </w:num>
  <w:num w:numId="35" w16cid:durableId="778450233">
    <w:abstractNumId w:val="0"/>
  </w:num>
  <w:num w:numId="36" w16cid:durableId="1778409039">
    <w:abstractNumId w:val="27"/>
  </w:num>
  <w:num w:numId="37" w16cid:durableId="229536792">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470972827">
    <w:abstractNumId w:val="8"/>
  </w:num>
  <w:num w:numId="39" w16cid:durableId="1224832505">
    <w:abstractNumId w:val="20"/>
  </w:num>
  <w:num w:numId="40" w16cid:durableId="177626047">
    <w:abstractNumId w:val="29"/>
    <w:lvlOverride w:ilvl="0">
      <w:lvl w:ilvl="0">
        <w:start w:val="1"/>
        <w:numFmt w:val="bullet"/>
        <w:pStyle w:val="TableAttachmentTextBullet1"/>
        <w:lvlText w:val=""/>
        <w:lvlJc w:val="left"/>
        <w:pPr>
          <w:ind w:left="720" w:hanging="360"/>
        </w:pPr>
        <w:rPr>
          <w:rFonts w:ascii="Symbol" w:hAnsi="Symbol" w:hint="default"/>
          <w:color w:val="auto"/>
        </w:rPr>
      </w:lvl>
    </w:lvlOverride>
  </w:num>
  <w:num w:numId="41" w16cid:durableId="1385063733">
    <w:abstractNumId w:val="21"/>
  </w:num>
  <w:num w:numId="42" w16cid:durableId="1875000989">
    <w:abstractNumId w:val="2"/>
    <w:lvlOverride w:ilvl="0">
      <w:lvl w:ilvl="0" w:tplc="03B23160">
        <w:start w:val="1"/>
        <w:numFmt w:val="bullet"/>
        <w:pStyle w:val="BodyTextBullet1"/>
        <w:lvlText w:val=""/>
        <w:lvlJc w:val="left"/>
        <w:pPr>
          <w:ind w:left="1080" w:hanging="360"/>
        </w:pPr>
        <w:rPr>
          <w:rFonts w:ascii="Symbol" w:hAnsi="Symbol" w:hint="default"/>
          <w:color w:val="auto"/>
        </w:rPr>
      </w:lvl>
    </w:lvlOverride>
  </w:num>
  <w:num w:numId="43" w16cid:durableId="184099955">
    <w:abstractNumId w:val="40"/>
  </w:num>
  <w:num w:numId="44" w16cid:durableId="625279048">
    <w:abstractNumId w:val="2"/>
    <w:lvlOverride w:ilvl="0">
      <w:lvl w:ilvl="0" w:tplc="03B23160">
        <w:start w:val="1"/>
        <w:numFmt w:val="bullet"/>
        <w:pStyle w:val="BodyTextBullet1"/>
        <w:lvlText w:val=""/>
        <w:lvlJc w:val="left"/>
        <w:pPr>
          <w:ind w:left="1080" w:hanging="360"/>
        </w:pPr>
        <w:rPr>
          <w:rFonts w:ascii="Symbol" w:hAnsi="Symbol" w:hint="default"/>
          <w:color w:val="auto"/>
        </w:rPr>
      </w:lvl>
    </w:lvlOverride>
  </w:num>
  <w:num w:numId="45" w16cid:durableId="1067193781">
    <w:abstractNumId w:val="29"/>
    <w:lvlOverride w:ilvl="0">
      <w:lvl w:ilvl="0">
        <w:start w:val="1"/>
        <w:numFmt w:val="bullet"/>
        <w:pStyle w:val="TableAttachmentTextBullet1"/>
        <w:lvlText w:val=""/>
        <w:lvlJc w:val="left"/>
        <w:pPr>
          <w:ind w:left="720" w:hanging="360"/>
        </w:pPr>
        <w:rPr>
          <w:rFonts w:ascii="Symbol" w:hAnsi="Symbol" w:hint="default"/>
          <w:color w:val="auto"/>
        </w:rPr>
      </w:lvl>
    </w:lvlOverride>
  </w:num>
  <w:num w:numId="46" w16cid:durableId="1288195457">
    <w:abstractNumId w:val="4"/>
  </w:num>
  <w:num w:numId="47" w16cid:durableId="1850022293">
    <w:abstractNumId w:val="39"/>
  </w:num>
  <w:num w:numId="48" w16cid:durableId="918445796">
    <w:abstractNumId w:val="32"/>
  </w:num>
  <w:num w:numId="49" w16cid:durableId="38290431">
    <w:abstractNumId w:val="22"/>
  </w:num>
  <w:num w:numId="50" w16cid:durableId="901796343">
    <w:abstractNumId w:val="11"/>
  </w:num>
  <w:num w:numId="51" w16cid:durableId="1640723710">
    <w:abstractNumId w:val="7"/>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F1D3F"/>
    <w:rsid w:val="000777F6"/>
    <w:rsid w:val="00081339"/>
    <w:rsid w:val="000B3F46"/>
    <w:rsid w:val="000B5388"/>
    <w:rsid w:val="0011731C"/>
    <w:rsid w:val="00153DE6"/>
    <w:rsid w:val="00175E45"/>
    <w:rsid w:val="00184F32"/>
    <w:rsid w:val="00186C5A"/>
    <w:rsid w:val="001A07C5"/>
    <w:rsid w:val="001B0059"/>
    <w:rsid w:val="001D2489"/>
    <w:rsid w:val="001E3E42"/>
    <w:rsid w:val="001E5E86"/>
    <w:rsid w:val="001F4127"/>
    <w:rsid w:val="00216AD2"/>
    <w:rsid w:val="00222CF4"/>
    <w:rsid w:val="002246C6"/>
    <w:rsid w:val="002E0CCE"/>
    <w:rsid w:val="002F70C9"/>
    <w:rsid w:val="00300F46"/>
    <w:rsid w:val="003259BA"/>
    <w:rsid w:val="0036724B"/>
    <w:rsid w:val="00383BE9"/>
    <w:rsid w:val="00394B65"/>
    <w:rsid w:val="00397F91"/>
    <w:rsid w:val="003A5627"/>
    <w:rsid w:val="003B7574"/>
    <w:rsid w:val="003D1B9A"/>
    <w:rsid w:val="003F0195"/>
    <w:rsid w:val="004041B1"/>
    <w:rsid w:val="00476222"/>
    <w:rsid w:val="004879FF"/>
    <w:rsid w:val="00501D04"/>
    <w:rsid w:val="00546D3F"/>
    <w:rsid w:val="0057039F"/>
    <w:rsid w:val="00580BDF"/>
    <w:rsid w:val="00594E01"/>
    <w:rsid w:val="00606A9C"/>
    <w:rsid w:val="00614161"/>
    <w:rsid w:val="00685FE6"/>
    <w:rsid w:val="006A0351"/>
    <w:rsid w:val="006A436B"/>
    <w:rsid w:val="006A578D"/>
    <w:rsid w:val="00716F3D"/>
    <w:rsid w:val="00733E32"/>
    <w:rsid w:val="007967ED"/>
    <w:rsid w:val="007A6791"/>
    <w:rsid w:val="007C53BC"/>
    <w:rsid w:val="007D4470"/>
    <w:rsid w:val="007E329E"/>
    <w:rsid w:val="00800194"/>
    <w:rsid w:val="00824783"/>
    <w:rsid w:val="00827FE8"/>
    <w:rsid w:val="00863AD2"/>
    <w:rsid w:val="008B3B39"/>
    <w:rsid w:val="008B57EE"/>
    <w:rsid w:val="008B5DEA"/>
    <w:rsid w:val="008E4746"/>
    <w:rsid w:val="008E6EC7"/>
    <w:rsid w:val="00916DB2"/>
    <w:rsid w:val="00980AC9"/>
    <w:rsid w:val="00990636"/>
    <w:rsid w:val="009A2C8F"/>
    <w:rsid w:val="009C6CC6"/>
    <w:rsid w:val="009C7D64"/>
    <w:rsid w:val="009D25D9"/>
    <w:rsid w:val="009E7BDA"/>
    <w:rsid w:val="009F2895"/>
    <w:rsid w:val="009F4EFC"/>
    <w:rsid w:val="00A247F1"/>
    <w:rsid w:val="00A637EA"/>
    <w:rsid w:val="00A65A01"/>
    <w:rsid w:val="00A839C3"/>
    <w:rsid w:val="00A8515D"/>
    <w:rsid w:val="00A97217"/>
    <w:rsid w:val="00AA1202"/>
    <w:rsid w:val="00AA1A1E"/>
    <w:rsid w:val="00AB0CF0"/>
    <w:rsid w:val="00B61321"/>
    <w:rsid w:val="00B61D26"/>
    <w:rsid w:val="00B8195B"/>
    <w:rsid w:val="00BE393D"/>
    <w:rsid w:val="00BE576E"/>
    <w:rsid w:val="00C151DC"/>
    <w:rsid w:val="00C30E06"/>
    <w:rsid w:val="00C5031C"/>
    <w:rsid w:val="00C60F54"/>
    <w:rsid w:val="00C76610"/>
    <w:rsid w:val="00C8270D"/>
    <w:rsid w:val="00C84981"/>
    <w:rsid w:val="00CA41FA"/>
    <w:rsid w:val="00CA43EA"/>
    <w:rsid w:val="00CC4856"/>
    <w:rsid w:val="00CD5C23"/>
    <w:rsid w:val="00CE0CA3"/>
    <w:rsid w:val="00CF1D3F"/>
    <w:rsid w:val="00D0177A"/>
    <w:rsid w:val="00D12D8B"/>
    <w:rsid w:val="00D43599"/>
    <w:rsid w:val="00D44A8A"/>
    <w:rsid w:val="00D75A64"/>
    <w:rsid w:val="00D91DDA"/>
    <w:rsid w:val="00DA50C8"/>
    <w:rsid w:val="00DA6467"/>
    <w:rsid w:val="00DE3E78"/>
    <w:rsid w:val="00DE66DA"/>
    <w:rsid w:val="00E626CF"/>
    <w:rsid w:val="00E645EB"/>
    <w:rsid w:val="00E71495"/>
    <w:rsid w:val="00E92876"/>
    <w:rsid w:val="00E95334"/>
    <w:rsid w:val="00E96FA8"/>
    <w:rsid w:val="00EB6E8E"/>
    <w:rsid w:val="00EF012E"/>
    <w:rsid w:val="00F21810"/>
    <w:rsid w:val="00F261D6"/>
    <w:rsid w:val="00F3782F"/>
    <w:rsid w:val="00F5199B"/>
    <w:rsid w:val="00F54C64"/>
    <w:rsid w:val="00F57F38"/>
    <w:rsid w:val="00F61999"/>
    <w:rsid w:val="00F82A3C"/>
    <w:rsid w:val="00FA3D0C"/>
    <w:rsid w:val="00FB1495"/>
    <w:rsid w:val="00FC7C2D"/>
    <w:rsid w:val="00FF3D50"/>
    <w:rsid w:val="00FF61E5"/>
  </w:rsids>
  <m:mathPr>
    <m:mathFont m:val="Cambria Math"/>
    <m:brkBin m:val="before"/>
    <m:brkBinSub m:val="--"/>
    <m:smallFrac m:val="0"/>
    <m:dispDef/>
    <m:lMargin m:val="0"/>
    <m:rMargin m:val="0"/>
    <m:defJc m:val="centerGroup"/>
    <m:wrapIndent m:val="1440"/>
    <m:intLim m:val="subSup"/>
    <m:naryLim m:val="undOvr"/>
  </m:mathPr>
  <w:themeFontLang w:val="en-AU"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0CC2924"/>
  <w15:docId w15:val="{B3B8FD29-29FD-4A2D-A852-E0D1956F57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Light" w:uiPriority="40"/>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3782F"/>
  </w:style>
  <w:style w:type="paragraph" w:styleId="Heading1">
    <w:name w:val="heading 1"/>
    <w:basedOn w:val="Normal"/>
    <w:next w:val="Normal"/>
    <w:link w:val="Heading1Char"/>
    <w:uiPriority w:val="9"/>
    <w:qFormat/>
    <w:rsid w:val="00CF1D3F"/>
    <w:pPr>
      <w:spacing w:after="0" w:line="240" w:lineRule="auto"/>
      <w:jc w:val="center"/>
      <w:outlineLvl w:val="0"/>
    </w:pPr>
    <w:rPr>
      <w:rFonts w:ascii="Avenir Black" w:eastAsia="Times New Roman" w:hAnsi="Avenir Black" w:cs="Times New Roman"/>
      <w:sz w:val="28"/>
      <w:szCs w:val="28"/>
      <w:u w:val="single"/>
      <w:lang w:eastAsia="en-AU"/>
    </w:rPr>
  </w:style>
  <w:style w:type="paragraph" w:styleId="Heading2">
    <w:name w:val="heading 2"/>
    <w:basedOn w:val="Normal"/>
    <w:next w:val="Normal"/>
    <w:link w:val="Heading2Char"/>
    <w:uiPriority w:val="9"/>
    <w:unhideWhenUsed/>
    <w:qFormat/>
    <w:rsid w:val="00CF1D3F"/>
    <w:pPr>
      <w:keepNext/>
      <w:keepLines/>
      <w:tabs>
        <w:tab w:val="center" w:pos="4513"/>
        <w:tab w:val="right" w:pos="9026"/>
      </w:tabs>
      <w:spacing w:before="200" w:after="0" w:line="240" w:lineRule="auto"/>
      <w:outlineLvl w:val="1"/>
    </w:pPr>
    <w:rPr>
      <w:rFonts w:ascii="Avenir Black" w:eastAsiaTheme="majorEastAsia" w:hAnsi="Avenir Black" w:cstheme="majorBidi"/>
      <w:b/>
      <w:bCs/>
      <w:color w:val="000000" w:themeColor="text1"/>
      <w:sz w:val="24"/>
      <w:szCs w:val="26"/>
      <w:lang w:eastAsia="en-AU"/>
    </w:rPr>
  </w:style>
  <w:style w:type="paragraph" w:styleId="Heading3">
    <w:name w:val="heading 3"/>
    <w:next w:val="Normal"/>
    <w:link w:val="Heading3Char"/>
    <w:unhideWhenUsed/>
    <w:qFormat/>
    <w:rsid w:val="00CF1D3F"/>
    <w:pPr>
      <w:keepNext/>
      <w:keepLines/>
      <w:spacing w:before="200" w:after="0" w:line="276" w:lineRule="auto"/>
      <w:outlineLvl w:val="2"/>
    </w:pPr>
    <w:rPr>
      <w:rFonts w:ascii="Avenir Book" w:eastAsia="Cambria" w:hAnsi="Avenir Book" w:cs="Cambria"/>
      <w:b/>
      <w:bCs/>
      <w:color w:val="000000" w:themeColor="text1"/>
      <w:u w:color="4F81BD"/>
      <w:lang w:val="en-US" w:eastAsia="en-AU"/>
    </w:rPr>
  </w:style>
  <w:style w:type="paragraph" w:styleId="Heading4">
    <w:name w:val="heading 4"/>
    <w:basedOn w:val="Normal"/>
    <w:next w:val="Normal"/>
    <w:link w:val="Heading4Char"/>
    <w:unhideWhenUsed/>
    <w:qFormat/>
    <w:rsid w:val="00E92876"/>
    <w:pPr>
      <w:keepNext/>
      <w:keepLines/>
      <w:spacing w:before="200" w:after="0"/>
      <w:outlineLvl w:val="3"/>
    </w:pPr>
    <w:rPr>
      <w:rFonts w:asciiTheme="majorHAnsi" w:eastAsiaTheme="majorEastAsia" w:hAnsiTheme="majorHAnsi" w:cstheme="majorBidi"/>
      <w:b/>
      <w:bCs/>
      <w:i/>
      <w:iCs/>
      <w:color w:val="5B9BD5" w:themeColor="accen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CF1D3F"/>
    <w:pPr>
      <w:tabs>
        <w:tab w:val="center" w:pos="4513"/>
        <w:tab w:val="right" w:pos="9026"/>
      </w:tabs>
      <w:spacing w:after="0" w:line="240" w:lineRule="auto"/>
    </w:pPr>
    <w:rPr>
      <w:rFonts w:ascii="Verdana" w:eastAsia="Times New Roman" w:hAnsi="Verdana" w:cs="Times New Roman"/>
      <w:sz w:val="20"/>
      <w:szCs w:val="20"/>
      <w:lang w:eastAsia="en-AU"/>
    </w:rPr>
  </w:style>
  <w:style w:type="character" w:customStyle="1" w:styleId="HeaderChar">
    <w:name w:val="Header Char"/>
    <w:basedOn w:val="DefaultParagraphFont"/>
    <w:link w:val="Header"/>
    <w:uiPriority w:val="99"/>
    <w:rsid w:val="00CF1D3F"/>
    <w:rPr>
      <w:rFonts w:ascii="Verdana" w:eastAsia="Times New Roman" w:hAnsi="Verdana" w:cs="Times New Roman"/>
      <w:sz w:val="20"/>
      <w:szCs w:val="20"/>
      <w:lang w:eastAsia="en-AU"/>
    </w:rPr>
  </w:style>
  <w:style w:type="character" w:customStyle="1" w:styleId="Heading1Char">
    <w:name w:val="Heading 1 Char"/>
    <w:basedOn w:val="DefaultParagraphFont"/>
    <w:link w:val="Heading1"/>
    <w:uiPriority w:val="9"/>
    <w:rsid w:val="00CF1D3F"/>
    <w:rPr>
      <w:rFonts w:ascii="Avenir Black" w:eastAsia="Times New Roman" w:hAnsi="Avenir Black" w:cs="Times New Roman"/>
      <w:sz w:val="28"/>
      <w:szCs w:val="28"/>
      <w:u w:val="single"/>
      <w:lang w:eastAsia="en-AU"/>
    </w:rPr>
  </w:style>
  <w:style w:type="character" w:customStyle="1" w:styleId="Heading2Char">
    <w:name w:val="Heading 2 Char"/>
    <w:basedOn w:val="DefaultParagraphFont"/>
    <w:link w:val="Heading2"/>
    <w:uiPriority w:val="9"/>
    <w:rsid w:val="00CF1D3F"/>
    <w:rPr>
      <w:rFonts w:ascii="Avenir Black" w:eastAsiaTheme="majorEastAsia" w:hAnsi="Avenir Black" w:cstheme="majorBidi"/>
      <w:b/>
      <w:bCs/>
      <w:color w:val="000000" w:themeColor="text1"/>
      <w:sz w:val="24"/>
      <w:szCs w:val="26"/>
      <w:lang w:eastAsia="en-AU"/>
    </w:rPr>
  </w:style>
  <w:style w:type="character" w:customStyle="1" w:styleId="Heading3Char">
    <w:name w:val="Heading 3 Char"/>
    <w:basedOn w:val="DefaultParagraphFont"/>
    <w:link w:val="Heading3"/>
    <w:rsid w:val="00CF1D3F"/>
    <w:rPr>
      <w:rFonts w:ascii="Avenir Book" w:eastAsia="Cambria" w:hAnsi="Avenir Book" w:cs="Cambria"/>
      <w:b/>
      <w:bCs/>
      <w:color w:val="000000" w:themeColor="text1"/>
      <w:u w:color="4F81BD"/>
      <w:lang w:val="en-US" w:eastAsia="en-AU"/>
    </w:rPr>
  </w:style>
  <w:style w:type="paragraph" w:styleId="ListParagraph">
    <w:name w:val="List Paragraph"/>
    <w:basedOn w:val="Normal"/>
    <w:uiPriority w:val="34"/>
    <w:qFormat/>
    <w:rsid w:val="00CF1D3F"/>
    <w:pPr>
      <w:spacing w:after="0" w:line="240" w:lineRule="auto"/>
      <w:ind w:left="720"/>
    </w:pPr>
    <w:rPr>
      <w:rFonts w:ascii="Calibri" w:hAnsi="Calibri" w:cs="Times New Roman"/>
      <w:sz w:val="20"/>
      <w:szCs w:val="20"/>
      <w:lang w:eastAsia="en-AU"/>
    </w:rPr>
  </w:style>
  <w:style w:type="paragraph" w:styleId="Footer">
    <w:name w:val="footer"/>
    <w:basedOn w:val="Normal"/>
    <w:link w:val="FooterChar"/>
    <w:uiPriority w:val="99"/>
    <w:unhideWhenUsed/>
    <w:qFormat/>
    <w:rsid w:val="00CF1D3F"/>
    <w:pPr>
      <w:tabs>
        <w:tab w:val="center" w:pos="4513"/>
        <w:tab w:val="right" w:pos="9026"/>
      </w:tabs>
      <w:spacing w:after="0" w:line="240" w:lineRule="auto"/>
    </w:pPr>
    <w:rPr>
      <w:rFonts w:ascii="Verdana" w:eastAsia="Times New Roman" w:hAnsi="Verdana" w:cs="Times New Roman"/>
      <w:sz w:val="20"/>
      <w:szCs w:val="20"/>
      <w:lang w:eastAsia="en-AU"/>
    </w:rPr>
  </w:style>
  <w:style w:type="character" w:customStyle="1" w:styleId="FooterChar">
    <w:name w:val="Footer Char"/>
    <w:basedOn w:val="DefaultParagraphFont"/>
    <w:link w:val="Footer"/>
    <w:uiPriority w:val="99"/>
    <w:rsid w:val="00CF1D3F"/>
    <w:rPr>
      <w:rFonts w:ascii="Verdana" w:eastAsia="Times New Roman" w:hAnsi="Verdana" w:cs="Times New Roman"/>
      <w:sz w:val="20"/>
      <w:szCs w:val="20"/>
      <w:lang w:eastAsia="en-AU"/>
    </w:rPr>
  </w:style>
  <w:style w:type="paragraph" w:styleId="BalloonText">
    <w:name w:val="Balloon Text"/>
    <w:basedOn w:val="Normal"/>
    <w:link w:val="BalloonTextChar"/>
    <w:uiPriority w:val="99"/>
    <w:semiHidden/>
    <w:unhideWhenUsed/>
    <w:rsid w:val="00D75A64"/>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D75A64"/>
    <w:rPr>
      <w:rFonts w:ascii="Segoe UI" w:hAnsi="Segoe UI" w:cs="Segoe UI"/>
      <w:sz w:val="18"/>
      <w:szCs w:val="18"/>
    </w:rPr>
  </w:style>
  <w:style w:type="character" w:styleId="PageNumber">
    <w:name w:val="page number"/>
    <w:basedOn w:val="DefaultParagraphFont"/>
    <w:uiPriority w:val="99"/>
    <w:semiHidden/>
    <w:unhideWhenUsed/>
    <w:rsid w:val="00800194"/>
  </w:style>
  <w:style w:type="table" w:styleId="TableGrid">
    <w:name w:val="Table Grid"/>
    <w:basedOn w:val="TableNormal"/>
    <w:uiPriority w:val="59"/>
    <w:rsid w:val="00184F3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4Char">
    <w:name w:val="Heading 4 Char"/>
    <w:basedOn w:val="DefaultParagraphFont"/>
    <w:link w:val="Heading4"/>
    <w:rsid w:val="00E92876"/>
    <w:rPr>
      <w:rFonts w:asciiTheme="majorHAnsi" w:eastAsiaTheme="majorEastAsia" w:hAnsiTheme="majorHAnsi" w:cstheme="majorBidi"/>
      <w:b/>
      <w:bCs/>
      <w:i/>
      <w:iCs/>
      <w:color w:val="5B9BD5" w:themeColor="accent1"/>
    </w:rPr>
  </w:style>
  <w:style w:type="paragraph" w:styleId="Title">
    <w:name w:val="Title"/>
    <w:aliases w:val="Policy Title"/>
    <w:next w:val="Normal"/>
    <w:link w:val="TitleChar"/>
    <w:uiPriority w:val="10"/>
    <w:qFormat/>
    <w:rsid w:val="00E92876"/>
    <w:pPr>
      <w:pBdr>
        <w:bottom w:val="single" w:sz="4" w:space="1" w:color="auto"/>
      </w:pBdr>
      <w:spacing w:after="60" w:line="320" w:lineRule="atLeast"/>
    </w:pPr>
    <w:rPr>
      <w:rFonts w:ascii="Arial" w:eastAsia="Times New Roman" w:hAnsi="Arial" w:cs="Arial"/>
      <w:b/>
      <w:bCs/>
      <w:caps/>
      <w:color w:val="000000"/>
      <w:sz w:val="28"/>
      <w:szCs w:val="28"/>
    </w:rPr>
  </w:style>
  <w:style w:type="character" w:customStyle="1" w:styleId="TitleChar">
    <w:name w:val="Title Char"/>
    <w:aliases w:val="Policy Title Char"/>
    <w:basedOn w:val="DefaultParagraphFont"/>
    <w:link w:val="Title"/>
    <w:uiPriority w:val="10"/>
    <w:rsid w:val="00E92876"/>
    <w:rPr>
      <w:rFonts w:ascii="Arial" w:eastAsia="Times New Roman" w:hAnsi="Arial" w:cs="Arial"/>
      <w:b/>
      <w:bCs/>
      <w:caps/>
      <w:color w:val="000000"/>
      <w:sz w:val="28"/>
      <w:szCs w:val="28"/>
    </w:rPr>
  </w:style>
  <w:style w:type="paragraph" w:customStyle="1" w:styleId="Bullets2">
    <w:name w:val="Bullets 2"/>
    <w:qFormat/>
    <w:rsid w:val="00E92876"/>
    <w:pPr>
      <w:numPr>
        <w:ilvl w:val="1"/>
        <w:numId w:val="2"/>
      </w:numPr>
      <w:spacing w:after="60" w:line="260" w:lineRule="atLeast"/>
    </w:pPr>
    <w:rPr>
      <w:rFonts w:ascii="Arial" w:eastAsia="Arial" w:hAnsi="Arial" w:cs="Times New Roman"/>
      <w:sz w:val="20"/>
      <w:szCs w:val="19"/>
      <w:lang w:eastAsia="en-AU"/>
    </w:rPr>
  </w:style>
  <w:style w:type="paragraph" w:customStyle="1" w:styleId="Attachment1">
    <w:name w:val="Attachment 1"/>
    <w:next w:val="Attachment2"/>
    <w:qFormat/>
    <w:rsid w:val="00E92876"/>
    <w:pPr>
      <w:pageBreakBefore/>
      <w:spacing w:after="40" w:line="240" w:lineRule="auto"/>
    </w:pPr>
    <w:rPr>
      <w:rFonts w:ascii="Arial" w:eastAsia="Times New Roman" w:hAnsi="Arial" w:cs="Arial"/>
      <w:b/>
      <w:bCs/>
      <w:caps/>
      <w:color w:val="000000"/>
      <w:sz w:val="24"/>
      <w:szCs w:val="24"/>
    </w:rPr>
  </w:style>
  <w:style w:type="paragraph" w:styleId="BodyText">
    <w:name w:val="Body Text"/>
    <w:link w:val="BodyTextChar"/>
    <w:qFormat/>
    <w:rsid w:val="00E92876"/>
    <w:pPr>
      <w:spacing w:before="60" w:after="170" w:line="260" w:lineRule="atLeast"/>
    </w:pPr>
    <w:rPr>
      <w:rFonts w:ascii="Arial" w:eastAsia="Arial" w:hAnsi="Arial" w:cs="Times New Roman"/>
      <w:sz w:val="20"/>
      <w:szCs w:val="19"/>
      <w:lang w:eastAsia="en-AU"/>
    </w:rPr>
  </w:style>
  <w:style w:type="character" w:customStyle="1" w:styleId="BodyTextChar">
    <w:name w:val="Body Text Char"/>
    <w:basedOn w:val="DefaultParagraphFont"/>
    <w:link w:val="BodyText"/>
    <w:rsid w:val="00E92876"/>
    <w:rPr>
      <w:rFonts w:ascii="Arial" w:eastAsia="Arial" w:hAnsi="Arial" w:cs="Times New Roman"/>
      <w:sz w:val="20"/>
      <w:szCs w:val="19"/>
      <w:lang w:eastAsia="en-AU"/>
    </w:rPr>
  </w:style>
  <w:style w:type="numbering" w:customStyle="1" w:styleId="Bullets">
    <w:name w:val="Bullets"/>
    <w:uiPriority w:val="99"/>
    <w:locked/>
    <w:rsid w:val="00E92876"/>
    <w:pPr>
      <w:numPr>
        <w:numId w:val="1"/>
      </w:numPr>
    </w:pPr>
  </w:style>
  <w:style w:type="paragraph" w:customStyle="1" w:styleId="Bullets1">
    <w:name w:val="Bullets 1"/>
    <w:qFormat/>
    <w:rsid w:val="00E92876"/>
    <w:pPr>
      <w:numPr>
        <w:numId w:val="2"/>
      </w:numPr>
      <w:spacing w:after="60" w:line="260" w:lineRule="atLeast"/>
    </w:pPr>
    <w:rPr>
      <w:rFonts w:ascii="Arial" w:eastAsia="Arial" w:hAnsi="Arial" w:cs="Times New Roman"/>
      <w:sz w:val="20"/>
      <w:szCs w:val="19"/>
      <w:lang w:eastAsia="en-AU"/>
    </w:rPr>
  </w:style>
  <w:style w:type="paragraph" w:customStyle="1" w:styleId="Mandatory">
    <w:name w:val="Mandatory"/>
    <w:qFormat/>
    <w:rsid w:val="00E92876"/>
    <w:pPr>
      <w:spacing w:after="720" w:line="230" w:lineRule="atLeast"/>
    </w:pPr>
    <w:rPr>
      <w:rFonts w:ascii="Arial" w:eastAsia="Times New Roman" w:hAnsi="Arial" w:cs="Arial"/>
      <w:b/>
      <w:bCs/>
      <w:color w:val="000000"/>
      <w:sz w:val="19"/>
      <w:szCs w:val="19"/>
      <w:lang w:eastAsia="en-AU"/>
    </w:rPr>
  </w:style>
  <w:style w:type="paragraph" w:customStyle="1" w:styleId="Attachment2">
    <w:name w:val="Attachment 2"/>
    <w:next w:val="BodyText"/>
    <w:qFormat/>
    <w:rsid w:val="00E92876"/>
    <w:pPr>
      <w:spacing w:after="720" w:line="240" w:lineRule="auto"/>
    </w:pPr>
    <w:rPr>
      <w:rFonts w:ascii="Arial" w:eastAsia="Times New Roman" w:hAnsi="Arial" w:cs="Arial"/>
      <w:b/>
      <w:bCs/>
      <w:color w:val="000000"/>
      <w:sz w:val="24"/>
      <w:szCs w:val="24"/>
    </w:rPr>
  </w:style>
  <w:style w:type="paragraph" w:customStyle="1" w:styleId="Bullets3">
    <w:name w:val="Bullets 3"/>
    <w:qFormat/>
    <w:rsid w:val="00E92876"/>
    <w:pPr>
      <w:numPr>
        <w:ilvl w:val="2"/>
        <w:numId w:val="2"/>
      </w:numPr>
      <w:spacing w:after="60" w:line="260" w:lineRule="atLeast"/>
    </w:pPr>
    <w:rPr>
      <w:rFonts w:ascii="Arial" w:eastAsia="Arial" w:hAnsi="Arial" w:cs="Times New Roman"/>
      <w:sz w:val="20"/>
      <w:szCs w:val="19"/>
      <w:lang w:eastAsia="en-AU"/>
    </w:rPr>
  </w:style>
  <w:style w:type="paragraph" w:customStyle="1" w:styleId="BodyText3ptAfter">
    <w:name w:val="Body Text 3pt After"/>
    <w:basedOn w:val="BodyText"/>
    <w:qFormat/>
    <w:rsid w:val="00E92876"/>
    <w:pPr>
      <w:spacing w:after="60"/>
    </w:pPr>
  </w:style>
  <w:style w:type="paragraph" w:customStyle="1" w:styleId="SubHeading">
    <w:name w:val="Sub Heading"/>
    <w:basedOn w:val="Normal"/>
    <w:rsid w:val="00E92876"/>
    <w:pPr>
      <w:spacing w:before="80" w:after="40" w:line="280" w:lineRule="atLeast"/>
    </w:pPr>
    <w:rPr>
      <w:rFonts w:ascii="Arial" w:eastAsia="Times New Roman" w:hAnsi="Arial" w:cs="Tms Rmn"/>
      <w:b/>
      <w:snapToGrid w:val="0"/>
    </w:rPr>
  </w:style>
  <w:style w:type="character" w:styleId="Hyperlink">
    <w:name w:val="Hyperlink"/>
    <w:unhideWhenUsed/>
    <w:qFormat/>
    <w:rsid w:val="00E92876"/>
    <w:rPr>
      <w:color w:val="0000FF"/>
      <w:u w:val="single"/>
    </w:rPr>
  </w:style>
  <w:style w:type="paragraph" w:styleId="FootnoteText">
    <w:name w:val="footnote text"/>
    <w:basedOn w:val="Normal"/>
    <w:link w:val="FootnoteTextChar"/>
    <w:uiPriority w:val="99"/>
    <w:unhideWhenUsed/>
    <w:rsid w:val="00E92876"/>
    <w:pPr>
      <w:spacing w:after="0" w:line="240" w:lineRule="auto"/>
      <w:ind w:left="142" w:hanging="142"/>
    </w:pPr>
    <w:rPr>
      <w:rFonts w:ascii="Arial" w:eastAsia="Times New Roman" w:hAnsi="Arial" w:cs="Times New Roman"/>
      <w:snapToGrid w:val="0"/>
      <w:sz w:val="20"/>
      <w:szCs w:val="20"/>
    </w:rPr>
  </w:style>
  <w:style w:type="character" w:customStyle="1" w:styleId="FootnoteTextChar">
    <w:name w:val="Footnote Text Char"/>
    <w:basedOn w:val="DefaultParagraphFont"/>
    <w:link w:val="FootnoteText"/>
    <w:uiPriority w:val="99"/>
    <w:rsid w:val="00E92876"/>
    <w:rPr>
      <w:rFonts w:ascii="Arial" w:eastAsia="Times New Roman" w:hAnsi="Arial" w:cs="Times New Roman"/>
      <w:snapToGrid w:val="0"/>
      <w:sz w:val="20"/>
      <w:szCs w:val="20"/>
    </w:rPr>
  </w:style>
  <w:style w:type="character" w:styleId="FootnoteReference">
    <w:name w:val="footnote reference"/>
    <w:uiPriority w:val="99"/>
    <w:semiHidden/>
    <w:unhideWhenUsed/>
    <w:rsid w:val="00E92876"/>
    <w:rPr>
      <w:vertAlign w:val="superscript"/>
    </w:rPr>
  </w:style>
  <w:style w:type="paragraph" w:customStyle="1" w:styleId="AttachmentNumberedHeading1">
    <w:name w:val="Attachment Numbered Heading 1"/>
    <w:qFormat/>
    <w:rsid w:val="00E92876"/>
    <w:pPr>
      <w:numPr>
        <w:numId w:val="4"/>
      </w:numPr>
      <w:spacing w:before="200" w:after="60" w:line="240" w:lineRule="auto"/>
    </w:pPr>
    <w:rPr>
      <w:rFonts w:ascii="Arial Bold" w:eastAsia="Times New Roman" w:hAnsi="Arial Bold" w:cs="Arial"/>
      <w:b/>
      <w:bCs/>
      <w:color w:val="000000"/>
      <w:lang w:eastAsia="en-AU"/>
    </w:rPr>
  </w:style>
  <w:style w:type="paragraph" w:customStyle="1" w:styleId="AttachmentNumberedHeading2">
    <w:name w:val="Attachment Numbered Heading 2"/>
    <w:next w:val="BodyText"/>
    <w:qFormat/>
    <w:rsid w:val="00E92876"/>
    <w:pPr>
      <w:numPr>
        <w:ilvl w:val="1"/>
        <w:numId w:val="4"/>
      </w:numPr>
      <w:spacing w:before="140" w:after="0" w:line="260" w:lineRule="atLeast"/>
    </w:pPr>
    <w:rPr>
      <w:rFonts w:ascii="Arial" w:eastAsia="Times New Roman" w:hAnsi="Arial" w:cs="Arial"/>
      <w:b/>
      <w:bCs/>
      <w:color w:val="000000"/>
      <w:sz w:val="20"/>
      <w:szCs w:val="20"/>
      <w:lang w:eastAsia="en-AU"/>
    </w:rPr>
  </w:style>
  <w:style w:type="paragraph" w:customStyle="1" w:styleId="Tablebullets">
    <w:name w:val="Table bullets"/>
    <w:basedOn w:val="Normal"/>
    <w:qFormat/>
    <w:rsid w:val="00E92876"/>
    <w:pPr>
      <w:numPr>
        <w:numId w:val="5"/>
      </w:numPr>
      <w:spacing w:before="40" w:after="40" w:line="260" w:lineRule="atLeast"/>
    </w:pPr>
    <w:rPr>
      <w:rFonts w:ascii="Arial" w:eastAsia="Times New Roman" w:hAnsi="Arial" w:cs="Tms Rmn"/>
      <w:snapToGrid w:val="0"/>
      <w:sz w:val="20"/>
      <w:szCs w:val="20"/>
      <w:lang w:val="en-GB"/>
    </w:rPr>
  </w:style>
  <w:style w:type="paragraph" w:customStyle="1" w:styleId="Tablecolumnhead">
    <w:name w:val="Table column head"/>
    <w:basedOn w:val="Normal"/>
    <w:qFormat/>
    <w:rsid w:val="00E92876"/>
    <w:pPr>
      <w:spacing w:before="40" w:after="40" w:line="240" w:lineRule="auto"/>
    </w:pPr>
    <w:rPr>
      <w:rFonts w:ascii="Arial" w:eastAsia="Times New Roman" w:hAnsi="Arial" w:cs="Tms Rmn"/>
      <w:b/>
      <w:snapToGrid w:val="0"/>
      <w:sz w:val="20"/>
      <w:szCs w:val="20"/>
      <w:lang w:val="en-GB"/>
    </w:rPr>
  </w:style>
  <w:style w:type="paragraph" w:customStyle="1" w:styleId="Tabletext">
    <w:name w:val="Table text"/>
    <w:basedOn w:val="Normal"/>
    <w:qFormat/>
    <w:rsid w:val="00E92876"/>
    <w:pPr>
      <w:spacing w:before="40" w:after="40" w:line="260" w:lineRule="atLeast"/>
    </w:pPr>
    <w:rPr>
      <w:rFonts w:ascii="Arial" w:eastAsia="Times New Roman" w:hAnsi="Arial" w:cs="Tms Rmn"/>
      <w:snapToGrid w:val="0"/>
      <w:sz w:val="20"/>
      <w:szCs w:val="20"/>
      <w:lang w:val="en-GB"/>
    </w:rPr>
  </w:style>
  <w:style w:type="paragraph" w:customStyle="1" w:styleId="Policylist1">
    <w:name w:val="Policy list 1"/>
    <w:aliases w:val="2,3"/>
    <w:basedOn w:val="Normal"/>
    <w:qFormat/>
    <w:rsid w:val="00E92876"/>
    <w:pPr>
      <w:numPr>
        <w:numId w:val="6"/>
      </w:numPr>
      <w:tabs>
        <w:tab w:val="left" w:pos="284"/>
      </w:tabs>
      <w:spacing w:after="60" w:line="260" w:lineRule="atLeast"/>
      <w:ind w:left="498" w:hanging="249"/>
    </w:pPr>
    <w:rPr>
      <w:rFonts w:ascii="Arial" w:eastAsia="Times New Roman" w:hAnsi="Arial" w:cs="Tms Rmn"/>
      <w:snapToGrid w:val="0"/>
      <w:sz w:val="20"/>
      <w:szCs w:val="20"/>
      <w:lang w:val="en-US"/>
    </w:rPr>
  </w:style>
  <w:style w:type="paragraph" w:customStyle="1" w:styleId="BodyText85ptBefore">
    <w:name w:val="Body Text 8.5pt Before"/>
    <w:basedOn w:val="BodyText3ptAfter"/>
    <w:qFormat/>
    <w:rsid w:val="00E92876"/>
    <w:pPr>
      <w:spacing w:before="170"/>
    </w:pPr>
  </w:style>
  <w:style w:type="paragraph" w:styleId="CommentText">
    <w:name w:val="annotation text"/>
    <w:basedOn w:val="Normal"/>
    <w:link w:val="CommentTextChar"/>
    <w:uiPriority w:val="99"/>
    <w:unhideWhenUsed/>
    <w:rsid w:val="00E92876"/>
    <w:pPr>
      <w:spacing w:after="0" w:line="240" w:lineRule="auto"/>
    </w:pPr>
    <w:rPr>
      <w:rFonts w:ascii="Arial" w:eastAsia="Times New Roman" w:hAnsi="Arial" w:cs="Times New Roman"/>
      <w:snapToGrid w:val="0"/>
      <w:sz w:val="20"/>
      <w:szCs w:val="20"/>
    </w:rPr>
  </w:style>
  <w:style w:type="character" w:customStyle="1" w:styleId="CommentTextChar">
    <w:name w:val="Comment Text Char"/>
    <w:basedOn w:val="DefaultParagraphFont"/>
    <w:link w:val="CommentText"/>
    <w:uiPriority w:val="99"/>
    <w:rsid w:val="00E92876"/>
    <w:rPr>
      <w:rFonts w:ascii="Arial" w:eastAsia="Times New Roman" w:hAnsi="Arial" w:cs="Times New Roman"/>
      <w:snapToGrid w:val="0"/>
      <w:sz w:val="20"/>
      <w:szCs w:val="20"/>
    </w:rPr>
  </w:style>
  <w:style w:type="paragraph" w:customStyle="1" w:styleId="TableBullets2">
    <w:name w:val="Table Bullets 2"/>
    <w:basedOn w:val="Tablebullets"/>
    <w:qFormat/>
    <w:rsid w:val="00E92876"/>
    <w:pPr>
      <w:numPr>
        <w:numId w:val="7"/>
      </w:numPr>
    </w:pPr>
  </w:style>
  <w:style w:type="character" w:styleId="FollowedHyperlink">
    <w:name w:val="FollowedHyperlink"/>
    <w:uiPriority w:val="99"/>
    <w:semiHidden/>
    <w:unhideWhenUsed/>
    <w:rsid w:val="00E92876"/>
    <w:rPr>
      <w:color w:val="800080"/>
      <w:u w:val="single"/>
    </w:rPr>
  </w:style>
  <w:style w:type="character" w:styleId="CommentReference">
    <w:name w:val="annotation reference"/>
    <w:uiPriority w:val="99"/>
    <w:semiHidden/>
    <w:unhideWhenUsed/>
    <w:rsid w:val="00E92876"/>
    <w:rPr>
      <w:sz w:val="16"/>
      <w:szCs w:val="16"/>
    </w:rPr>
  </w:style>
  <w:style w:type="paragraph" w:styleId="CommentSubject">
    <w:name w:val="annotation subject"/>
    <w:basedOn w:val="CommentText"/>
    <w:next w:val="CommentText"/>
    <w:link w:val="CommentSubjectChar"/>
    <w:uiPriority w:val="99"/>
    <w:semiHidden/>
    <w:unhideWhenUsed/>
    <w:rsid w:val="00E92876"/>
    <w:pPr>
      <w:spacing w:after="170"/>
    </w:pPr>
    <w:rPr>
      <w:rFonts w:eastAsia="Arial"/>
      <w:b/>
      <w:bCs/>
      <w:snapToGrid/>
    </w:rPr>
  </w:style>
  <w:style w:type="character" w:customStyle="1" w:styleId="CommentSubjectChar">
    <w:name w:val="Comment Subject Char"/>
    <w:basedOn w:val="CommentTextChar"/>
    <w:link w:val="CommentSubject"/>
    <w:uiPriority w:val="99"/>
    <w:semiHidden/>
    <w:rsid w:val="00E92876"/>
    <w:rPr>
      <w:rFonts w:ascii="Arial" w:eastAsia="Arial" w:hAnsi="Arial" w:cs="Times New Roman"/>
      <w:b/>
      <w:bCs/>
      <w:snapToGrid/>
      <w:sz w:val="20"/>
      <w:szCs w:val="20"/>
    </w:rPr>
  </w:style>
  <w:style w:type="character" w:styleId="Emphasis">
    <w:name w:val="Emphasis"/>
    <w:uiPriority w:val="20"/>
    <w:qFormat/>
    <w:rsid w:val="00E92876"/>
    <w:rPr>
      <w:b w:val="0"/>
      <w:bCs w:val="0"/>
      <w:i/>
      <w:iCs/>
    </w:rPr>
  </w:style>
  <w:style w:type="paragraph" w:styleId="NormalWeb">
    <w:name w:val="Normal (Web)"/>
    <w:basedOn w:val="Normal"/>
    <w:uiPriority w:val="99"/>
    <w:semiHidden/>
    <w:unhideWhenUsed/>
    <w:rsid w:val="00E92876"/>
    <w:pPr>
      <w:spacing w:before="100" w:beforeAutospacing="1" w:after="100" w:afterAutospacing="1" w:line="240" w:lineRule="auto"/>
    </w:pPr>
    <w:rPr>
      <w:rFonts w:ascii="Times New Roman" w:eastAsia="Times New Roman" w:hAnsi="Times New Roman" w:cs="Times New Roman"/>
      <w:color w:val="000000"/>
      <w:sz w:val="24"/>
      <w:szCs w:val="24"/>
      <w:lang w:eastAsia="en-AU"/>
    </w:rPr>
  </w:style>
  <w:style w:type="table" w:styleId="LightList-Accent1">
    <w:name w:val="Light List Accent 1"/>
    <w:basedOn w:val="TableNormal"/>
    <w:uiPriority w:val="61"/>
    <w:rsid w:val="00E92876"/>
    <w:pPr>
      <w:spacing w:after="0" w:line="240" w:lineRule="auto"/>
    </w:pPr>
    <w:rPr>
      <w:rFonts w:ascii="Calibri" w:eastAsia="Calibri" w:hAnsi="Calibri" w:cs="Times New Roman"/>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paragraph" w:styleId="Revision">
    <w:name w:val="Revision"/>
    <w:hidden/>
    <w:uiPriority w:val="99"/>
    <w:semiHidden/>
    <w:rsid w:val="00E92876"/>
    <w:pPr>
      <w:spacing w:after="0" w:line="240" w:lineRule="auto"/>
    </w:pPr>
    <w:rPr>
      <w:rFonts w:ascii="Arial" w:eastAsia="Arial" w:hAnsi="Arial" w:cs="Times New Roman"/>
      <w:sz w:val="19"/>
      <w:szCs w:val="19"/>
    </w:rPr>
  </w:style>
  <w:style w:type="paragraph" w:styleId="EndnoteText">
    <w:name w:val="endnote text"/>
    <w:basedOn w:val="Normal"/>
    <w:link w:val="EndnoteTextChar"/>
    <w:uiPriority w:val="99"/>
    <w:semiHidden/>
    <w:unhideWhenUsed/>
    <w:rsid w:val="00E92876"/>
    <w:pPr>
      <w:spacing w:after="0" w:line="240" w:lineRule="auto"/>
    </w:pPr>
    <w:rPr>
      <w:rFonts w:ascii="Arial" w:eastAsia="Arial" w:hAnsi="Arial" w:cs="Times New Roman"/>
      <w:sz w:val="20"/>
      <w:szCs w:val="20"/>
    </w:rPr>
  </w:style>
  <w:style w:type="character" w:customStyle="1" w:styleId="EndnoteTextChar">
    <w:name w:val="Endnote Text Char"/>
    <w:basedOn w:val="DefaultParagraphFont"/>
    <w:link w:val="EndnoteText"/>
    <w:uiPriority w:val="99"/>
    <w:semiHidden/>
    <w:rsid w:val="00E92876"/>
    <w:rPr>
      <w:rFonts w:ascii="Arial" w:eastAsia="Arial" w:hAnsi="Arial" w:cs="Times New Roman"/>
      <w:sz w:val="20"/>
      <w:szCs w:val="20"/>
    </w:rPr>
  </w:style>
  <w:style w:type="character" w:styleId="EndnoteReference">
    <w:name w:val="endnote reference"/>
    <w:uiPriority w:val="99"/>
    <w:semiHidden/>
    <w:unhideWhenUsed/>
    <w:rsid w:val="00E92876"/>
    <w:rPr>
      <w:vertAlign w:val="superscript"/>
    </w:rPr>
  </w:style>
  <w:style w:type="character" w:styleId="UnresolvedMention">
    <w:name w:val="Unresolved Mention"/>
    <w:basedOn w:val="DefaultParagraphFont"/>
    <w:uiPriority w:val="99"/>
    <w:semiHidden/>
    <w:unhideWhenUsed/>
    <w:rsid w:val="009C7D64"/>
    <w:rPr>
      <w:color w:val="605E5C"/>
      <w:shd w:val="clear" w:color="auto" w:fill="E1DFDD"/>
    </w:rPr>
  </w:style>
  <w:style w:type="paragraph" w:customStyle="1" w:styleId="BODYTEXTELAA">
    <w:name w:val="BODY TEXT ELAA"/>
    <w:basedOn w:val="Normal"/>
    <w:link w:val="BODYTEXTELAAChar"/>
    <w:autoRedefine/>
    <w:qFormat/>
    <w:rsid w:val="00A97217"/>
    <w:pPr>
      <w:spacing w:after="120" w:line="240" w:lineRule="auto"/>
      <w:ind w:left="1276"/>
    </w:pPr>
    <w:rPr>
      <w:rFonts w:ascii="Verdana" w:hAnsi="Verdana"/>
      <w:iCs/>
      <w:sz w:val="20"/>
      <w:szCs w:val="24"/>
    </w:rPr>
  </w:style>
  <w:style w:type="paragraph" w:customStyle="1" w:styleId="BodyTextBullet1">
    <w:name w:val="Body Text Bullet 1"/>
    <w:basedOn w:val="BODYTEXTELAA"/>
    <w:autoRedefine/>
    <w:qFormat/>
    <w:rsid w:val="00A65A01"/>
    <w:pPr>
      <w:numPr>
        <w:numId w:val="28"/>
      </w:numPr>
      <w:ind w:left="2058" w:hanging="357"/>
      <w:contextualSpacing/>
    </w:pPr>
  </w:style>
  <w:style w:type="character" w:customStyle="1" w:styleId="BODYTEXTELAAChar">
    <w:name w:val="BODY TEXT ELAA Char"/>
    <w:basedOn w:val="DefaultParagraphFont"/>
    <w:link w:val="BODYTEXTELAA"/>
    <w:rsid w:val="00A97217"/>
    <w:rPr>
      <w:rFonts w:ascii="Verdana" w:hAnsi="Verdana"/>
      <w:iCs/>
      <w:sz w:val="20"/>
      <w:szCs w:val="24"/>
    </w:rPr>
  </w:style>
  <w:style w:type="paragraph" w:customStyle="1" w:styleId="BodyTextBullet2">
    <w:name w:val="Body Text Bullet 2"/>
    <w:basedOn w:val="BodyTextBullet1"/>
    <w:autoRedefine/>
    <w:qFormat/>
    <w:rsid w:val="00A65A01"/>
    <w:pPr>
      <w:numPr>
        <w:ilvl w:val="1"/>
      </w:numPr>
      <w:ind w:left="2342" w:hanging="357"/>
    </w:pPr>
  </w:style>
  <w:style w:type="paragraph" w:customStyle="1" w:styleId="BodyTextBullet3">
    <w:name w:val="Body Text Bullet 3"/>
    <w:basedOn w:val="BodyTextBullet2"/>
    <w:autoRedefine/>
    <w:qFormat/>
    <w:rsid w:val="00A65A01"/>
    <w:pPr>
      <w:numPr>
        <w:ilvl w:val="2"/>
      </w:numPr>
      <w:ind w:left="2084"/>
    </w:pPr>
  </w:style>
  <w:style w:type="numbering" w:customStyle="1" w:styleId="BodyList">
    <w:name w:val="Body List"/>
    <w:uiPriority w:val="99"/>
    <w:rsid w:val="00A65A01"/>
    <w:pPr>
      <w:numPr>
        <w:numId w:val="28"/>
      </w:numPr>
    </w:pPr>
  </w:style>
  <w:style w:type="paragraph" w:customStyle="1" w:styleId="Refertosourcedefinitions">
    <w:name w:val="Refer to source/definitions"/>
    <w:basedOn w:val="BODYTEXTELAA"/>
    <w:link w:val="RefertosourcedefinitionsChar"/>
    <w:autoRedefine/>
    <w:qFormat/>
    <w:rsid w:val="00A65A01"/>
    <w:pPr>
      <w:ind w:left="1304"/>
    </w:pPr>
    <w:rPr>
      <w:rFonts w:ascii="TheSansB W6 SemiBold" w:hAnsi="TheSansB W6 SemiBold"/>
      <w:i/>
      <w:color w:val="EE4158"/>
      <w:szCs w:val="20"/>
    </w:rPr>
  </w:style>
  <w:style w:type="character" w:customStyle="1" w:styleId="RefertosourcedefinitionsChar">
    <w:name w:val="Refer to source/definitions Char"/>
    <w:basedOn w:val="BODYTEXTELAAChar"/>
    <w:link w:val="Refertosourcedefinitions"/>
    <w:rsid w:val="00A65A01"/>
    <w:rPr>
      <w:rFonts w:ascii="TheSansB W6 SemiBold" w:hAnsi="TheSansB W6 SemiBold"/>
      <w:i/>
      <w:iCs/>
      <w:color w:val="EE4158"/>
      <w:sz w:val="20"/>
      <w:szCs w:val="20"/>
    </w:rPr>
  </w:style>
  <w:style w:type="paragraph" w:customStyle="1" w:styleId="RefertoSourceDefinitionsAttachment">
    <w:name w:val="Refer to Source/Definitions/Attachment"/>
    <w:basedOn w:val="BODYTEXTELAA"/>
    <w:link w:val="RefertoSourceDefinitionsAttachmentChar"/>
    <w:autoRedefine/>
    <w:qFormat/>
    <w:rsid w:val="00D43599"/>
    <w:rPr>
      <w:rFonts w:ascii="TheSansB W6 SemiBold" w:hAnsi="TheSansB W6 SemiBold"/>
      <w:i/>
      <w:color w:val="EE4158"/>
    </w:rPr>
  </w:style>
  <w:style w:type="paragraph" w:customStyle="1" w:styleId="Responsibilities">
    <w:name w:val="Responsibilities"/>
    <w:basedOn w:val="Heading1"/>
    <w:autoRedefine/>
    <w:qFormat/>
    <w:rsid w:val="00D43599"/>
    <w:pPr>
      <w:keepNext/>
      <w:keepLines/>
      <w:framePr w:hSpace="180" w:wrap="around" w:vAnchor="text" w:hAnchor="page" w:x="716" w:y="69"/>
      <w:spacing w:before="120"/>
      <w:jc w:val="left"/>
      <w:outlineLvl w:val="9"/>
    </w:pPr>
    <w:rPr>
      <w:rFonts w:ascii="Juhl" w:eastAsiaTheme="majorEastAsia" w:hAnsi="Juhl" w:cstheme="majorBidi"/>
      <w:b/>
      <w:caps/>
      <w:color w:val="538135" w:themeColor="accent6" w:themeShade="BF"/>
      <w:sz w:val="36"/>
      <w:szCs w:val="36"/>
      <w:u w:val="none"/>
      <w:lang w:eastAsia="en-US"/>
    </w:rPr>
  </w:style>
  <w:style w:type="paragraph" w:customStyle="1" w:styleId="TableAttachmentTextBullet1">
    <w:name w:val="Table/Attachment Text Bullet 1"/>
    <w:basedOn w:val="Normal"/>
    <w:link w:val="TableAttachmentTextBullet1Char"/>
    <w:autoRedefine/>
    <w:qFormat/>
    <w:rsid w:val="00D43599"/>
    <w:pPr>
      <w:numPr>
        <w:numId w:val="31"/>
      </w:numPr>
      <w:spacing w:before="120" w:after="120" w:line="240" w:lineRule="auto"/>
      <w:contextualSpacing/>
    </w:pPr>
    <w:rPr>
      <w:rFonts w:ascii="TheSansB W3 Light" w:hAnsi="TheSansB W3 Light"/>
      <w:sz w:val="20"/>
    </w:rPr>
  </w:style>
  <w:style w:type="character" w:customStyle="1" w:styleId="RefertoSourceDefinitionsAttachmentChar">
    <w:name w:val="Refer to Source/Definitions/Attachment Char"/>
    <w:basedOn w:val="BODYTEXTELAAChar"/>
    <w:link w:val="RefertoSourceDefinitionsAttachment"/>
    <w:rsid w:val="00D43599"/>
    <w:rPr>
      <w:rFonts w:ascii="TheSansB W6 SemiBold" w:hAnsi="TheSansB W6 SemiBold"/>
      <w:i/>
      <w:iCs/>
      <w:color w:val="EE4158"/>
      <w:sz w:val="20"/>
      <w:szCs w:val="24"/>
    </w:rPr>
  </w:style>
  <w:style w:type="paragraph" w:customStyle="1" w:styleId="RegulationLaw">
    <w:name w:val="Regulation/Law"/>
    <w:basedOn w:val="RefertoSourceDefinitionsAttachment"/>
    <w:link w:val="RegulationLawChar"/>
    <w:autoRedefine/>
    <w:qFormat/>
    <w:rsid w:val="00D43599"/>
    <w:rPr>
      <w:color w:val="8496B0" w:themeColor="text2" w:themeTint="99"/>
    </w:rPr>
  </w:style>
  <w:style w:type="character" w:customStyle="1" w:styleId="RegulationLawChar">
    <w:name w:val="Regulation/Law Char"/>
    <w:basedOn w:val="RefertoSourceDefinitionsAttachmentChar"/>
    <w:link w:val="RegulationLaw"/>
    <w:rsid w:val="00D43599"/>
    <w:rPr>
      <w:rFonts w:ascii="TheSansB W6 SemiBold" w:hAnsi="TheSansB W6 SemiBold"/>
      <w:i/>
      <w:iCs/>
      <w:color w:val="8496B0" w:themeColor="text2" w:themeTint="99"/>
      <w:sz w:val="20"/>
      <w:szCs w:val="24"/>
    </w:rPr>
  </w:style>
  <w:style w:type="paragraph" w:customStyle="1" w:styleId="TableAttachmentTextBullet2">
    <w:name w:val="Table/Attachment Text Bullet 2"/>
    <w:basedOn w:val="TableAttachmentTextBullet1"/>
    <w:autoRedefine/>
    <w:qFormat/>
    <w:rsid w:val="00D43599"/>
    <w:pPr>
      <w:numPr>
        <w:ilvl w:val="1"/>
      </w:numPr>
      <w:spacing w:before="0" w:after="0"/>
    </w:pPr>
  </w:style>
  <w:style w:type="paragraph" w:customStyle="1" w:styleId="TableAttachmentTextBullet3">
    <w:name w:val="Table/Attachment Text Bullet 3"/>
    <w:basedOn w:val="TableAttachmentTextBullet2"/>
    <w:autoRedefine/>
    <w:qFormat/>
    <w:rsid w:val="00D43599"/>
    <w:pPr>
      <w:numPr>
        <w:ilvl w:val="2"/>
      </w:numPr>
    </w:pPr>
  </w:style>
  <w:style w:type="numbering" w:customStyle="1" w:styleId="TableAttachment">
    <w:name w:val="Table/Attachment"/>
    <w:uiPriority w:val="99"/>
    <w:rsid w:val="00D43599"/>
    <w:pPr>
      <w:numPr>
        <w:numId w:val="30"/>
      </w:numPr>
    </w:pPr>
  </w:style>
  <w:style w:type="paragraph" w:customStyle="1" w:styleId="PolicyName">
    <w:name w:val="Policy Name"/>
    <w:basedOn w:val="RefertoSourceDefinitionsAttachment"/>
    <w:link w:val="PolicyNameChar"/>
    <w:qFormat/>
    <w:rsid w:val="00D43599"/>
    <w:rPr>
      <w:bCs/>
      <w:iCs w:val="0"/>
      <w:color w:val="FFC000" w:themeColor="accent4"/>
    </w:rPr>
  </w:style>
  <w:style w:type="character" w:customStyle="1" w:styleId="TableAttachmentTextBullet1Char">
    <w:name w:val="Table/Attachment Text Bullet 1 Char"/>
    <w:basedOn w:val="DefaultParagraphFont"/>
    <w:link w:val="TableAttachmentTextBullet1"/>
    <w:rsid w:val="00D43599"/>
    <w:rPr>
      <w:rFonts w:ascii="TheSansB W3 Light" w:hAnsi="TheSansB W3 Light"/>
      <w:sz w:val="20"/>
    </w:rPr>
  </w:style>
  <w:style w:type="character" w:customStyle="1" w:styleId="PolicyNameChar">
    <w:name w:val="Policy Name Char"/>
    <w:basedOn w:val="TableAttachmentTextBullet1Char"/>
    <w:link w:val="PolicyName"/>
    <w:rsid w:val="00D43599"/>
    <w:rPr>
      <w:rFonts w:ascii="TheSansB W6 SemiBold" w:hAnsi="TheSansB W6 SemiBold"/>
      <w:bCs/>
      <w:i/>
      <w:color w:val="FFC000" w:themeColor="accent4"/>
      <w:sz w:val="20"/>
      <w:szCs w:val="24"/>
    </w:rPr>
  </w:style>
  <w:style w:type="table" w:customStyle="1" w:styleId="TableGrid1">
    <w:name w:val="Table Grid1"/>
    <w:basedOn w:val="TableNormal"/>
    <w:next w:val="TableGrid"/>
    <w:uiPriority w:val="59"/>
    <w:rsid w:val="00D43599"/>
    <w:pPr>
      <w:spacing w:after="0" w:line="240" w:lineRule="auto"/>
    </w:pPr>
    <w:tblPr>
      <w:tblInd w:w="0" w:type="nil"/>
      <w:tblBorders>
        <w:top w:val="single" w:sz="4" w:space="0" w:color="B6BD37"/>
        <w:left w:val="single" w:sz="4" w:space="0" w:color="B6BD37"/>
        <w:bottom w:val="single" w:sz="4" w:space="0" w:color="B6BD37"/>
        <w:right w:val="single" w:sz="4" w:space="0" w:color="B6BD37"/>
        <w:insideH w:val="single" w:sz="4" w:space="0" w:color="B6BD37"/>
        <w:insideV w:val="single" w:sz="4" w:space="0" w:color="B6BD37"/>
      </w:tblBorders>
    </w:tblPr>
    <w:tblStylePr w:type="firstRow">
      <w:rPr>
        <w:rFonts w:ascii="TheSansB W6 SemiBold" w:hAnsi="TheSansB W6 SemiBold" w:hint="default"/>
        <w:b/>
        <w:color w:val="B6BD37"/>
        <w:sz w:val="20"/>
        <w:szCs w:val="20"/>
      </w:rPr>
      <w:tblPr/>
      <w:tcPr>
        <w:tcBorders>
          <w:top w:val="single" w:sz="4" w:space="0" w:color="B6BD37"/>
          <w:left w:val="single" w:sz="4" w:space="0" w:color="B6BD37"/>
          <w:bottom w:val="single" w:sz="4" w:space="0" w:color="B6BD37"/>
          <w:right w:val="single" w:sz="4" w:space="0" w:color="B6BD37"/>
          <w:insideH w:val="single" w:sz="4" w:space="0" w:color="B6BD37"/>
          <w:insideV w:val="single" w:sz="4" w:space="0" w:color="B6BD37"/>
          <w:tl2br w:val="nil"/>
          <w:tr2bl w:val="nil"/>
        </w:tcBorders>
      </w:tcPr>
    </w:tblStylePr>
  </w:style>
  <w:style w:type="paragraph" w:customStyle="1" w:styleId="GreenTableHeadings">
    <w:name w:val="Green Table Headings"/>
    <w:basedOn w:val="BODYTEXTELAA"/>
    <w:link w:val="GreenTableHeadingsChar"/>
    <w:qFormat/>
    <w:rsid w:val="00D43599"/>
    <w:pPr>
      <w:framePr w:hSpace="180" w:wrap="around" w:vAnchor="text" w:hAnchor="page" w:x="2139" w:y="69"/>
      <w:ind w:left="113" w:right="113"/>
    </w:pPr>
    <w:rPr>
      <w:b/>
      <w:color w:val="000000" w:themeColor="text1"/>
    </w:rPr>
  </w:style>
  <w:style w:type="character" w:customStyle="1" w:styleId="GreenTableHeadingsChar">
    <w:name w:val="Green Table Headings Char"/>
    <w:basedOn w:val="BODYTEXTELAAChar"/>
    <w:link w:val="GreenTableHeadings"/>
    <w:rsid w:val="00D43599"/>
    <w:rPr>
      <w:rFonts w:ascii="TheSansB W3 Light" w:hAnsi="TheSansB W3 Light"/>
      <w:b/>
      <w:iCs/>
      <w:color w:val="000000" w:themeColor="text1"/>
      <w:sz w:val="20"/>
      <w:szCs w:val="24"/>
    </w:rPr>
  </w:style>
  <w:style w:type="paragraph" w:customStyle="1" w:styleId="Ticks">
    <w:name w:val="Ticks"/>
    <w:basedOn w:val="BODYTEXTELAA"/>
    <w:link w:val="TicksChar"/>
    <w:qFormat/>
    <w:rsid w:val="00D43599"/>
    <w:pPr>
      <w:framePr w:hSpace="180" w:wrap="around" w:vAnchor="text" w:hAnchor="page" w:x="2139" w:y="69"/>
      <w:ind w:left="0"/>
      <w:jc w:val="center"/>
    </w:pPr>
  </w:style>
  <w:style w:type="character" w:customStyle="1" w:styleId="TicksChar">
    <w:name w:val="Ticks Char"/>
    <w:basedOn w:val="BODYTEXTELAAChar"/>
    <w:link w:val="Ticks"/>
    <w:rsid w:val="00D43599"/>
    <w:rPr>
      <w:rFonts w:ascii="TheSansB W3 Light" w:hAnsi="TheSansB W3 Light"/>
      <w:iCs/>
      <w:sz w:val="20"/>
      <w:szCs w:val="24"/>
    </w:rPr>
  </w:style>
  <w:style w:type="paragraph" w:customStyle="1" w:styleId="AttachmentsPolicy">
    <w:name w:val="Attachments Policy"/>
    <w:basedOn w:val="Heading1"/>
    <w:qFormat/>
    <w:rsid w:val="009A2C8F"/>
    <w:pPr>
      <w:keepNext/>
      <w:keepLines/>
      <w:spacing w:before="120"/>
      <w:jc w:val="left"/>
    </w:pPr>
    <w:rPr>
      <w:rFonts w:ascii="Juhl" w:eastAsiaTheme="majorEastAsia" w:hAnsi="Juhl" w:cstheme="majorBidi"/>
      <w:b/>
      <w:bCs/>
      <w:caps/>
      <w:color w:val="107CBF"/>
      <w:sz w:val="24"/>
      <w:u w:val="none"/>
      <w:lang w:eastAsia="en-US"/>
    </w:rPr>
  </w:style>
  <w:style w:type="paragraph" w:customStyle="1" w:styleId="TableHeading">
    <w:name w:val="Table Heading"/>
    <w:basedOn w:val="BODYTEXTELAA"/>
    <w:autoRedefine/>
    <w:qFormat/>
    <w:rsid w:val="009A2C8F"/>
    <w:pPr>
      <w:spacing w:before="40" w:after="40"/>
      <w:ind w:left="0"/>
    </w:pPr>
    <w:rPr>
      <w:rFonts w:ascii="TheSansB W6 SemiBold" w:hAnsi="TheSansB W6 SemiBold"/>
      <w:b/>
    </w:rPr>
  </w:style>
  <w:style w:type="paragraph" w:customStyle="1" w:styleId="AttachmentsAttachments">
    <w:name w:val="Attachments Attachments"/>
    <w:basedOn w:val="AttachmentsPolicy"/>
    <w:autoRedefine/>
    <w:qFormat/>
    <w:rsid w:val="009A2C8F"/>
    <w:pPr>
      <w:spacing w:after="240"/>
    </w:pPr>
  </w:style>
  <w:style w:type="paragraph" w:customStyle="1" w:styleId="AttachmentsHeading2">
    <w:name w:val="Attachments Heading 2"/>
    <w:basedOn w:val="Heading2"/>
    <w:next w:val="Normal"/>
    <w:autoRedefine/>
    <w:qFormat/>
    <w:rsid w:val="009A2C8F"/>
    <w:pPr>
      <w:tabs>
        <w:tab w:val="clear" w:pos="4513"/>
        <w:tab w:val="clear" w:pos="9026"/>
      </w:tabs>
    </w:pPr>
    <w:rPr>
      <w:rFonts w:ascii="Juhl Bold" w:hAnsi="Juhl Bold"/>
      <w:b w:val="0"/>
      <w:bCs w:val="0"/>
      <w:color w:val="auto"/>
      <w:sz w:val="22"/>
      <w:lang w:eastAsia="en-US"/>
    </w:rPr>
  </w:style>
  <w:style w:type="paragraph" w:customStyle="1" w:styleId="Attachmentsudheading">
    <w:name w:val="Attachment sud heading"/>
    <w:basedOn w:val="Normal"/>
    <w:link w:val="AttachmentsudheadingChar"/>
    <w:qFormat/>
    <w:rsid w:val="009A2C8F"/>
    <w:pPr>
      <w:keepNext/>
      <w:keepLines/>
      <w:spacing w:before="120" w:after="0" w:line="240" w:lineRule="auto"/>
      <w:outlineLvl w:val="0"/>
    </w:pPr>
    <w:rPr>
      <w:rFonts w:ascii="Juhl" w:eastAsiaTheme="majorEastAsia" w:hAnsi="Juhl" w:cstheme="majorBidi"/>
      <w:b/>
      <w:bCs/>
      <w:caps/>
      <w:color w:val="808080"/>
      <w:sz w:val="24"/>
      <w:szCs w:val="28"/>
    </w:rPr>
  </w:style>
  <w:style w:type="character" w:customStyle="1" w:styleId="AttachmentsudheadingChar">
    <w:name w:val="Attachment sud heading Char"/>
    <w:basedOn w:val="DefaultParagraphFont"/>
    <w:link w:val="Attachmentsudheading"/>
    <w:rsid w:val="009A2C8F"/>
    <w:rPr>
      <w:rFonts w:ascii="Juhl" w:eastAsiaTheme="majorEastAsia" w:hAnsi="Juhl" w:cstheme="majorBidi"/>
      <w:b/>
      <w:bCs/>
      <w:caps/>
      <w:color w:val="808080"/>
      <w:sz w:val="24"/>
      <w:szCs w:val="28"/>
    </w:rPr>
  </w:style>
  <w:style w:type="paragraph" w:customStyle="1" w:styleId="PolicySub-Title">
    <w:name w:val="Policy Sub-Title"/>
    <w:basedOn w:val="Title"/>
    <w:autoRedefine/>
    <w:qFormat/>
    <w:rsid w:val="009F2895"/>
    <w:pPr>
      <w:pBdr>
        <w:bottom w:val="none" w:sz="0" w:space="0" w:color="auto"/>
      </w:pBdr>
      <w:spacing w:line="240" w:lineRule="auto"/>
      <w:contextualSpacing/>
    </w:pPr>
    <w:rPr>
      <w:rFonts w:ascii="Juhl Bold" w:eastAsiaTheme="majorEastAsia" w:hAnsi="Juhl Bold" w:cstheme="majorBidi"/>
      <w:bCs w:val="0"/>
      <w:color w:val="00ABBE"/>
      <w:spacing w:val="5"/>
      <w:kern w:val="28"/>
      <w:sz w:val="20"/>
      <w:szCs w:val="52"/>
    </w:rPr>
  </w:style>
  <w:style w:type="paragraph" w:customStyle="1" w:styleId="DisclaimerText">
    <w:name w:val="Disclaimer Text"/>
    <w:basedOn w:val="BODYTEXTELAA"/>
    <w:link w:val="DisclaimerTextChar"/>
    <w:autoRedefine/>
    <w:semiHidden/>
    <w:qFormat/>
    <w:rsid w:val="009F2895"/>
    <w:pPr>
      <w:ind w:left="426" w:right="848"/>
    </w:pPr>
    <w:rPr>
      <w:rFonts w:ascii="TheSansB W5 Plain" w:hAnsi="TheSansB W5 Plain"/>
      <w:b/>
    </w:rPr>
  </w:style>
  <w:style w:type="paragraph" w:customStyle="1" w:styleId="PolicyStatement">
    <w:name w:val="Policy Statement"/>
    <w:basedOn w:val="Heading1"/>
    <w:autoRedefine/>
    <w:qFormat/>
    <w:rsid w:val="009F2895"/>
    <w:pPr>
      <w:keepNext/>
      <w:keepLines/>
      <w:spacing w:before="120"/>
      <w:ind w:left="1276"/>
      <w:jc w:val="left"/>
    </w:pPr>
    <w:rPr>
      <w:rFonts w:ascii="Juhl" w:eastAsiaTheme="majorEastAsia" w:hAnsi="Juhl" w:cstheme="majorBidi"/>
      <w:b/>
      <w:bCs/>
      <w:caps/>
      <w:color w:val="644065"/>
      <w:sz w:val="24"/>
      <w:u w:val="none"/>
      <w:lang w:eastAsia="en-US"/>
    </w:rPr>
  </w:style>
  <w:style w:type="paragraph" w:customStyle="1" w:styleId="Procedures">
    <w:name w:val="Procedures"/>
    <w:basedOn w:val="Heading1"/>
    <w:autoRedefine/>
    <w:qFormat/>
    <w:rsid w:val="009F2895"/>
    <w:pPr>
      <w:keepNext/>
      <w:keepLines/>
      <w:spacing w:before="120"/>
      <w:ind w:left="1276"/>
      <w:jc w:val="left"/>
    </w:pPr>
    <w:rPr>
      <w:rFonts w:ascii="Juhl" w:eastAsiaTheme="majorEastAsia" w:hAnsi="Juhl" w:cstheme="majorBidi"/>
      <w:b/>
      <w:bCs/>
      <w:caps/>
      <w:color w:val="00ABBE"/>
      <w:sz w:val="24"/>
      <w:u w:val="none"/>
      <w:lang w:eastAsia="en-US"/>
    </w:rPr>
  </w:style>
  <w:style w:type="paragraph" w:customStyle="1" w:styleId="WebsiteLink">
    <w:name w:val="Website Link"/>
    <w:basedOn w:val="BODYTEXTELAA"/>
    <w:next w:val="BODYTEXTELAA"/>
    <w:link w:val="WebsiteLinkChar"/>
    <w:autoRedefine/>
    <w:qFormat/>
    <w:rsid w:val="009F2895"/>
    <w:rPr>
      <w:rFonts w:ascii="TheSansB W5 Plain" w:hAnsi="TheSansB W5 Plain"/>
      <w:color w:val="00ABBE"/>
    </w:rPr>
  </w:style>
  <w:style w:type="character" w:styleId="PlaceholderText">
    <w:name w:val="Placeholder Text"/>
    <w:basedOn w:val="DefaultParagraphFont"/>
    <w:uiPriority w:val="99"/>
    <w:semiHidden/>
    <w:rsid w:val="009F2895"/>
    <w:rPr>
      <w:color w:val="808080"/>
    </w:rPr>
  </w:style>
  <w:style w:type="paragraph" w:customStyle="1" w:styleId="Disclaimervolunteersstudents">
    <w:name w:val="Disclaimer volunteers students"/>
    <w:basedOn w:val="DisclaimerText"/>
    <w:autoRedefine/>
    <w:qFormat/>
    <w:rsid w:val="009F2895"/>
    <w:pPr>
      <w:ind w:left="2160"/>
      <w:jc w:val="both"/>
    </w:pPr>
  </w:style>
  <w:style w:type="paragraph" w:customStyle="1" w:styleId="BackgroundandLegislation">
    <w:name w:val="Background and Legislation"/>
    <w:basedOn w:val="Heading1"/>
    <w:autoRedefine/>
    <w:qFormat/>
    <w:rsid w:val="009F2895"/>
    <w:pPr>
      <w:keepNext/>
      <w:keepLines/>
      <w:spacing w:before="120"/>
      <w:ind w:left="1276"/>
      <w:jc w:val="left"/>
    </w:pPr>
    <w:rPr>
      <w:rFonts w:ascii="Juhl" w:eastAsiaTheme="majorEastAsia" w:hAnsi="Juhl" w:cstheme="majorBidi"/>
      <w:b/>
      <w:bCs/>
      <w:caps/>
      <w:color w:val="8496B0" w:themeColor="text2" w:themeTint="99"/>
      <w:sz w:val="24"/>
      <w:u w:val="none"/>
      <w:lang w:eastAsia="en-US"/>
    </w:rPr>
  </w:style>
  <w:style w:type="paragraph" w:customStyle="1" w:styleId="Definitions">
    <w:name w:val="Definitions"/>
    <w:basedOn w:val="Heading1"/>
    <w:autoRedefine/>
    <w:qFormat/>
    <w:rsid w:val="009F2895"/>
    <w:pPr>
      <w:keepNext/>
      <w:keepLines/>
      <w:spacing w:before="120"/>
      <w:ind w:left="1276"/>
      <w:jc w:val="left"/>
    </w:pPr>
    <w:rPr>
      <w:rFonts w:ascii="Juhl" w:eastAsiaTheme="majorEastAsia" w:hAnsi="Juhl" w:cstheme="majorBidi"/>
      <w:b/>
      <w:bCs/>
      <w:caps/>
      <w:color w:val="DCBE22"/>
      <w:sz w:val="24"/>
      <w:u w:val="none"/>
      <w:lang w:eastAsia="en-US"/>
    </w:rPr>
  </w:style>
  <w:style w:type="paragraph" w:customStyle="1" w:styleId="SourcesandRelatedPolicies">
    <w:name w:val="Sources and Related Policies"/>
    <w:basedOn w:val="Heading1"/>
    <w:autoRedefine/>
    <w:qFormat/>
    <w:rsid w:val="009F2895"/>
    <w:pPr>
      <w:keepNext/>
      <w:keepLines/>
      <w:spacing w:before="120"/>
      <w:ind w:left="1276"/>
      <w:jc w:val="left"/>
    </w:pPr>
    <w:rPr>
      <w:rFonts w:ascii="Juhl" w:eastAsiaTheme="majorEastAsia" w:hAnsi="Juhl" w:cstheme="majorBidi"/>
      <w:b/>
      <w:bCs/>
      <w:caps/>
      <w:color w:val="F5917B"/>
      <w:sz w:val="24"/>
      <w:u w:val="none"/>
      <w:lang w:eastAsia="en-US"/>
    </w:rPr>
  </w:style>
  <w:style w:type="paragraph" w:customStyle="1" w:styleId="Evaluation">
    <w:name w:val="Evaluation"/>
    <w:basedOn w:val="Heading1"/>
    <w:autoRedefine/>
    <w:qFormat/>
    <w:rsid w:val="009F2895"/>
    <w:pPr>
      <w:keepNext/>
      <w:keepLines/>
      <w:spacing w:before="120"/>
      <w:ind w:left="1276"/>
      <w:jc w:val="left"/>
    </w:pPr>
    <w:rPr>
      <w:rFonts w:ascii="Juhl" w:eastAsiaTheme="majorEastAsia" w:hAnsi="Juhl" w:cstheme="majorBidi"/>
      <w:b/>
      <w:bCs/>
      <w:caps/>
      <w:color w:val="DCBE22"/>
      <w:sz w:val="24"/>
      <w:u w:val="none"/>
      <w:lang w:eastAsia="en-US"/>
    </w:rPr>
  </w:style>
  <w:style w:type="paragraph" w:customStyle="1" w:styleId="Authorisation">
    <w:name w:val="Authorisation"/>
    <w:basedOn w:val="Heading1"/>
    <w:link w:val="AuthorisationChar"/>
    <w:autoRedefine/>
    <w:qFormat/>
    <w:rsid w:val="009F2895"/>
    <w:pPr>
      <w:keepNext/>
      <w:keepLines/>
      <w:spacing w:before="120"/>
      <w:ind w:left="1276"/>
      <w:jc w:val="left"/>
    </w:pPr>
    <w:rPr>
      <w:rFonts w:ascii="Juhl" w:eastAsiaTheme="majorEastAsia" w:hAnsi="Juhl" w:cstheme="majorBidi"/>
      <w:b/>
      <w:bCs/>
      <w:caps/>
      <w:color w:val="808080"/>
      <w:sz w:val="24"/>
    </w:rPr>
  </w:style>
  <w:style w:type="character" w:customStyle="1" w:styleId="WebsiteLinkChar">
    <w:name w:val="Website Link Char"/>
    <w:basedOn w:val="BODYTEXTELAAChar"/>
    <w:link w:val="WebsiteLink"/>
    <w:rsid w:val="009F2895"/>
    <w:rPr>
      <w:rFonts w:ascii="TheSansB W5 Plain" w:hAnsi="TheSansB W5 Plain"/>
      <w:iCs/>
      <w:color w:val="00ABBE"/>
      <w:sz w:val="20"/>
      <w:szCs w:val="24"/>
    </w:rPr>
  </w:style>
  <w:style w:type="paragraph" w:customStyle="1" w:styleId="PURPOSE">
    <w:name w:val="PURPOSE"/>
    <w:basedOn w:val="Heading1"/>
    <w:link w:val="PURPOSEChar"/>
    <w:qFormat/>
    <w:rsid w:val="009F2895"/>
    <w:pPr>
      <w:keepNext/>
      <w:keepLines/>
      <w:spacing w:before="120"/>
      <w:ind w:left="1276"/>
      <w:jc w:val="left"/>
    </w:pPr>
    <w:rPr>
      <w:rFonts w:ascii="Juhl" w:eastAsiaTheme="majorEastAsia" w:hAnsi="Juhl" w:cstheme="majorBidi"/>
      <w:b/>
      <w:bCs/>
      <w:caps/>
      <w:color w:val="EE4158"/>
      <w:sz w:val="24"/>
    </w:rPr>
  </w:style>
  <w:style w:type="paragraph" w:customStyle="1" w:styleId="TopDiscliamer">
    <w:name w:val="Top Discliamer"/>
    <w:basedOn w:val="DisclaimerText"/>
    <w:link w:val="TopDiscliamerChar"/>
    <w:autoRedefine/>
    <w:qFormat/>
    <w:rsid w:val="009F2895"/>
    <w:pPr>
      <w:ind w:left="1304" w:right="567"/>
      <w:jc w:val="both"/>
    </w:pPr>
    <w:rPr>
      <w:rFonts w:ascii="TheSansB W3 Light" w:hAnsi="TheSansB W3 Light" w:cs="Calibri"/>
      <w:szCs w:val="20"/>
    </w:rPr>
  </w:style>
  <w:style w:type="character" w:customStyle="1" w:styleId="PURPOSEChar">
    <w:name w:val="PURPOSE Char"/>
    <w:basedOn w:val="Heading1Char"/>
    <w:link w:val="PURPOSE"/>
    <w:rsid w:val="009F2895"/>
    <w:rPr>
      <w:rFonts w:ascii="Juhl" w:eastAsiaTheme="majorEastAsia" w:hAnsi="Juhl" w:cstheme="majorBidi"/>
      <w:b/>
      <w:bCs/>
      <w:caps/>
      <w:color w:val="EE4158"/>
      <w:sz w:val="24"/>
      <w:szCs w:val="28"/>
      <w:u w:val="single"/>
      <w:lang w:eastAsia="en-AU"/>
    </w:rPr>
  </w:style>
  <w:style w:type="paragraph" w:customStyle="1" w:styleId="DisclaimerAttachments">
    <w:name w:val="Disclaimer Attachments"/>
    <w:basedOn w:val="DisclaimerText"/>
    <w:autoRedefine/>
    <w:semiHidden/>
    <w:qFormat/>
    <w:rsid w:val="009F2895"/>
    <w:pPr>
      <w:ind w:left="0"/>
    </w:pPr>
  </w:style>
  <w:style w:type="paragraph" w:customStyle="1" w:styleId="Disclaimer">
    <w:name w:val="Disclaimer"/>
    <w:basedOn w:val="Normal"/>
    <w:link w:val="DisclaimerChar"/>
    <w:semiHidden/>
    <w:qFormat/>
    <w:rsid w:val="009F2895"/>
    <w:pPr>
      <w:spacing w:after="120" w:line="240" w:lineRule="auto"/>
      <w:jc w:val="both"/>
    </w:pPr>
    <w:rPr>
      <w:rFonts w:ascii="TheSansB W3 Light" w:hAnsi="TheSansB W3 Light"/>
      <w:b/>
      <w:sz w:val="20"/>
    </w:rPr>
  </w:style>
  <w:style w:type="character" w:customStyle="1" w:styleId="DisclaimerTextChar">
    <w:name w:val="Disclaimer Text Char"/>
    <w:basedOn w:val="BODYTEXTELAAChar"/>
    <w:link w:val="DisclaimerText"/>
    <w:semiHidden/>
    <w:rsid w:val="009F2895"/>
    <w:rPr>
      <w:rFonts w:ascii="TheSansB W5 Plain" w:hAnsi="TheSansB W5 Plain"/>
      <w:b/>
      <w:iCs/>
      <w:sz w:val="20"/>
      <w:szCs w:val="24"/>
    </w:rPr>
  </w:style>
  <w:style w:type="character" w:customStyle="1" w:styleId="DisclaimerChar">
    <w:name w:val="Disclaimer Char"/>
    <w:basedOn w:val="DefaultParagraphFont"/>
    <w:link w:val="Disclaimer"/>
    <w:semiHidden/>
    <w:rsid w:val="009F2895"/>
    <w:rPr>
      <w:rFonts w:ascii="TheSansB W3 Light" w:hAnsi="TheSansB W3 Light"/>
      <w:b/>
      <w:sz w:val="20"/>
    </w:rPr>
  </w:style>
  <w:style w:type="character" w:customStyle="1" w:styleId="TopDiscliamerChar">
    <w:name w:val="Top Discliamer Char"/>
    <w:basedOn w:val="DisclaimerTextChar"/>
    <w:link w:val="TopDiscliamer"/>
    <w:rsid w:val="009F2895"/>
    <w:rPr>
      <w:rFonts w:ascii="TheSansB W3 Light" w:hAnsi="TheSansB W3 Light" w:cs="Calibri"/>
      <w:b/>
      <w:iCs/>
      <w:sz w:val="20"/>
      <w:szCs w:val="20"/>
    </w:rPr>
  </w:style>
  <w:style w:type="paragraph" w:customStyle="1" w:styleId="Responsibilities0">
    <w:name w:val="Responsibilities0"/>
    <w:basedOn w:val="Heading1"/>
    <w:next w:val="Responsibilities"/>
    <w:autoRedefine/>
    <w:qFormat/>
    <w:rsid w:val="009F2895"/>
    <w:pPr>
      <w:keepNext/>
      <w:keepLines/>
      <w:spacing w:before="120"/>
      <w:ind w:left="1276"/>
      <w:jc w:val="left"/>
    </w:pPr>
    <w:rPr>
      <w:rFonts w:ascii="Juhl" w:eastAsiaTheme="majorEastAsia" w:hAnsi="Juhl" w:cstheme="majorBidi"/>
      <w:b/>
      <w:bCs/>
      <w:caps/>
      <w:color w:val="B6BD37"/>
      <w:sz w:val="24"/>
      <w:u w:val="none"/>
      <w:lang w:eastAsia="en-US"/>
    </w:rPr>
  </w:style>
  <w:style w:type="paragraph" w:customStyle="1" w:styleId="Responsibilities00">
    <w:name w:val="Responsibilities00"/>
    <w:basedOn w:val="Heading1"/>
    <w:next w:val="Responsibilities0"/>
    <w:autoRedefine/>
    <w:qFormat/>
    <w:rsid w:val="009F2895"/>
    <w:pPr>
      <w:keepNext/>
      <w:keepLines/>
      <w:spacing w:before="120"/>
      <w:ind w:left="1276"/>
      <w:jc w:val="left"/>
    </w:pPr>
    <w:rPr>
      <w:rFonts w:ascii="Juhl" w:eastAsiaTheme="majorEastAsia" w:hAnsi="Juhl" w:cstheme="majorBidi"/>
      <w:b/>
      <w:bCs/>
      <w:caps/>
      <w:color w:val="B6BD37"/>
      <w:sz w:val="24"/>
      <w:u w:val="none"/>
      <w:lang w:eastAsia="en-US"/>
    </w:rPr>
  </w:style>
  <w:style w:type="paragraph" w:customStyle="1" w:styleId="Responsibilities000">
    <w:name w:val="Responsibilities000"/>
    <w:basedOn w:val="Heading1"/>
    <w:next w:val="Responsibilities00"/>
    <w:autoRedefine/>
    <w:qFormat/>
    <w:rsid w:val="009F2895"/>
    <w:pPr>
      <w:keepNext/>
      <w:keepLines/>
      <w:spacing w:before="120"/>
      <w:ind w:left="1276"/>
      <w:jc w:val="left"/>
    </w:pPr>
    <w:rPr>
      <w:rFonts w:ascii="Juhl" w:eastAsiaTheme="majorEastAsia" w:hAnsi="Juhl" w:cstheme="majorBidi"/>
      <w:b/>
      <w:bCs/>
      <w:caps/>
      <w:color w:val="B6BD37"/>
      <w:sz w:val="24"/>
      <w:u w:val="none"/>
      <w:lang w:eastAsia="en-US"/>
    </w:rPr>
  </w:style>
  <w:style w:type="paragraph" w:customStyle="1" w:styleId="Responsibilities0000">
    <w:name w:val="Responsibilities0000"/>
    <w:basedOn w:val="Heading1"/>
    <w:next w:val="Responsibilities000"/>
    <w:autoRedefine/>
    <w:qFormat/>
    <w:rsid w:val="009F2895"/>
    <w:pPr>
      <w:keepNext/>
      <w:keepLines/>
      <w:spacing w:before="120"/>
      <w:ind w:left="1276"/>
      <w:jc w:val="left"/>
    </w:pPr>
    <w:rPr>
      <w:rFonts w:ascii="Juhl" w:eastAsiaTheme="majorEastAsia" w:hAnsi="Juhl" w:cstheme="majorBidi"/>
      <w:b/>
      <w:bCs/>
      <w:caps/>
      <w:color w:val="B6BD37"/>
      <w:sz w:val="24"/>
      <w:u w:val="none"/>
      <w:lang w:eastAsia="en-US"/>
    </w:rPr>
  </w:style>
  <w:style w:type="character" w:customStyle="1" w:styleId="AuthorisationChar">
    <w:name w:val="Authorisation Char"/>
    <w:basedOn w:val="Heading1Char"/>
    <w:link w:val="Authorisation"/>
    <w:rsid w:val="009F2895"/>
    <w:rPr>
      <w:rFonts w:ascii="Juhl" w:eastAsiaTheme="majorEastAsia" w:hAnsi="Juhl" w:cstheme="majorBidi"/>
      <w:b/>
      <w:bCs/>
      <w:caps/>
      <w:color w:val="808080"/>
      <w:sz w:val="24"/>
      <w:szCs w:val="28"/>
      <w:u w:val="single"/>
      <w:lang w:eastAsia="en-AU"/>
    </w:rPr>
  </w:style>
  <w:style w:type="paragraph" w:customStyle="1" w:styleId="Responsibilities00000">
    <w:name w:val="Responsibilities00000"/>
    <w:basedOn w:val="Heading1"/>
    <w:next w:val="Responsibilities0000"/>
    <w:autoRedefine/>
    <w:qFormat/>
    <w:rsid w:val="009F2895"/>
    <w:pPr>
      <w:keepNext/>
      <w:keepLines/>
      <w:spacing w:before="120"/>
      <w:ind w:left="1276"/>
      <w:jc w:val="left"/>
    </w:pPr>
    <w:rPr>
      <w:rFonts w:ascii="Juhl" w:eastAsiaTheme="majorEastAsia" w:hAnsi="Juhl" w:cstheme="majorBidi"/>
      <w:b/>
      <w:bCs/>
      <w:caps/>
      <w:color w:val="B6BD37"/>
      <w:sz w:val="24"/>
      <w:u w:val="none"/>
      <w:lang w:eastAsia="en-US"/>
    </w:rPr>
  </w:style>
  <w:style w:type="paragraph" w:customStyle="1" w:styleId="Responsibilities000000">
    <w:name w:val="Responsibilities000000"/>
    <w:basedOn w:val="Heading1"/>
    <w:next w:val="Responsibilities00000"/>
    <w:autoRedefine/>
    <w:qFormat/>
    <w:rsid w:val="009F2895"/>
    <w:pPr>
      <w:keepNext/>
      <w:keepLines/>
      <w:spacing w:before="120"/>
      <w:ind w:left="1276"/>
      <w:jc w:val="left"/>
    </w:pPr>
    <w:rPr>
      <w:rFonts w:ascii="Juhl" w:eastAsiaTheme="majorEastAsia" w:hAnsi="Juhl" w:cstheme="majorBidi"/>
      <w:b/>
      <w:bCs/>
      <w:caps/>
      <w:color w:val="B6BD37"/>
      <w:sz w:val="24"/>
      <w:u w:val="none"/>
      <w:lang w:eastAsia="en-US"/>
    </w:rPr>
  </w:style>
  <w:style w:type="character" w:styleId="Mention">
    <w:name w:val="Mention"/>
    <w:basedOn w:val="DefaultParagraphFont"/>
    <w:uiPriority w:val="99"/>
    <w:unhideWhenUsed/>
    <w:rsid w:val="009F2895"/>
    <w:rPr>
      <w:color w:val="2B579A"/>
      <w:shd w:val="clear" w:color="auto" w:fill="E1DFDD"/>
    </w:rPr>
  </w:style>
  <w:style w:type="table" w:styleId="TableGridLight">
    <w:name w:val="Grid Table Light"/>
    <w:basedOn w:val="TableNormal"/>
    <w:uiPriority w:val="40"/>
    <w:rsid w:val="009F2895"/>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TableParagraph">
    <w:name w:val="Table Paragraph"/>
    <w:basedOn w:val="Normal"/>
    <w:uiPriority w:val="1"/>
    <w:qFormat/>
    <w:rsid w:val="009F2895"/>
    <w:pPr>
      <w:widowControl w:val="0"/>
      <w:autoSpaceDE w:val="0"/>
      <w:autoSpaceDN w:val="0"/>
      <w:spacing w:after="0" w:line="240" w:lineRule="auto"/>
      <w:ind w:left="104"/>
    </w:pPr>
    <w:rPr>
      <w:rFonts w:ascii="Arial" w:eastAsia="Arial" w:hAnsi="Arial" w:cs="Arial"/>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justice.vic.gov.au/safer-communities/protecting-children-and-families/betrayal-of-trust-implementation" TargetMode="External"/><Relationship Id="rId21" Type="http://schemas.openxmlformats.org/officeDocument/2006/relationships/hyperlink" Target="https://www.acecqa.gov.au/sites/default/files/2025-06/CSCG_Incident%20Response%20%20Template_AttC.pdf" TargetMode="External"/><Relationship Id="rId42" Type="http://schemas.openxmlformats.org/officeDocument/2006/relationships/hyperlink" Target="https://www.vic.gov.au/family-violence-information-sharing-scheme" TargetMode="External"/><Relationship Id="rId47" Type="http://schemas.openxmlformats.org/officeDocument/2006/relationships/image" Target="media/image3.emf"/><Relationship Id="rId63" Type="http://schemas.openxmlformats.org/officeDocument/2006/relationships/hyperlink" Target="https://www.education.vic.gov.au/Pages/default.aspx" TargetMode="External"/><Relationship Id="rId68" Type="http://schemas.openxmlformats.org/officeDocument/2006/relationships/diagramData" Target="diagrams/data1.xml"/><Relationship Id="rId84" Type="http://schemas.openxmlformats.org/officeDocument/2006/relationships/theme" Target="theme/theme1.xml"/><Relationship Id="rId16" Type="http://schemas.openxmlformats.org/officeDocument/2006/relationships/hyperlink" Target="https://www.legislation.vic.gov.au/" TargetMode="External"/><Relationship Id="rId11" Type="http://schemas.openxmlformats.org/officeDocument/2006/relationships/endnotes" Target="endnotes.xml"/><Relationship Id="rId32" Type="http://schemas.openxmlformats.org/officeDocument/2006/relationships/hyperlink" Target="https://ccyp.vic.gov.au/assets/resources/New-CSS/Risk-assessment-and-management-templates.docx" TargetMode="External"/><Relationship Id="rId37" Type="http://schemas.openxmlformats.org/officeDocument/2006/relationships/hyperlink" Target="https://elaa.org.au/resources/free-resources/child-safe-reporting-guide/" TargetMode="External"/><Relationship Id="rId53" Type="http://schemas.openxmlformats.org/officeDocument/2006/relationships/hyperlink" Target="https://www.acecqa.gov.au/sites/default/files/2025-06/CSG_Tools_Recruitment_TypesOfQuestionsToAskDuringAnInterview_0.pdf" TargetMode="External"/><Relationship Id="rId58" Type="http://schemas.openxmlformats.org/officeDocument/2006/relationships/footer" Target="footer1.xml"/><Relationship Id="rId74" Type="http://schemas.openxmlformats.org/officeDocument/2006/relationships/hyperlink" Target="https://www.vic.gov.au/protect" TargetMode="External"/><Relationship Id="rId79" Type="http://schemas.openxmlformats.org/officeDocument/2006/relationships/header" Target="header5.xml"/><Relationship Id="rId5" Type="http://schemas.openxmlformats.org/officeDocument/2006/relationships/customXml" Target="../customXml/item5.xml"/><Relationship Id="rId61" Type="http://schemas.openxmlformats.org/officeDocument/2006/relationships/hyperlink" Target="https://elaa.org.au/resources/free-resources/child-safe-reporting-guide/" TargetMode="External"/><Relationship Id="rId82" Type="http://schemas.openxmlformats.org/officeDocument/2006/relationships/fontTable" Target="fontTable.xml"/><Relationship Id="rId19" Type="http://schemas.openxmlformats.org/officeDocument/2006/relationships/hyperlink" Target="https://www.acecqa.gov.au/search?s=Risk+Assessment+and+Management+Tool" TargetMode="External"/><Relationship Id="rId14" Type="http://schemas.openxmlformats.org/officeDocument/2006/relationships/hyperlink" Target="https://www.legislation.vic.gov.au/" TargetMode="External"/><Relationship Id="rId22" Type="http://schemas.openxmlformats.org/officeDocument/2006/relationships/hyperlink" Target="https://www.acecqa.gov.au/nqf-child-safe-culture-guide" TargetMode="External"/><Relationship Id="rId27" Type="http://schemas.openxmlformats.org/officeDocument/2006/relationships/hyperlink" Target="http://www.legislation.vic.gov.au" TargetMode="External"/><Relationship Id="rId30" Type="http://schemas.openxmlformats.org/officeDocument/2006/relationships/hyperlink" Target="https://ccyp.vic.gov.au/reportable-conduct-scheme/for-heads-of-organisations/" TargetMode="External"/><Relationship Id="rId35" Type="http://schemas.openxmlformats.org/officeDocument/2006/relationships/hyperlink" Target="https://www.vic.gov.au/child-protection-early-childhood-online-learning" TargetMode="External"/><Relationship Id="rId43" Type="http://schemas.openxmlformats.org/officeDocument/2006/relationships/hyperlink" Target="http://www.vit.vic.edu.au" TargetMode="External"/><Relationship Id="rId48" Type="http://schemas.openxmlformats.org/officeDocument/2006/relationships/customXml" Target="ink/ink1.xml"/><Relationship Id="rId56" Type="http://schemas.openxmlformats.org/officeDocument/2006/relationships/image" Target="media/image4.png"/><Relationship Id="rId64" Type="http://schemas.openxmlformats.org/officeDocument/2006/relationships/hyperlink" Target="https://www.secasa.org.au/wp-content/uploads/2020/10/age-appropriate-behaviour.pdf" TargetMode="External"/><Relationship Id="rId69" Type="http://schemas.openxmlformats.org/officeDocument/2006/relationships/diagramLayout" Target="diagrams/layout1.xml"/><Relationship Id="rId77" Type="http://schemas.openxmlformats.org/officeDocument/2006/relationships/header" Target="header3.xml"/><Relationship Id="rId8" Type="http://schemas.openxmlformats.org/officeDocument/2006/relationships/settings" Target="settings.xml"/><Relationship Id="rId51" Type="http://schemas.openxmlformats.org/officeDocument/2006/relationships/hyperlink" Target="https://www.acecqa.gov.au/sites/default/files/2025-06/CSG_Tools_Recruitment_PositionDescriptions_0.pdf" TargetMode="External"/><Relationship Id="rId72" Type="http://schemas.microsoft.com/office/2007/relationships/diagramDrawing" Target="diagrams/drawing1.xml"/><Relationship Id="rId80" Type="http://schemas.openxmlformats.org/officeDocument/2006/relationships/header" Target="header6.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yperlink" Target="https://www.legislation.gov.au/" TargetMode="External"/><Relationship Id="rId25" Type="http://schemas.openxmlformats.org/officeDocument/2006/relationships/hyperlink" Target="http://www.humanrights.gov.au" TargetMode="External"/><Relationship Id="rId33" Type="http://schemas.openxmlformats.org/officeDocument/2006/relationships/hyperlink" Target="https://ccyp.vic.gov.au/assets/resources/New-CSS/A-short-guide-to-the-Child-Safe-Standards-27.04.23.pdf" TargetMode="External"/><Relationship Id="rId38" Type="http://schemas.openxmlformats.org/officeDocument/2006/relationships/hyperlink" Target="https://www.vic.gov.au/early-childhood-services-child-safe-standards?utm_source=email+marketing+Mailigen&amp;utm_campaign=QARDJuly2022newsletter+&amp;utm_medium=email" TargetMode="External"/><Relationship Id="rId46" Type="http://schemas.openxmlformats.org/officeDocument/2006/relationships/image" Target="media/image2.emf"/><Relationship Id="rId59" Type="http://schemas.openxmlformats.org/officeDocument/2006/relationships/header" Target="header2.xml"/><Relationship Id="rId67" Type="http://schemas.openxmlformats.org/officeDocument/2006/relationships/hyperlink" Target="https://www.acecqa.gov.au/" TargetMode="External"/><Relationship Id="rId20" Type="http://schemas.openxmlformats.org/officeDocument/2006/relationships/hyperlink" Target="https://www.acecqa.gov.au/media/45361" TargetMode="External"/><Relationship Id="rId41" Type="http://schemas.openxmlformats.org/officeDocument/2006/relationships/hyperlink" Target="https://fac.dffh.vic.gov.au/de-service-agreement-requirements-2024-2028" TargetMode="External"/><Relationship Id="rId54" Type="http://schemas.openxmlformats.org/officeDocument/2006/relationships/hyperlink" Target="https://www.acecqa.gov.au/sites/default/files/2025-06/CSG_Tools_Recruitment_RefereeChecks_0.pdf" TargetMode="External"/><Relationship Id="rId62" Type="http://schemas.openxmlformats.org/officeDocument/2006/relationships/hyperlink" Target="https://elaa.org.au/resources/free-resources/child-safe-reporting-guide/" TargetMode="External"/><Relationship Id="rId70" Type="http://schemas.openxmlformats.org/officeDocument/2006/relationships/diagramQuickStyle" Target="diagrams/quickStyle1.xml"/><Relationship Id="rId75" Type="http://schemas.openxmlformats.org/officeDocument/2006/relationships/hyperlink" Target="https://ccyp.vic.gov.au/" TargetMode="External"/><Relationship Id="rId83"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www.legislation.gov.au/" TargetMode="External"/><Relationship Id="rId23" Type="http://schemas.openxmlformats.org/officeDocument/2006/relationships/hyperlink" Target="https://www.acecqa.gov.au/nqf-online-safety-guide" TargetMode="External"/><Relationship Id="rId28" Type="http://schemas.openxmlformats.org/officeDocument/2006/relationships/hyperlink" Target="http://www.vic.gov.au/guides-templates-tools-for-information-sharing" TargetMode="External"/><Relationship Id="rId36" Type="http://schemas.openxmlformats.org/officeDocument/2006/relationships/hyperlink" Target="https://www.vic.gov.au/early-childhood-workforce-register?utm_medium=email&amp;utm_campaign=Operational-Action-required-Early-Childhood-Workforce-Register&amp;utm_content=vic.gov.au/early-childhood-workforce-register%23mandatory-requirements&amp;utm_source=v6.education.vic.gov.au" TargetMode="External"/><Relationship Id="rId57" Type="http://schemas.openxmlformats.org/officeDocument/2006/relationships/header" Target="header1.xml"/><Relationship Id="rId10" Type="http://schemas.openxmlformats.org/officeDocument/2006/relationships/footnotes" Target="footnotes.xml"/><Relationship Id="rId31" Type="http://schemas.openxmlformats.org/officeDocument/2006/relationships/hyperlink" Target="https://ccyp.vic.gov.au/resources/child-safe-standards/" TargetMode="External"/><Relationship Id="rId44" Type="http://schemas.openxmlformats.org/officeDocument/2006/relationships/hyperlink" Target="http://www.workingwithchildren.vic.gov.au" TargetMode="External"/><Relationship Id="rId52" Type="http://schemas.openxmlformats.org/officeDocument/2006/relationships/hyperlink" Target="https://www.acecqa.gov.au/sites/default/files/2025-06/CSG_Tools_Recruitment_JobAdvertisements_0.pdf" TargetMode="External"/><Relationship Id="rId60" Type="http://schemas.openxmlformats.org/officeDocument/2006/relationships/footer" Target="footer2.xml"/><Relationship Id="rId65" Type="http://schemas.openxmlformats.org/officeDocument/2006/relationships/hyperlink" Target="https://www.berrystreet.org.au/learning-and-resources/fact-sheets/problematic-sexualised-behaviour" TargetMode="External"/><Relationship Id="rId73" Type="http://schemas.openxmlformats.org/officeDocument/2006/relationships/hyperlink" Target="https://ccyp.vic.gov.au" TargetMode="External"/><Relationship Id="rId78" Type="http://schemas.openxmlformats.org/officeDocument/2006/relationships/header" Target="header4.xml"/><Relationship Id="rId8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yperlink" Target="https://www.acecqa.gov.au/sites/default/files/2025-06/CSCG_Incident%20Response%20%20Template_AttC.pdf" TargetMode="External"/><Relationship Id="rId18" Type="http://schemas.openxmlformats.org/officeDocument/2006/relationships/hyperlink" Target="https://www.acecqa.gov.au/national-model-code-taking-images-early-childhood-education-and-care" TargetMode="External"/><Relationship Id="rId39" Type="http://schemas.openxmlformats.org/officeDocument/2006/relationships/hyperlink" Target="https://www.snaicc.org.au/wp-content/uploads/2023/09/210501_8_Keeping-Our-Kids-Safe.pdf" TargetMode="External"/><Relationship Id="rId34" Type="http://schemas.openxmlformats.org/officeDocument/2006/relationships/hyperlink" Target="https://ccyp.vic.gov.au/" TargetMode="External"/><Relationship Id="rId50" Type="http://schemas.openxmlformats.org/officeDocument/2006/relationships/image" Target="media/image3.png"/><Relationship Id="rId55" Type="http://schemas.openxmlformats.org/officeDocument/2006/relationships/hyperlink" Target="https://service.vic.gov.au/find-services/work-and-volunteering/working-with-children-check/update-your-working-with-children-check-details" TargetMode="External"/><Relationship Id="rId76" Type="http://schemas.openxmlformats.org/officeDocument/2006/relationships/image" Target="media/image7.jpeg"/><Relationship Id="rId7" Type="http://schemas.openxmlformats.org/officeDocument/2006/relationships/styles" Target="styles.xml"/><Relationship Id="rId71" Type="http://schemas.openxmlformats.org/officeDocument/2006/relationships/diagramColors" Target="diagrams/colors1.xml"/><Relationship Id="rId2" Type="http://schemas.openxmlformats.org/officeDocument/2006/relationships/customXml" Target="../customXml/item2.xml"/><Relationship Id="rId29" Type="http://schemas.openxmlformats.org/officeDocument/2006/relationships/hyperlink" Target="https://ccyp.vic.gov.au/resources/child-safe-standards/?utm_source=email+marketing+Mailigen&amp;utm_campaign=QARDJuly2022newsletter+&amp;utm_medium=email" TargetMode="External"/><Relationship Id="rId24" Type="http://schemas.openxmlformats.org/officeDocument/2006/relationships/hyperlink" Target="https://humanrights.gov.au/our-work/commission-general/national-childrens-commissioner-anne-hollonds" TargetMode="External"/><Relationship Id="rId40" Type="http://schemas.openxmlformats.org/officeDocument/2006/relationships/hyperlink" Target="http://www.unicef.org" TargetMode="External"/><Relationship Id="rId45" Type="http://schemas.openxmlformats.org/officeDocument/2006/relationships/hyperlink" Target="http://www.worksafe.vic.gov.au" TargetMode="External"/><Relationship Id="rId66" Type="http://schemas.openxmlformats.org/officeDocument/2006/relationships/hyperlink" Target="https://www.acecqa.gov.au" TargetMode="External"/></Relationships>
</file>

<file path=word/_rels/header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word/_rels/header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word/_rels/header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word/_rels/header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word/_rels/header5.xml.rels><?xml version="1.0" encoding="UTF-8" standalone="yes"?>
<Relationships xmlns="http://schemas.openxmlformats.org/package/2006/relationships"><Relationship Id="rId1" Type="http://schemas.openxmlformats.org/officeDocument/2006/relationships/image" Target="media/image8.png"/></Relationships>
</file>

<file path=word/_rels/header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word/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5B306CE8-B0B2-E143-9D15-0156D7713F71}" type="doc">
      <dgm:prSet loTypeId="urn:microsoft.com/office/officeart/2005/8/layout/hList1" loCatId="" qsTypeId="urn:microsoft.com/office/officeart/2005/8/quickstyle/simple1" qsCatId="simple" csTypeId="urn:microsoft.com/office/officeart/2005/8/colors/colorful3" csCatId="colorful" phldr="1"/>
      <dgm:spPr/>
      <dgm:t>
        <a:bodyPr/>
        <a:lstStyle/>
        <a:p>
          <a:endParaRPr lang="en-US"/>
        </a:p>
      </dgm:t>
    </dgm:pt>
    <dgm:pt modelId="{92D2D4A1-BA88-B948-B871-CD264CDFD4EB}">
      <dgm:prSet phldrT="[Text]"/>
      <dgm:spPr>
        <a:xfrm>
          <a:off x="3791" y="127383"/>
          <a:ext cx="1453228" cy="577526"/>
        </a:xfrm>
        <a:solidFill>
          <a:schemeClr val="accent3"/>
        </a:solidFill>
      </dgm:spPr>
      <dgm:t>
        <a:bodyPr/>
        <a:lstStyle/>
        <a:p>
          <a:r>
            <a:rPr lang="en-US" dirty="0">
              <a:latin typeface="TheSansB W3 Light" panose="020B0302050302020203" pitchFamily="34" charset="0"/>
              <a:ea typeface="+mn-ea"/>
              <a:cs typeface="Arial" panose="020B0604020202020204" pitchFamily="34" charset="0"/>
            </a:rPr>
            <a:t>Three business day notification</a:t>
          </a:r>
        </a:p>
      </dgm:t>
    </dgm:pt>
    <dgm:pt modelId="{84BEDDCA-8D64-2540-8145-7C21DB49DC79}" type="parTrans" cxnId="{A33D3E11-FD2F-B640-9FEB-D360A6D06A25}">
      <dgm:prSet/>
      <dgm:spPr/>
      <dgm:t>
        <a:bodyPr/>
        <a:lstStyle/>
        <a:p>
          <a:endParaRPr lang="en-US">
            <a:highlight>
              <a:srgbClr val="FFFF00"/>
            </a:highlight>
          </a:endParaRPr>
        </a:p>
      </dgm:t>
    </dgm:pt>
    <dgm:pt modelId="{385B7C89-8797-D945-AF04-0E70064BC566}" type="sibTrans" cxnId="{A33D3E11-FD2F-B640-9FEB-D360A6D06A25}">
      <dgm:prSet/>
      <dgm:spPr/>
      <dgm:t>
        <a:bodyPr/>
        <a:lstStyle/>
        <a:p>
          <a:endParaRPr lang="en-US">
            <a:highlight>
              <a:srgbClr val="FFFF00"/>
            </a:highlight>
          </a:endParaRPr>
        </a:p>
      </dgm:t>
    </dgm:pt>
    <dgm:pt modelId="{4B8F8606-7512-0349-B585-A425490FE4C3}">
      <dgm:prSet phldrT="[Text]"/>
      <dgm:spPr>
        <a:xfrm>
          <a:off x="1660471" y="127383"/>
          <a:ext cx="1453228" cy="577526"/>
        </a:xfrm>
        <a:solidFill>
          <a:schemeClr val="accent3"/>
        </a:solidFill>
        <a:ln>
          <a:solidFill>
            <a:schemeClr val="accent3"/>
          </a:solidFill>
        </a:ln>
      </dgm:spPr>
      <dgm:t>
        <a:bodyPr/>
        <a:lstStyle/>
        <a:p>
          <a:r>
            <a:rPr lang="en-US" dirty="0">
              <a:latin typeface="TheSansB W3 Light" panose="020B0302050302020203" pitchFamily="34" charset="0"/>
              <a:ea typeface="+mn-ea"/>
              <a:cs typeface="Arial" panose="020B0604020202020204" pitchFamily="34" charset="0"/>
            </a:rPr>
            <a:t>30 calendar day update</a:t>
          </a:r>
        </a:p>
      </dgm:t>
    </dgm:pt>
    <dgm:pt modelId="{1899B43D-CE63-1847-8E1F-E6C8F0240CA1}" type="parTrans" cxnId="{DAB1DC5F-EDAD-D043-A07F-D419CA2E94EF}">
      <dgm:prSet/>
      <dgm:spPr/>
      <dgm:t>
        <a:bodyPr/>
        <a:lstStyle/>
        <a:p>
          <a:endParaRPr lang="en-US">
            <a:highlight>
              <a:srgbClr val="FFFF00"/>
            </a:highlight>
          </a:endParaRPr>
        </a:p>
      </dgm:t>
    </dgm:pt>
    <dgm:pt modelId="{B9738D7A-86EA-C243-B488-CB809703483C}" type="sibTrans" cxnId="{DAB1DC5F-EDAD-D043-A07F-D419CA2E94EF}">
      <dgm:prSet/>
      <dgm:spPr/>
      <dgm:t>
        <a:bodyPr/>
        <a:lstStyle/>
        <a:p>
          <a:endParaRPr lang="en-US">
            <a:highlight>
              <a:srgbClr val="FFFF00"/>
            </a:highlight>
          </a:endParaRPr>
        </a:p>
      </dgm:t>
    </dgm:pt>
    <dgm:pt modelId="{8D3307EE-2A0E-F742-9E65-149DCC98E0EF}">
      <dgm:prSet phldrT="[Text]" custT="1"/>
      <dgm:spPr>
        <a:xfrm>
          <a:off x="1660471" y="704910"/>
          <a:ext cx="1453228" cy="3337919"/>
        </a:xfrm>
        <a:solidFill>
          <a:srgbClr val="E1E5CB">
            <a:alpha val="90000"/>
          </a:srgbClr>
        </a:solidFill>
        <a:ln>
          <a:solidFill>
            <a:srgbClr val="E1E5CB">
              <a:alpha val="90000"/>
            </a:srgbClr>
          </a:solidFill>
        </a:ln>
      </dgm:spPr>
      <dgm:t>
        <a:bodyPr/>
        <a:lstStyle/>
        <a:p>
          <a:r>
            <a:rPr lang="en-US" sz="900" dirty="0">
              <a:latin typeface="TheSansB W3 Light" panose="020B0302050302020203" pitchFamily="34" charset="0"/>
              <a:ea typeface="+mn-ea"/>
              <a:cs typeface="Arial" panose="020B0604020202020204" pitchFamily="34" charset="0"/>
            </a:rPr>
            <a:t>Details of the allegation</a:t>
          </a:r>
        </a:p>
      </dgm:t>
    </dgm:pt>
    <dgm:pt modelId="{9B2E82E6-A170-1A4E-A1C5-2A8154FB8550}" type="parTrans" cxnId="{A6525DC7-3C0D-D445-81B8-4728E8628013}">
      <dgm:prSet/>
      <dgm:spPr/>
      <dgm:t>
        <a:bodyPr/>
        <a:lstStyle/>
        <a:p>
          <a:endParaRPr lang="en-US">
            <a:highlight>
              <a:srgbClr val="FFFF00"/>
            </a:highlight>
          </a:endParaRPr>
        </a:p>
      </dgm:t>
    </dgm:pt>
    <dgm:pt modelId="{AC188D58-6FE8-8B44-B5D7-7EAF90066DFE}" type="sibTrans" cxnId="{A6525DC7-3C0D-D445-81B8-4728E8628013}">
      <dgm:prSet/>
      <dgm:spPr/>
      <dgm:t>
        <a:bodyPr/>
        <a:lstStyle/>
        <a:p>
          <a:endParaRPr lang="en-US">
            <a:highlight>
              <a:srgbClr val="FFFF00"/>
            </a:highlight>
          </a:endParaRPr>
        </a:p>
      </dgm:t>
    </dgm:pt>
    <dgm:pt modelId="{36D528DE-D8F6-D049-AA3C-C65A8893A2E1}">
      <dgm:prSet phldrT="[Text]"/>
      <dgm:spPr>
        <a:xfrm>
          <a:off x="4973833" y="127383"/>
          <a:ext cx="1453228" cy="577526"/>
        </a:xfrm>
        <a:solidFill>
          <a:schemeClr val="accent3"/>
        </a:solidFill>
        <a:ln>
          <a:solidFill>
            <a:schemeClr val="accent3"/>
          </a:solidFill>
        </a:ln>
      </dgm:spPr>
      <dgm:t>
        <a:bodyPr/>
        <a:lstStyle/>
        <a:p>
          <a:r>
            <a:rPr lang="en-US" dirty="0">
              <a:latin typeface="Arial" panose="020B0604020202020204" pitchFamily="34" charset="0"/>
              <a:ea typeface="+mn-ea"/>
              <a:cs typeface="Arial" panose="020B0604020202020204" pitchFamily="34" charset="0"/>
            </a:rPr>
            <a:t>Outcomes of </a:t>
          </a:r>
          <a:r>
            <a:rPr lang="en-US" dirty="0">
              <a:latin typeface="TheSansB W3 Light" panose="020B0302050302020203" pitchFamily="34" charset="0"/>
              <a:ea typeface="+mn-ea"/>
              <a:cs typeface="Arial" panose="020B0604020202020204" pitchFamily="34" charset="0"/>
            </a:rPr>
            <a:t>investigation</a:t>
          </a:r>
        </a:p>
      </dgm:t>
    </dgm:pt>
    <dgm:pt modelId="{BAF982ED-FD53-8E49-B257-BA3D6DDF836D}" type="parTrans" cxnId="{88632951-11F9-BF46-A54F-F8CF3F141D4D}">
      <dgm:prSet/>
      <dgm:spPr/>
      <dgm:t>
        <a:bodyPr/>
        <a:lstStyle/>
        <a:p>
          <a:endParaRPr lang="en-US">
            <a:highlight>
              <a:srgbClr val="FFFF00"/>
            </a:highlight>
          </a:endParaRPr>
        </a:p>
      </dgm:t>
    </dgm:pt>
    <dgm:pt modelId="{FFBBD242-3404-0B40-9480-2BB2A891D288}" type="sibTrans" cxnId="{88632951-11F9-BF46-A54F-F8CF3F141D4D}">
      <dgm:prSet/>
      <dgm:spPr/>
      <dgm:t>
        <a:bodyPr/>
        <a:lstStyle/>
        <a:p>
          <a:endParaRPr lang="en-US">
            <a:highlight>
              <a:srgbClr val="FFFF00"/>
            </a:highlight>
          </a:endParaRPr>
        </a:p>
      </dgm:t>
    </dgm:pt>
    <dgm:pt modelId="{727303D0-859D-B349-BED3-98173EE8C172}">
      <dgm:prSet phldrT="[Text]" custT="1"/>
      <dgm:spPr>
        <a:xfrm>
          <a:off x="6630514" y="704910"/>
          <a:ext cx="1453228" cy="3337919"/>
        </a:xfrm>
        <a:solidFill>
          <a:srgbClr val="E1E5CB">
            <a:alpha val="90000"/>
          </a:srgbClr>
        </a:solidFill>
        <a:ln>
          <a:solidFill>
            <a:srgbClr val="E1E5CB">
              <a:alpha val="90000"/>
            </a:srgbClr>
          </a:solidFill>
        </a:ln>
      </dgm:spPr>
      <dgm:t>
        <a:bodyPr/>
        <a:lstStyle/>
        <a:p>
          <a:r>
            <a:rPr lang="en-US" sz="900" dirty="0">
              <a:latin typeface="TheSansB W3 Light" panose="020B0302050302020203" pitchFamily="34" charset="0"/>
              <a:ea typeface="+mn-ea"/>
              <a:cs typeface="Arial" panose="020B0604020202020204" pitchFamily="34" charset="0"/>
            </a:rPr>
            <a:t>The Commission may request further documents from the head of the organisation</a:t>
          </a:r>
        </a:p>
      </dgm:t>
    </dgm:pt>
    <dgm:pt modelId="{7F6FC535-8694-AD4E-8E39-B5B02339CDCF}" type="parTrans" cxnId="{BF46BB70-B021-EB46-A1B8-E1D53A37B66E}">
      <dgm:prSet/>
      <dgm:spPr/>
      <dgm:t>
        <a:bodyPr/>
        <a:lstStyle/>
        <a:p>
          <a:endParaRPr lang="en-US">
            <a:highlight>
              <a:srgbClr val="FFFF00"/>
            </a:highlight>
          </a:endParaRPr>
        </a:p>
      </dgm:t>
    </dgm:pt>
    <dgm:pt modelId="{DD902827-89D7-784A-823F-BD85F17D0443}" type="sibTrans" cxnId="{BF46BB70-B021-EB46-A1B8-E1D53A37B66E}">
      <dgm:prSet/>
      <dgm:spPr/>
      <dgm:t>
        <a:bodyPr/>
        <a:lstStyle/>
        <a:p>
          <a:endParaRPr lang="en-US">
            <a:highlight>
              <a:srgbClr val="FFFF00"/>
            </a:highlight>
          </a:endParaRPr>
        </a:p>
      </dgm:t>
    </dgm:pt>
    <dgm:pt modelId="{317DD06F-F0DF-C341-B6C9-5C8C205B0D27}">
      <dgm:prSet phldrT="[Text]"/>
      <dgm:spPr>
        <a:xfrm>
          <a:off x="6630514" y="127383"/>
          <a:ext cx="1453228" cy="577526"/>
        </a:xfrm>
        <a:solidFill>
          <a:schemeClr val="accent3"/>
        </a:solidFill>
        <a:ln>
          <a:solidFill>
            <a:schemeClr val="accent3"/>
          </a:solidFill>
        </a:ln>
      </dgm:spPr>
      <dgm:t>
        <a:bodyPr/>
        <a:lstStyle/>
        <a:p>
          <a:r>
            <a:rPr lang="en-US" dirty="0">
              <a:latin typeface="Arial" panose="020B0604020202020204" pitchFamily="34" charset="0"/>
              <a:ea typeface="+mn-ea"/>
              <a:cs typeface="Arial" panose="020B0604020202020204" pitchFamily="34" charset="0"/>
            </a:rPr>
            <a:t>Additional documents</a:t>
          </a:r>
        </a:p>
      </dgm:t>
    </dgm:pt>
    <dgm:pt modelId="{C0A8975E-65EC-3C44-BF2C-62F98CF1B35C}" type="parTrans" cxnId="{11DED86F-3EAE-1D42-9D44-900F6BFBD454}">
      <dgm:prSet/>
      <dgm:spPr/>
      <dgm:t>
        <a:bodyPr/>
        <a:lstStyle/>
        <a:p>
          <a:endParaRPr lang="en-US">
            <a:highlight>
              <a:srgbClr val="FFFF00"/>
            </a:highlight>
          </a:endParaRPr>
        </a:p>
      </dgm:t>
    </dgm:pt>
    <dgm:pt modelId="{554F583A-AAD4-AF4C-A077-30BCBFA900E2}" type="sibTrans" cxnId="{11DED86F-3EAE-1D42-9D44-900F6BFBD454}">
      <dgm:prSet/>
      <dgm:spPr/>
      <dgm:t>
        <a:bodyPr/>
        <a:lstStyle/>
        <a:p>
          <a:endParaRPr lang="en-US">
            <a:highlight>
              <a:srgbClr val="FFFF00"/>
            </a:highlight>
          </a:endParaRPr>
        </a:p>
      </dgm:t>
    </dgm:pt>
    <dgm:pt modelId="{B7EFF393-017A-6D49-8835-3A133D6D7710}">
      <dgm:prSet phldrT="[Text]" custT="1"/>
      <dgm:spPr>
        <a:xfrm>
          <a:off x="4973833" y="704910"/>
          <a:ext cx="1453228" cy="3337919"/>
        </a:xfrm>
        <a:solidFill>
          <a:srgbClr val="E1E5CB">
            <a:alpha val="90000"/>
          </a:srgbClr>
        </a:solidFill>
        <a:ln>
          <a:solidFill>
            <a:srgbClr val="E1E5CB">
              <a:alpha val="90000"/>
            </a:srgbClr>
          </a:solidFill>
        </a:ln>
      </dgm:spPr>
      <dgm:t>
        <a:bodyPr/>
        <a:lstStyle/>
        <a:p>
          <a:r>
            <a:rPr lang="en-US" sz="900" dirty="0">
              <a:latin typeface="TheSansB W3 Light" panose="020B0302050302020203" pitchFamily="34" charset="0"/>
              <a:ea typeface="+mn-ea"/>
              <a:cs typeface="Arial" panose="020B0604020202020204" pitchFamily="34" charset="0"/>
            </a:rPr>
            <a:t>Copy of findings and reasons for the findings</a:t>
          </a:r>
        </a:p>
      </dgm:t>
    </dgm:pt>
    <dgm:pt modelId="{BC66B67A-CB00-5D40-A764-1C2297A4DEB7}" type="parTrans" cxnId="{8FCD9D57-B85E-154C-B06B-B64CF3C09020}">
      <dgm:prSet/>
      <dgm:spPr/>
      <dgm:t>
        <a:bodyPr/>
        <a:lstStyle/>
        <a:p>
          <a:endParaRPr lang="en-US">
            <a:highlight>
              <a:srgbClr val="FFFF00"/>
            </a:highlight>
          </a:endParaRPr>
        </a:p>
      </dgm:t>
    </dgm:pt>
    <dgm:pt modelId="{444F6018-00D9-8846-AAE2-985F8288A404}" type="sibTrans" cxnId="{8FCD9D57-B85E-154C-B06B-B64CF3C09020}">
      <dgm:prSet/>
      <dgm:spPr/>
      <dgm:t>
        <a:bodyPr/>
        <a:lstStyle/>
        <a:p>
          <a:endParaRPr lang="en-US">
            <a:highlight>
              <a:srgbClr val="FFFF00"/>
            </a:highlight>
          </a:endParaRPr>
        </a:p>
      </dgm:t>
    </dgm:pt>
    <dgm:pt modelId="{1E6707EE-F885-F644-977A-08967D00759E}">
      <dgm:prSet phldrT="[Text]"/>
      <dgm:spPr>
        <a:xfrm>
          <a:off x="3317152" y="127383"/>
          <a:ext cx="1453228" cy="577526"/>
        </a:xfrm>
        <a:solidFill>
          <a:schemeClr val="accent3"/>
        </a:solidFill>
        <a:ln>
          <a:solidFill>
            <a:schemeClr val="accent3"/>
          </a:solidFill>
        </a:ln>
      </dgm:spPr>
      <dgm:t>
        <a:bodyPr/>
        <a:lstStyle/>
        <a:p>
          <a:r>
            <a:rPr lang="en-US" dirty="0">
              <a:latin typeface="TheSansB W3 Light" panose="020B0302050302020203" pitchFamily="34" charset="0"/>
              <a:ea typeface="+mn-ea"/>
              <a:cs typeface="Arial" panose="020B0604020202020204" pitchFamily="34" charset="0"/>
            </a:rPr>
            <a:t>Advice on investigation</a:t>
          </a:r>
        </a:p>
      </dgm:t>
    </dgm:pt>
    <dgm:pt modelId="{4CD27FC9-896C-2C48-BC7F-26B405FCC5AE}" type="parTrans" cxnId="{216F82FB-D625-8D43-945D-925880AE0082}">
      <dgm:prSet/>
      <dgm:spPr/>
      <dgm:t>
        <a:bodyPr/>
        <a:lstStyle/>
        <a:p>
          <a:endParaRPr lang="en-US">
            <a:highlight>
              <a:srgbClr val="FFFF00"/>
            </a:highlight>
          </a:endParaRPr>
        </a:p>
      </dgm:t>
    </dgm:pt>
    <dgm:pt modelId="{B7FD9F38-D4D4-0746-A314-0EEDC6F28C25}" type="sibTrans" cxnId="{216F82FB-D625-8D43-945D-925880AE0082}">
      <dgm:prSet/>
      <dgm:spPr/>
      <dgm:t>
        <a:bodyPr/>
        <a:lstStyle/>
        <a:p>
          <a:endParaRPr lang="en-US">
            <a:highlight>
              <a:srgbClr val="FFFF00"/>
            </a:highlight>
          </a:endParaRPr>
        </a:p>
      </dgm:t>
    </dgm:pt>
    <dgm:pt modelId="{F3BF8DAB-7248-824F-8E5E-EC071609AE58}">
      <dgm:prSet phldrT="[Text]" custT="1"/>
      <dgm:spPr>
        <a:xfrm>
          <a:off x="3317152" y="704910"/>
          <a:ext cx="1453228" cy="3337919"/>
        </a:xfrm>
        <a:solidFill>
          <a:srgbClr val="E1E5CB">
            <a:alpha val="90000"/>
          </a:srgbClr>
        </a:solidFill>
        <a:ln>
          <a:solidFill>
            <a:srgbClr val="E1E5CB">
              <a:alpha val="90000"/>
            </a:srgbClr>
          </a:solidFill>
        </a:ln>
      </dgm:spPr>
      <dgm:t>
        <a:bodyPr/>
        <a:lstStyle/>
        <a:p>
          <a:r>
            <a:rPr lang="en-US" sz="900" dirty="0">
              <a:latin typeface="TheSansB W3 Light" panose="020B0302050302020203" pitchFamily="34" charset="0"/>
              <a:ea typeface="+mn-ea"/>
              <a:cs typeface="Arial" panose="020B0604020202020204" pitchFamily="34" charset="0"/>
            </a:rPr>
            <a:t>Name of investigator</a:t>
          </a:r>
        </a:p>
      </dgm:t>
    </dgm:pt>
    <dgm:pt modelId="{9D5391FB-441C-3143-AAB0-94C07E8B873B}" type="parTrans" cxnId="{BDEF9EA4-0EDB-AF44-B7B3-0B5F2662853D}">
      <dgm:prSet/>
      <dgm:spPr/>
      <dgm:t>
        <a:bodyPr/>
        <a:lstStyle/>
        <a:p>
          <a:endParaRPr lang="en-US">
            <a:highlight>
              <a:srgbClr val="FFFF00"/>
            </a:highlight>
          </a:endParaRPr>
        </a:p>
      </dgm:t>
    </dgm:pt>
    <dgm:pt modelId="{C3921982-3BE4-A844-9830-F65260B7FEE4}" type="sibTrans" cxnId="{BDEF9EA4-0EDB-AF44-B7B3-0B5F2662853D}">
      <dgm:prSet/>
      <dgm:spPr/>
      <dgm:t>
        <a:bodyPr/>
        <a:lstStyle/>
        <a:p>
          <a:endParaRPr lang="en-US">
            <a:highlight>
              <a:srgbClr val="FFFF00"/>
            </a:highlight>
          </a:endParaRPr>
        </a:p>
      </dgm:t>
    </dgm:pt>
    <dgm:pt modelId="{EA984B45-AA74-4EAE-8AFB-F5DC0129D730}">
      <dgm:prSet custT="1"/>
      <dgm:spPr>
        <a:xfrm>
          <a:off x="3791" y="704910"/>
          <a:ext cx="1453228" cy="3337919"/>
        </a:xfrm>
        <a:solidFill>
          <a:srgbClr val="E1E5CB">
            <a:alpha val="89804"/>
          </a:srgbClr>
        </a:solidFill>
      </dgm:spPr>
      <dgm:t>
        <a:bodyPr/>
        <a:lstStyle/>
        <a:p>
          <a:r>
            <a:rPr lang="en-US" sz="900">
              <a:latin typeface="TheSansB W3 Light" panose="020B0302050302020203" pitchFamily="34" charset="0"/>
              <a:ea typeface="+mn-ea"/>
              <a:cs typeface="Arial" panose="020B0604020202020204" pitchFamily="34" charset="0"/>
            </a:rPr>
            <a:t>Police report</a:t>
          </a:r>
          <a:endParaRPr lang="en-US" sz="900" dirty="0">
            <a:latin typeface="TheSansB W3 Light" panose="020B0302050302020203" pitchFamily="34" charset="0"/>
            <a:ea typeface="+mn-ea"/>
            <a:cs typeface="Arial" panose="020B0604020202020204" pitchFamily="34" charset="0"/>
          </a:endParaRPr>
        </a:p>
      </dgm:t>
    </dgm:pt>
    <dgm:pt modelId="{27589672-4CC9-4815-82F6-1EE2CD79E53A}" type="parTrans" cxnId="{DB09E0BE-DDDB-4FC4-B451-79E4A18E6015}">
      <dgm:prSet/>
      <dgm:spPr/>
      <dgm:t>
        <a:bodyPr/>
        <a:lstStyle/>
        <a:p>
          <a:endParaRPr lang="en-AU">
            <a:highlight>
              <a:srgbClr val="FFFF00"/>
            </a:highlight>
          </a:endParaRPr>
        </a:p>
      </dgm:t>
    </dgm:pt>
    <dgm:pt modelId="{523DBF81-EFAB-44D0-B69A-8BCCFA3C2BAB}" type="sibTrans" cxnId="{DB09E0BE-DDDB-4FC4-B451-79E4A18E6015}">
      <dgm:prSet/>
      <dgm:spPr/>
      <dgm:t>
        <a:bodyPr/>
        <a:lstStyle/>
        <a:p>
          <a:endParaRPr lang="en-AU">
            <a:highlight>
              <a:srgbClr val="FFFF00"/>
            </a:highlight>
          </a:endParaRPr>
        </a:p>
      </dgm:t>
    </dgm:pt>
    <dgm:pt modelId="{46338CD4-8F32-4A46-A414-BE2E36B208A6}">
      <dgm:prSet custT="1"/>
      <dgm:spPr>
        <a:xfrm>
          <a:off x="3791" y="704910"/>
          <a:ext cx="1453228" cy="3337919"/>
        </a:xfrm>
        <a:solidFill>
          <a:srgbClr val="E1E5CB">
            <a:alpha val="89804"/>
          </a:srgbClr>
        </a:solidFill>
      </dgm:spPr>
      <dgm:t>
        <a:bodyPr/>
        <a:lstStyle/>
        <a:p>
          <a:r>
            <a:rPr lang="en-US" sz="900" dirty="0">
              <a:latin typeface="TheSansB W3 Light" panose="020B0302050302020203" pitchFamily="34" charset="0"/>
              <a:ea typeface="+mn-ea"/>
              <a:cs typeface="Arial" panose="020B0604020202020204" pitchFamily="34" charset="0"/>
            </a:rPr>
            <a:t>Head of organisation's name</a:t>
          </a:r>
        </a:p>
      </dgm:t>
    </dgm:pt>
    <dgm:pt modelId="{2BF35B08-E109-4507-99BB-E91B8EBFFE78}" type="parTrans" cxnId="{257B3DED-907A-4F30-8D20-C430CE32E355}">
      <dgm:prSet/>
      <dgm:spPr/>
      <dgm:t>
        <a:bodyPr/>
        <a:lstStyle/>
        <a:p>
          <a:endParaRPr lang="en-AU">
            <a:highlight>
              <a:srgbClr val="FFFF00"/>
            </a:highlight>
          </a:endParaRPr>
        </a:p>
      </dgm:t>
    </dgm:pt>
    <dgm:pt modelId="{21544A7C-9245-4A08-BA85-8480C852AD04}" type="sibTrans" cxnId="{257B3DED-907A-4F30-8D20-C430CE32E355}">
      <dgm:prSet/>
      <dgm:spPr/>
      <dgm:t>
        <a:bodyPr/>
        <a:lstStyle/>
        <a:p>
          <a:endParaRPr lang="en-AU">
            <a:highlight>
              <a:srgbClr val="FFFF00"/>
            </a:highlight>
          </a:endParaRPr>
        </a:p>
      </dgm:t>
    </dgm:pt>
    <dgm:pt modelId="{97FF9C8C-BE9B-4416-849D-28FDA6C9D36E}">
      <dgm:prSet phldrT="[Text]" custT="1"/>
      <dgm:spPr>
        <a:xfrm>
          <a:off x="1660471" y="704910"/>
          <a:ext cx="1453228" cy="3337919"/>
        </a:xfrm>
        <a:solidFill>
          <a:srgbClr val="E1E5CB">
            <a:alpha val="90000"/>
          </a:srgbClr>
        </a:solidFill>
        <a:ln>
          <a:solidFill>
            <a:srgbClr val="E1E5CB">
              <a:alpha val="90000"/>
            </a:srgbClr>
          </a:solidFill>
        </a:ln>
      </dgm:spPr>
      <dgm:t>
        <a:bodyPr/>
        <a:lstStyle/>
        <a:p>
          <a:r>
            <a:rPr lang="en-US" sz="900">
              <a:latin typeface="TheSansB W3 Light" panose="020B0302050302020203" pitchFamily="34" charset="0"/>
              <a:ea typeface="+mn-ea"/>
              <a:cs typeface="Arial" panose="020B0604020202020204" pitchFamily="34" charset="0"/>
            </a:rPr>
            <a:t>Details about any disciplinary or other action proposed</a:t>
          </a:r>
          <a:endParaRPr lang="en-US" sz="900" dirty="0">
            <a:latin typeface="TheSansB W3 Light" panose="020B0302050302020203" pitchFamily="34" charset="0"/>
            <a:ea typeface="+mn-ea"/>
            <a:cs typeface="Arial" panose="020B0604020202020204" pitchFamily="34" charset="0"/>
          </a:endParaRPr>
        </a:p>
      </dgm:t>
    </dgm:pt>
    <dgm:pt modelId="{4B740DA4-5774-4723-8312-59CCCD2255A0}" type="parTrans" cxnId="{EA43BD31-5B0B-494A-9132-EBFF0E912634}">
      <dgm:prSet/>
      <dgm:spPr/>
      <dgm:t>
        <a:bodyPr/>
        <a:lstStyle/>
        <a:p>
          <a:endParaRPr lang="en-AU">
            <a:highlight>
              <a:srgbClr val="FFFF00"/>
            </a:highlight>
          </a:endParaRPr>
        </a:p>
      </dgm:t>
    </dgm:pt>
    <dgm:pt modelId="{54C1D12B-B77D-41A8-B30E-F225F18C1B5D}" type="sibTrans" cxnId="{EA43BD31-5B0B-494A-9132-EBFF0E912634}">
      <dgm:prSet/>
      <dgm:spPr/>
      <dgm:t>
        <a:bodyPr/>
        <a:lstStyle/>
        <a:p>
          <a:endParaRPr lang="en-AU">
            <a:highlight>
              <a:srgbClr val="FFFF00"/>
            </a:highlight>
          </a:endParaRPr>
        </a:p>
      </dgm:t>
    </dgm:pt>
    <dgm:pt modelId="{56B960C2-89EA-45E5-9C49-262C71A1BC08}">
      <dgm:prSet phldrT="[Text]" custT="1"/>
      <dgm:spPr>
        <a:xfrm>
          <a:off x="3317152" y="704910"/>
          <a:ext cx="1453228" cy="3337919"/>
        </a:xfrm>
        <a:solidFill>
          <a:srgbClr val="E1E5CB">
            <a:alpha val="90000"/>
          </a:srgbClr>
        </a:solidFill>
        <a:ln>
          <a:solidFill>
            <a:srgbClr val="E1E5CB">
              <a:alpha val="90000"/>
            </a:srgbClr>
          </a:solidFill>
        </a:ln>
      </dgm:spPr>
      <dgm:t>
        <a:bodyPr/>
        <a:lstStyle/>
        <a:p>
          <a:r>
            <a:rPr lang="en-US" sz="900" dirty="0">
              <a:latin typeface="TheSansB W3 Light" panose="020B0302050302020203" pitchFamily="34" charset="0"/>
              <a:ea typeface="+mn-ea"/>
              <a:cs typeface="Arial" panose="020B0604020202020204" pitchFamily="34" charset="0"/>
            </a:rPr>
            <a:t>Contact details</a:t>
          </a:r>
        </a:p>
      </dgm:t>
    </dgm:pt>
    <dgm:pt modelId="{927F1ED2-DA6C-45A8-9704-837F0A9B36FB}" type="parTrans" cxnId="{C63151EA-F0AF-4643-9623-E72A307ADCFF}">
      <dgm:prSet/>
      <dgm:spPr/>
      <dgm:t>
        <a:bodyPr/>
        <a:lstStyle/>
        <a:p>
          <a:endParaRPr lang="en-AU">
            <a:highlight>
              <a:srgbClr val="FFFF00"/>
            </a:highlight>
          </a:endParaRPr>
        </a:p>
      </dgm:t>
    </dgm:pt>
    <dgm:pt modelId="{77097374-7B90-40E1-A645-78F86C133088}" type="sibTrans" cxnId="{C63151EA-F0AF-4643-9623-E72A307ADCFF}">
      <dgm:prSet/>
      <dgm:spPr/>
      <dgm:t>
        <a:bodyPr/>
        <a:lstStyle/>
        <a:p>
          <a:endParaRPr lang="en-AU">
            <a:highlight>
              <a:srgbClr val="FFFF00"/>
            </a:highlight>
          </a:endParaRPr>
        </a:p>
      </dgm:t>
    </dgm:pt>
    <dgm:pt modelId="{A185139D-DA63-4ECF-912F-E1372DB17585}">
      <dgm:prSet phldrT="[Text]" custT="1"/>
      <dgm:spPr>
        <a:xfrm>
          <a:off x="4973833" y="704910"/>
          <a:ext cx="1453228" cy="3337919"/>
        </a:xfrm>
        <a:solidFill>
          <a:srgbClr val="E1E5CB">
            <a:alpha val="90000"/>
          </a:srgbClr>
        </a:solidFill>
        <a:ln>
          <a:solidFill>
            <a:srgbClr val="E1E5CB">
              <a:alpha val="90000"/>
            </a:srgbClr>
          </a:solidFill>
        </a:ln>
      </dgm:spPr>
      <dgm:t>
        <a:bodyPr/>
        <a:lstStyle/>
        <a:p>
          <a:r>
            <a:rPr lang="en-AU" sz="900" dirty="0">
              <a:latin typeface="TheSansB W3 Light" panose="020B0302050302020203" pitchFamily="34" charset="0"/>
              <a:ea typeface="+mn-ea"/>
              <a:cs typeface="Arial" panose="020B0604020202020204" pitchFamily="34" charset="0"/>
            </a:rPr>
            <a:t>Details about any disciplinary or other action proposed</a:t>
          </a:r>
          <a:endParaRPr lang="en-US" sz="900" dirty="0">
            <a:latin typeface="TheSansB W3 Light" panose="020B0302050302020203" pitchFamily="34" charset="0"/>
            <a:ea typeface="+mn-ea"/>
            <a:cs typeface="Arial" panose="020B0604020202020204" pitchFamily="34" charset="0"/>
          </a:endParaRPr>
        </a:p>
      </dgm:t>
    </dgm:pt>
    <dgm:pt modelId="{E530ED3C-CA77-4C79-B891-25AE210F57DE}" type="parTrans" cxnId="{A26B7B8E-86BA-46A3-AA02-E9907C0FD476}">
      <dgm:prSet/>
      <dgm:spPr/>
      <dgm:t>
        <a:bodyPr/>
        <a:lstStyle/>
        <a:p>
          <a:endParaRPr lang="en-AU">
            <a:highlight>
              <a:srgbClr val="FFFF00"/>
            </a:highlight>
          </a:endParaRPr>
        </a:p>
      </dgm:t>
    </dgm:pt>
    <dgm:pt modelId="{117498C7-F163-4B60-B42F-B274539F9F91}" type="sibTrans" cxnId="{A26B7B8E-86BA-46A3-AA02-E9907C0FD476}">
      <dgm:prSet/>
      <dgm:spPr/>
      <dgm:t>
        <a:bodyPr/>
        <a:lstStyle/>
        <a:p>
          <a:endParaRPr lang="en-AU">
            <a:highlight>
              <a:srgbClr val="FFFF00"/>
            </a:highlight>
          </a:endParaRPr>
        </a:p>
      </dgm:t>
    </dgm:pt>
    <dgm:pt modelId="{C4440F37-FDA7-429A-A8C1-3B06977B42CB}">
      <dgm:prSet phldrT="[Text]" custT="1"/>
      <dgm:spPr>
        <a:xfrm>
          <a:off x="4973833" y="704910"/>
          <a:ext cx="1453228" cy="3337919"/>
        </a:xfrm>
        <a:solidFill>
          <a:srgbClr val="E1E5CB">
            <a:alpha val="90000"/>
          </a:srgbClr>
        </a:solidFill>
        <a:ln>
          <a:solidFill>
            <a:srgbClr val="E1E5CB">
              <a:alpha val="90000"/>
            </a:srgbClr>
          </a:solidFill>
        </a:ln>
      </dgm:spPr>
      <dgm:t>
        <a:bodyPr/>
        <a:lstStyle/>
        <a:p>
          <a:endParaRPr lang="en-US" sz="900" dirty="0">
            <a:solidFill>
              <a:sysClr val="windowText" lastClr="000000">
                <a:hueOff val="0"/>
                <a:satOff val="0"/>
                <a:lumOff val="0"/>
                <a:alphaOff val="0"/>
              </a:sysClr>
            </a:solidFill>
            <a:highlight>
              <a:srgbClr val="FFFF00"/>
            </a:highlight>
            <a:latin typeface="Arial" panose="020B0604020202020204" pitchFamily="34" charset="0"/>
            <a:ea typeface="+mn-ea"/>
            <a:cs typeface="Arial" panose="020B0604020202020204" pitchFamily="34" charset="0"/>
          </a:endParaRPr>
        </a:p>
      </dgm:t>
    </dgm:pt>
    <dgm:pt modelId="{0C96F37A-5477-4B60-A4AC-C56B7F87CE00}" type="parTrans" cxnId="{BD2BB576-B3C0-4C3B-A358-B449744FCD77}">
      <dgm:prSet/>
      <dgm:spPr/>
      <dgm:t>
        <a:bodyPr/>
        <a:lstStyle/>
        <a:p>
          <a:endParaRPr lang="en-AU">
            <a:highlight>
              <a:srgbClr val="FFFF00"/>
            </a:highlight>
          </a:endParaRPr>
        </a:p>
      </dgm:t>
    </dgm:pt>
    <dgm:pt modelId="{22C7EB72-6E6C-44CC-80FA-B68980A05635}" type="sibTrans" cxnId="{BD2BB576-B3C0-4C3B-A358-B449744FCD77}">
      <dgm:prSet/>
      <dgm:spPr/>
      <dgm:t>
        <a:bodyPr/>
        <a:lstStyle/>
        <a:p>
          <a:endParaRPr lang="en-AU">
            <a:highlight>
              <a:srgbClr val="FFFF00"/>
            </a:highlight>
          </a:endParaRPr>
        </a:p>
      </dgm:t>
    </dgm:pt>
    <dgm:pt modelId="{24731CFA-209A-4531-ACF0-EA062C594942}">
      <dgm:prSet phldrT="[Text]" custT="1"/>
      <dgm:spPr>
        <a:xfrm>
          <a:off x="3791" y="704910"/>
          <a:ext cx="1453228" cy="3337919"/>
        </a:xfrm>
        <a:solidFill>
          <a:srgbClr val="E1E5CB">
            <a:alpha val="89804"/>
          </a:srgbClr>
        </a:solidFill>
      </dgm:spPr>
      <dgm:t>
        <a:bodyPr/>
        <a:lstStyle/>
        <a:p>
          <a:r>
            <a:rPr lang="en-US" sz="900" dirty="0">
              <a:latin typeface="TheSansB W3 Light" panose="020B0302050302020203" pitchFamily="34" charset="0"/>
              <a:ea typeface="+mn-ea"/>
              <a:cs typeface="Arial" panose="020B0604020202020204" pitchFamily="34" charset="0"/>
            </a:rPr>
            <a:t>Name of the worker or volunteer</a:t>
          </a:r>
        </a:p>
      </dgm:t>
    </dgm:pt>
    <dgm:pt modelId="{871E825F-4018-4CD7-9F47-851235B1041A}" type="parTrans" cxnId="{260CB4EA-CDD3-4CBD-BA65-EC1C586D37EB}">
      <dgm:prSet/>
      <dgm:spPr/>
      <dgm:t>
        <a:bodyPr/>
        <a:lstStyle/>
        <a:p>
          <a:endParaRPr lang="en-AU">
            <a:highlight>
              <a:srgbClr val="FFFF00"/>
            </a:highlight>
          </a:endParaRPr>
        </a:p>
      </dgm:t>
    </dgm:pt>
    <dgm:pt modelId="{400EECE6-B9D9-4A86-A9F9-A42247D10C66}" type="sibTrans" cxnId="{260CB4EA-CDD3-4CBD-BA65-EC1C586D37EB}">
      <dgm:prSet/>
      <dgm:spPr/>
      <dgm:t>
        <a:bodyPr/>
        <a:lstStyle/>
        <a:p>
          <a:endParaRPr lang="en-AU">
            <a:highlight>
              <a:srgbClr val="FFFF00"/>
            </a:highlight>
          </a:endParaRPr>
        </a:p>
      </dgm:t>
    </dgm:pt>
    <dgm:pt modelId="{D283C8F1-0DD7-4C94-9743-C0B712371BD0}">
      <dgm:prSet phldrT="[Text]" custT="1"/>
      <dgm:spPr>
        <a:xfrm>
          <a:off x="3791" y="704910"/>
          <a:ext cx="1453228" cy="3337919"/>
        </a:xfrm>
        <a:solidFill>
          <a:srgbClr val="E1E5CB">
            <a:alpha val="89804"/>
          </a:srgbClr>
        </a:solidFill>
      </dgm:spPr>
      <dgm:t>
        <a:bodyPr/>
        <a:lstStyle/>
        <a:p>
          <a:r>
            <a:rPr lang="en-US" sz="900">
              <a:latin typeface="TheSansB W3 Light" panose="020B0302050302020203" pitchFamily="34" charset="0"/>
              <a:ea typeface="+mn-ea"/>
              <a:cs typeface="Arial" panose="020B0604020202020204" pitchFamily="34" charset="0"/>
            </a:rPr>
            <a:t>Date of birth</a:t>
          </a:r>
          <a:endParaRPr lang="en-US" sz="900" dirty="0">
            <a:latin typeface="TheSansB W3 Light" panose="020B0302050302020203" pitchFamily="34" charset="0"/>
            <a:ea typeface="+mn-ea"/>
            <a:cs typeface="Arial" panose="020B0604020202020204" pitchFamily="34" charset="0"/>
          </a:endParaRPr>
        </a:p>
      </dgm:t>
    </dgm:pt>
    <dgm:pt modelId="{5CC75D7F-3C9A-41C6-9FE8-5D540F95B1D6}" type="parTrans" cxnId="{94123E67-A8DE-4350-ACEB-C412011B4243}">
      <dgm:prSet/>
      <dgm:spPr/>
      <dgm:t>
        <a:bodyPr/>
        <a:lstStyle/>
        <a:p>
          <a:endParaRPr lang="en-AU">
            <a:highlight>
              <a:srgbClr val="FFFF00"/>
            </a:highlight>
          </a:endParaRPr>
        </a:p>
      </dgm:t>
    </dgm:pt>
    <dgm:pt modelId="{ED6D9923-AB16-4AE5-AD95-61CD6DBF8CCE}" type="sibTrans" cxnId="{94123E67-A8DE-4350-ACEB-C412011B4243}">
      <dgm:prSet/>
      <dgm:spPr/>
      <dgm:t>
        <a:bodyPr/>
        <a:lstStyle/>
        <a:p>
          <a:endParaRPr lang="en-AU">
            <a:highlight>
              <a:srgbClr val="FFFF00"/>
            </a:highlight>
          </a:endParaRPr>
        </a:p>
      </dgm:t>
    </dgm:pt>
    <dgm:pt modelId="{29D8159F-8492-4B73-A541-7BAC9490E8A3}">
      <dgm:prSet custT="1"/>
      <dgm:spPr>
        <a:xfrm>
          <a:off x="1660471" y="704910"/>
          <a:ext cx="1453228" cy="3337919"/>
        </a:xfrm>
        <a:solidFill>
          <a:srgbClr val="E1E5CB">
            <a:alpha val="90000"/>
          </a:srgbClr>
        </a:solidFill>
        <a:ln>
          <a:solidFill>
            <a:srgbClr val="E1E5CB">
              <a:alpha val="90000"/>
            </a:srgbClr>
          </a:solidFill>
        </a:ln>
      </dgm:spPr>
      <dgm:t>
        <a:bodyPr/>
        <a:lstStyle/>
        <a:p>
          <a:r>
            <a:rPr lang="en-US" sz="900" dirty="0">
              <a:latin typeface="TheSansB W3 Light" panose="020B0302050302020203" pitchFamily="34" charset="0"/>
              <a:ea typeface="+mn-ea"/>
              <a:cs typeface="Arial" panose="020B0604020202020204" pitchFamily="34" charset="0"/>
            </a:rPr>
            <a:t>Any written response from the worker or volunteer about the allegation and the proposed disciplinary or other</a:t>
          </a:r>
        </a:p>
      </dgm:t>
    </dgm:pt>
    <dgm:pt modelId="{5550E969-2E50-476A-B197-E338413C47A4}" type="parTrans" cxnId="{56EE7F15-6704-4196-8E16-48DE9FEA8104}">
      <dgm:prSet/>
      <dgm:spPr/>
      <dgm:t>
        <a:bodyPr/>
        <a:lstStyle/>
        <a:p>
          <a:endParaRPr lang="en-AU">
            <a:highlight>
              <a:srgbClr val="FFFF00"/>
            </a:highlight>
          </a:endParaRPr>
        </a:p>
      </dgm:t>
    </dgm:pt>
    <dgm:pt modelId="{E16DF6DC-88F6-421B-A191-A8098D30CD5F}" type="sibTrans" cxnId="{56EE7F15-6704-4196-8E16-48DE9FEA8104}">
      <dgm:prSet/>
      <dgm:spPr/>
      <dgm:t>
        <a:bodyPr/>
        <a:lstStyle/>
        <a:p>
          <a:endParaRPr lang="en-AU">
            <a:highlight>
              <a:srgbClr val="FFFF00"/>
            </a:highlight>
          </a:endParaRPr>
        </a:p>
      </dgm:t>
    </dgm:pt>
    <dgm:pt modelId="{C80B4896-E491-4843-88BF-D9CB2FB6AEE9}">
      <dgm:prSet custT="1"/>
      <dgm:spPr>
        <a:xfrm>
          <a:off x="3791" y="704910"/>
          <a:ext cx="1453228" cy="3337919"/>
        </a:xfrm>
        <a:solidFill>
          <a:srgbClr val="E1E5CB">
            <a:alpha val="89804"/>
          </a:srgbClr>
        </a:solidFill>
      </dgm:spPr>
      <dgm:t>
        <a:bodyPr/>
        <a:lstStyle/>
        <a:p>
          <a:r>
            <a:rPr lang="en-US" sz="900">
              <a:latin typeface="TheSansB W3 Light" panose="020B0302050302020203" pitchFamily="34" charset="0"/>
              <a:ea typeface="+mn-ea"/>
              <a:cs typeface="Arial" panose="020B0604020202020204" pitchFamily="34" charset="0"/>
            </a:rPr>
            <a:t>Organisation contact details</a:t>
          </a:r>
          <a:endParaRPr lang="en-US" sz="900" dirty="0">
            <a:latin typeface="TheSansB W3 Light" panose="020B0302050302020203" pitchFamily="34" charset="0"/>
            <a:ea typeface="+mn-ea"/>
            <a:cs typeface="Arial" panose="020B0604020202020204" pitchFamily="34" charset="0"/>
          </a:endParaRPr>
        </a:p>
      </dgm:t>
    </dgm:pt>
    <dgm:pt modelId="{0F737F2E-6D42-476B-A9C0-E2AC1EB43C79}" type="parTrans" cxnId="{2ECBB03A-A2D4-4179-8C1F-99CF71F349BD}">
      <dgm:prSet/>
      <dgm:spPr/>
      <dgm:t>
        <a:bodyPr/>
        <a:lstStyle/>
        <a:p>
          <a:endParaRPr lang="en-AU">
            <a:highlight>
              <a:srgbClr val="FFFF00"/>
            </a:highlight>
          </a:endParaRPr>
        </a:p>
      </dgm:t>
    </dgm:pt>
    <dgm:pt modelId="{E1B0C62A-C81E-4583-ADE4-00A3A51AB30F}" type="sibTrans" cxnId="{2ECBB03A-A2D4-4179-8C1F-99CF71F349BD}">
      <dgm:prSet/>
      <dgm:spPr/>
      <dgm:t>
        <a:bodyPr/>
        <a:lstStyle/>
        <a:p>
          <a:endParaRPr lang="en-AU">
            <a:highlight>
              <a:srgbClr val="FFFF00"/>
            </a:highlight>
          </a:endParaRPr>
        </a:p>
      </dgm:t>
    </dgm:pt>
    <dgm:pt modelId="{017F21FA-5770-4AC9-9177-97D684C2ADBE}">
      <dgm:prSet custT="1"/>
      <dgm:spPr>
        <a:xfrm>
          <a:off x="3791" y="704910"/>
          <a:ext cx="1453228" cy="3337919"/>
        </a:xfrm>
        <a:solidFill>
          <a:srgbClr val="E1E5CB">
            <a:alpha val="89804"/>
          </a:srgbClr>
        </a:solidFill>
      </dgm:spPr>
      <dgm:t>
        <a:bodyPr/>
        <a:lstStyle/>
        <a:p>
          <a:r>
            <a:rPr lang="en-US" sz="900" dirty="0">
              <a:latin typeface="TheSansB W3 Light" panose="020B0302050302020203" pitchFamily="34" charset="0"/>
              <a:ea typeface="+mn-ea"/>
              <a:cs typeface="Arial" panose="020B0604020202020204" pitchFamily="34" charset="0"/>
            </a:rPr>
            <a:t>Inital advice on the nature of the allegation</a:t>
          </a:r>
        </a:p>
      </dgm:t>
    </dgm:pt>
    <dgm:pt modelId="{7597E576-FE1A-443D-AE5A-1DDB5AEA8345}" type="parTrans" cxnId="{D1B3D254-C6E1-48F9-940C-ED417C2B83EF}">
      <dgm:prSet/>
      <dgm:spPr/>
      <dgm:t>
        <a:bodyPr/>
        <a:lstStyle/>
        <a:p>
          <a:endParaRPr lang="en-AU">
            <a:highlight>
              <a:srgbClr val="FFFF00"/>
            </a:highlight>
          </a:endParaRPr>
        </a:p>
      </dgm:t>
    </dgm:pt>
    <dgm:pt modelId="{1EA65D75-45B8-4FE8-9128-07B950D7409F}" type="sibTrans" cxnId="{D1B3D254-C6E1-48F9-940C-ED417C2B83EF}">
      <dgm:prSet/>
      <dgm:spPr/>
      <dgm:t>
        <a:bodyPr/>
        <a:lstStyle/>
        <a:p>
          <a:endParaRPr lang="en-AU">
            <a:highlight>
              <a:srgbClr val="FFFF00"/>
            </a:highlight>
          </a:endParaRPr>
        </a:p>
      </dgm:t>
    </dgm:pt>
    <dgm:pt modelId="{F42D6651-8BDC-41EA-B166-E5152FF4C574}">
      <dgm:prSet phldrT="[Text]" custT="1"/>
      <dgm:spPr>
        <a:xfrm>
          <a:off x="3317152" y="704910"/>
          <a:ext cx="1453228" cy="3337919"/>
        </a:xfrm>
        <a:solidFill>
          <a:srgbClr val="E1E5CB">
            <a:alpha val="90000"/>
          </a:srgbClr>
        </a:solidFill>
        <a:ln>
          <a:solidFill>
            <a:srgbClr val="E1E5CB">
              <a:alpha val="90000"/>
            </a:srgbClr>
          </a:solidFill>
        </a:ln>
      </dgm:spPr>
      <dgm:t>
        <a:bodyPr/>
        <a:lstStyle/>
        <a:p>
          <a:r>
            <a:rPr lang="en-US" sz="900" dirty="0">
              <a:solidFill>
                <a:srgbClr val="FF0000"/>
              </a:solidFill>
              <a:latin typeface="TheSansB W3 Light" panose="020B0302050302020203" pitchFamily="34" charset="0"/>
              <a:ea typeface="+mn-ea"/>
              <a:cs typeface="Arial" panose="020B0604020202020204" pitchFamily="34" charset="0"/>
            </a:rPr>
            <a:t>As soon as practicable</a:t>
          </a:r>
        </a:p>
      </dgm:t>
    </dgm:pt>
    <dgm:pt modelId="{7FAB61FF-9E93-4E4C-9983-A137FB0FD0E8}" type="parTrans" cxnId="{69381277-8F17-4363-9344-4CD0C6801BEC}">
      <dgm:prSet/>
      <dgm:spPr/>
      <dgm:t>
        <a:bodyPr/>
        <a:lstStyle/>
        <a:p>
          <a:endParaRPr lang="en-AU">
            <a:highlight>
              <a:srgbClr val="FFFF00"/>
            </a:highlight>
          </a:endParaRPr>
        </a:p>
      </dgm:t>
    </dgm:pt>
    <dgm:pt modelId="{62D53C67-72E1-4EC2-863A-C3A9DE5051AF}" type="sibTrans" cxnId="{69381277-8F17-4363-9344-4CD0C6801BEC}">
      <dgm:prSet/>
      <dgm:spPr/>
      <dgm:t>
        <a:bodyPr/>
        <a:lstStyle/>
        <a:p>
          <a:endParaRPr lang="en-AU">
            <a:highlight>
              <a:srgbClr val="FFFF00"/>
            </a:highlight>
          </a:endParaRPr>
        </a:p>
      </dgm:t>
    </dgm:pt>
    <dgm:pt modelId="{C4A2B10F-4114-40BD-9C0B-A97089B5C7AE}">
      <dgm:prSet phldrT="[Text]" custT="1"/>
      <dgm:spPr>
        <a:xfrm>
          <a:off x="4973833" y="704910"/>
          <a:ext cx="1453228" cy="3337919"/>
        </a:xfrm>
        <a:solidFill>
          <a:srgbClr val="E1E5CB">
            <a:alpha val="90000"/>
          </a:srgbClr>
        </a:solidFill>
        <a:ln>
          <a:solidFill>
            <a:srgbClr val="E1E5CB">
              <a:alpha val="90000"/>
            </a:srgbClr>
          </a:solidFill>
        </a:ln>
      </dgm:spPr>
      <dgm:t>
        <a:bodyPr/>
        <a:lstStyle/>
        <a:p>
          <a:r>
            <a:rPr lang="en-US" sz="900" dirty="0">
              <a:solidFill>
                <a:srgbClr val="FF0000"/>
              </a:solidFill>
              <a:latin typeface="TheSansB W3 Light" panose="020B0302050302020203" pitchFamily="34" charset="0"/>
              <a:ea typeface="+mn-ea"/>
              <a:cs typeface="Arial" panose="020B0604020202020204" pitchFamily="34" charset="0"/>
            </a:rPr>
            <a:t>As soon as practicable</a:t>
          </a:r>
        </a:p>
      </dgm:t>
    </dgm:pt>
    <dgm:pt modelId="{35F6F59A-AAB6-4D0A-8E5B-56D539E5D956}" type="parTrans" cxnId="{D677615F-6F93-466C-BA0B-EF2AD259C09F}">
      <dgm:prSet/>
      <dgm:spPr/>
      <dgm:t>
        <a:bodyPr/>
        <a:lstStyle/>
        <a:p>
          <a:endParaRPr lang="en-AU">
            <a:highlight>
              <a:srgbClr val="FFFF00"/>
            </a:highlight>
          </a:endParaRPr>
        </a:p>
      </dgm:t>
    </dgm:pt>
    <dgm:pt modelId="{2BA2FC39-23A8-4C80-9C7A-93A225576F8F}" type="sibTrans" cxnId="{D677615F-6F93-466C-BA0B-EF2AD259C09F}">
      <dgm:prSet/>
      <dgm:spPr/>
      <dgm:t>
        <a:bodyPr/>
        <a:lstStyle/>
        <a:p>
          <a:endParaRPr lang="en-AU">
            <a:highlight>
              <a:srgbClr val="FFFF00"/>
            </a:highlight>
          </a:endParaRPr>
        </a:p>
      </dgm:t>
    </dgm:pt>
    <dgm:pt modelId="{4C11A61A-C6FE-4858-93A7-4FB8F52235B8}">
      <dgm:prSet phldrT="[Text]" custT="1"/>
      <dgm:spPr>
        <a:xfrm>
          <a:off x="4973833" y="704910"/>
          <a:ext cx="1453228" cy="3337919"/>
        </a:xfrm>
        <a:solidFill>
          <a:srgbClr val="E1E5CB">
            <a:alpha val="90000"/>
          </a:srgbClr>
        </a:solidFill>
        <a:ln>
          <a:solidFill>
            <a:srgbClr val="E1E5CB">
              <a:alpha val="90000"/>
            </a:srgbClr>
          </a:solidFill>
        </a:ln>
      </dgm:spPr>
      <dgm:t>
        <a:bodyPr/>
        <a:lstStyle/>
        <a:p>
          <a:r>
            <a:rPr lang="en-US" sz="900" dirty="0">
              <a:latin typeface="TheSansB W3 Light" panose="020B0302050302020203" pitchFamily="34" charset="0"/>
              <a:ea typeface="+mn-ea"/>
              <a:cs typeface="Arial" panose="020B0604020202020204" pitchFamily="34" charset="0"/>
            </a:rPr>
            <a:t>Reasons for taking or not taking action</a:t>
          </a:r>
        </a:p>
      </dgm:t>
    </dgm:pt>
    <dgm:pt modelId="{47CEDE01-78B3-40ED-9813-65479677B4B4}" type="parTrans" cxnId="{045E2490-1BCD-4BBF-A15F-23A56A671BF2}">
      <dgm:prSet/>
      <dgm:spPr/>
      <dgm:t>
        <a:bodyPr/>
        <a:lstStyle/>
        <a:p>
          <a:endParaRPr lang="en-AU">
            <a:highlight>
              <a:srgbClr val="FFFF00"/>
            </a:highlight>
          </a:endParaRPr>
        </a:p>
      </dgm:t>
    </dgm:pt>
    <dgm:pt modelId="{B3D0099A-7F64-4163-9E30-9BA9723D407E}" type="sibTrans" cxnId="{045E2490-1BCD-4BBF-A15F-23A56A671BF2}">
      <dgm:prSet/>
      <dgm:spPr/>
      <dgm:t>
        <a:bodyPr/>
        <a:lstStyle/>
        <a:p>
          <a:endParaRPr lang="en-AU">
            <a:highlight>
              <a:srgbClr val="FFFF00"/>
            </a:highlight>
          </a:endParaRPr>
        </a:p>
      </dgm:t>
    </dgm:pt>
    <dgm:pt modelId="{6277355B-D3F3-4EBF-8B99-EB832FF9AA2B}">
      <dgm:prSet phldrT="[Text]" custT="1"/>
      <dgm:spPr>
        <a:xfrm>
          <a:off x="1660471" y="704910"/>
          <a:ext cx="1453228" cy="3337919"/>
        </a:xfrm>
        <a:solidFill>
          <a:srgbClr val="E1E5CB">
            <a:alpha val="90000"/>
          </a:srgbClr>
        </a:solidFill>
        <a:ln>
          <a:solidFill>
            <a:srgbClr val="E1E5CB">
              <a:alpha val="90000"/>
            </a:srgbClr>
          </a:solidFill>
        </a:ln>
      </dgm:spPr>
      <dgm:t>
        <a:bodyPr/>
        <a:lstStyle/>
        <a:p>
          <a:r>
            <a:rPr lang="en-US" sz="900" dirty="0">
              <a:latin typeface="TheSansB W3 Light" panose="020B0302050302020203" pitchFamily="34" charset="0"/>
              <a:ea typeface="+mn-ea"/>
              <a:cs typeface="Arial" panose="020B0604020202020204" pitchFamily="34" charset="0"/>
            </a:rPr>
            <a:t>Details of your response to the allegation</a:t>
          </a:r>
        </a:p>
      </dgm:t>
    </dgm:pt>
    <dgm:pt modelId="{959BC0CE-3B64-4353-B9AE-9B8CD56941F6}" type="parTrans" cxnId="{C1197CAA-34C7-4637-BB52-A31115AAD803}">
      <dgm:prSet/>
      <dgm:spPr/>
      <dgm:t>
        <a:bodyPr/>
        <a:lstStyle/>
        <a:p>
          <a:endParaRPr lang="en-AU">
            <a:highlight>
              <a:srgbClr val="FFFF00"/>
            </a:highlight>
          </a:endParaRPr>
        </a:p>
      </dgm:t>
    </dgm:pt>
    <dgm:pt modelId="{39DAFC99-70BF-4CAA-B928-474682EE4841}" type="sibTrans" cxnId="{C1197CAA-34C7-4637-BB52-A31115AAD803}">
      <dgm:prSet/>
      <dgm:spPr/>
      <dgm:t>
        <a:bodyPr/>
        <a:lstStyle/>
        <a:p>
          <a:endParaRPr lang="en-AU">
            <a:highlight>
              <a:srgbClr val="FFFF00"/>
            </a:highlight>
          </a:endParaRPr>
        </a:p>
      </dgm:t>
    </dgm:pt>
    <dgm:pt modelId="{4992B515-BBC0-DB46-A805-141DA14417A1}" type="pres">
      <dgm:prSet presAssocID="{5B306CE8-B0B2-E143-9D15-0156D7713F71}" presName="Name0" presStyleCnt="0">
        <dgm:presLayoutVars>
          <dgm:dir/>
          <dgm:animLvl val="lvl"/>
          <dgm:resizeHandles val="exact"/>
        </dgm:presLayoutVars>
      </dgm:prSet>
      <dgm:spPr/>
    </dgm:pt>
    <dgm:pt modelId="{B45C5F01-BA05-8F41-8FD2-F55FBEB323E6}" type="pres">
      <dgm:prSet presAssocID="{92D2D4A1-BA88-B948-B871-CD264CDFD4EB}" presName="composite" presStyleCnt="0"/>
      <dgm:spPr/>
    </dgm:pt>
    <dgm:pt modelId="{FA69E2DE-0F16-3740-B9AB-432228776DF3}" type="pres">
      <dgm:prSet presAssocID="{92D2D4A1-BA88-B948-B871-CD264CDFD4EB}" presName="parTx" presStyleLbl="alignNode1" presStyleIdx="0" presStyleCnt="5">
        <dgm:presLayoutVars>
          <dgm:chMax val="0"/>
          <dgm:chPref val="0"/>
          <dgm:bulletEnabled val="1"/>
        </dgm:presLayoutVars>
      </dgm:prSet>
      <dgm:spPr>
        <a:prstGeom prst="rect">
          <a:avLst/>
        </a:prstGeom>
      </dgm:spPr>
    </dgm:pt>
    <dgm:pt modelId="{90DB8320-9A0E-C64E-BD99-3501AE1849EC}" type="pres">
      <dgm:prSet presAssocID="{92D2D4A1-BA88-B948-B871-CD264CDFD4EB}" presName="desTx" presStyleLbl="alignAccFollowNode1" presStyleIdx="0" presStyleCnt="5">
        <dgm:presLayoutVars>
          <dgm:bulletEnabled val="1"/>
        </dgm:presLayoutVars>
      </dgm:prSet>
      <dgm:spPr>
        <a:prstGeom prst="rect">
          <a:avLst/>
        </a:prstGeom>
      </dgm:spPr>
    </dgm:pt>
    <dgm:pt modelId="{FC90D6E4-21BE-C44B-AB3A-4D4817B0FAC4}" type="pres">
      <dgm:prSet presAssocID="{385B7C89-8797-D945-AF04-0E70064BC566}" presName="space" presStyleCnt="0"/>
      <dgm:spPr/>
    </dgm:pt>
    <dgm:pt modelId="{DBC6DEA1-579C-3743-B8D9-12709C6A9495}" type="pres">
      <dgm:prSet presAssocID="{4B8F8606-7512-0349-B585-A425490FE4C3}" presName="composite" presStyleCnt="0"/>
      <dgm:spPr/>
    </dgm:pt>
    <dgm:pt modelId="{5C37FA1B-B28A-0042-B6BC-5F1A186F5D0F}" type="pres">
      <dgm:prSet presAssocID="{4B8F8606-7512-0349-B585-A425490FE4C3}" presName="parTx" presStyleLbl="alignNode1" presStyleIdx="1" presStyleCnt="5">
        <dgm:presLayoutVars>
          <dgm:chMax val="0"/>
          <dgm:chPref val="0"/>
          <dgm:bulletEnabled val="1"/>
        </dgm:presLayoutVars>
      </dgm:prSet>
      <dgm:spPr>
        <a:prstGeom prst="rect">
          <a:avLst/>
        </a:prstGeom>
      </dgm:spPr>
    </dgm:pt>
    <dgm:pt modelId="{BA0CE8BA-FD49-BD48-A6DD-27B2269493F5}" type="pres">
      <dgm:prSet presAssocID="{4B8F8606-7512-0349-B585-A425490FE4C3}" presName="desTx" presStyleLbl="alignAccFollowNode1" presStyleIdx="1" presStyleCnt="5">
        <dgm:presLayoutVars>
          <dgm:bulletEnabled val="1"/>
        </dgm:presLayoutVars>
      </dgm:prSet>
      <dgm:spPr>
        <a:prstGeom prst="rect">
          <a:avLst/>
        </a:prstGeom>
      </dgm:spPr>
    </dgm:pt>
    <dgm:pt modelId="{CCE05B5F-E47D-7F46-AFEE-6D658C4605AE}" type="pres">
      <dgm:prSet presAssocID="{B9738D7A-86EA-C243-B488-CB809703483C}" presName="space" presStyleCnt="0"/>
      <dgm:spPr/>
    </dgm:pt>
    <dgm:pt modelId="{5B04AF1D-7C57-8743-B1BE-B51B7DA0B77F}" type="pres">
      <dgm:prSet presAssocID="{1E6707EE-F885-F644-977A-08967D00759E}" presName="composite" presStyleCnt="0"/>
      <dgm:spPr/>
    </dgm:pt>
    <dgm:pt modelId="{9B9CE989-2707-7244-AD85-A288EE9C79E0}" type="pres">
      <dgm:prSet presAssocID="{1E6707EE-F885-F644-977A-08967D00759E}" presName="parTx" presStyleLbl="alignNode1" presStyleIdx="2" presStyleCnt="5">
        <dgm:presLayoutVars>
          <dgm:chMax val="0"/>
          <dgm:chPref val="0"/>
          <dgm:bulletEnabled val="1"/>
        </dgm:presLayoutVars>
      </dgm:prSet>
      <dgm:spPr>
        <a:prstGeom prst="rect">
          <a:avLst/>
        </a:prstGeom>
      </dgm:spPr>
    </dgm:pt>
    <dgm:pt modelId="{2F29F9AD-53BD-AA43-818D-C20DE25FC3B1}" type="pres">
      <dgm:prSet presAssocID="{1E6707EE-F885-F644-977A-08967D00759E}" presName="desTx" presStyleLbl="alignAccFollowNode1" presStyleIdx="2" presStyleCnt="5">
        <dgm:presLayoutVars>
          <dgm:bulletEnabled val="1"/>
        </dgm:presLayoutVars>
      </dgm:prSet>
      <dgm:spPr>
        <a:prstGeom prst="rect">
          <a:avLst/>
        </a:prstGeom>
      </dgm:spPr>
    </dgm:pt>
    <dgm:pt modelId="{6E5B51DE-F1BA-4547-9A87-2C29855D8BCD}" type="pres">
      <dgm:prSet presAssocID="{B7FD9F38-D4D4-0746-A314-0EEDC6F28C25}" presName="space" presStyleCnt="0"/>
      <dgm:spPr/>
    </dgm:pt>
    <dgm:pt modelId="{CF47138E-B32E-2D45-8974-9D3B40C88DC8}" type="pres">
      <dgm:prSet presAssocID="{36D528DE-D8F6-D049-AA3C-C65A8893A2E1}" presName="composite" presStyleCnt="0"/>
      <dgm:spPr/>
    </dgm:pt>
    <dgm:pt modelId="{109CDBE2-4FA0-E24B-B23E-1892FFC1CD4D}" type="pres">
      <dgm:prSet presAssocID="{36D528DE-D8F6-D049-AA3C-C65A8893A2E1}" presName="parTx" presStyleLbl="alignNode1" presStyleIdx="3" presStyleCnt="5">
        <dgm:presLayoutVars>
          <dgm:chMax val="0"/>
          <dgm:chPref val="0"/>
          <dgm:bulletEnabled val="1"/>
        </dgm:presLayoutVars>
      </dgm:prSet>
      <dgm:spPr>
        <a:prstGeom prst="rect">
          <a:avLst/>
        </a:prstGeom>
      </dgm:spPr>
    </dgm:pt>
    <dgm:pt modelId="{6CA876E5-81C5-8D4E-8EA4-51A88DF144B4}" type="pres">
      <dgm:prSet presAssocID="{36D528DE-D8F6-D049-AA3C-C65A8893A2E1}" presName="desTx" presStyleLbl="alignAccFollowNode1" presStyleIdx="3" presStyleCnt="5">
        <dgm:presLayoutVars>
          <dgm:bulletEnabled val="1"/>
        </dgm:presLayoutVars>
      </dgm:prSet>
      <dgm:spPr>
        <a:prstGeom prst="rect">
          <a:avLst/>
        </a:prstGeom>
      </dgm:spPr>
    </dgm:pt>
    <dgm:pt modelId="{5343D120-1CF1-6749-8967-8E3D2AC9BD12}" type="pres">
      <dgm:prSet presAssocID="{FFBBD242-3404-0B40-9480-2BB2A891D288}" presName="space" presStyleCnt="0"/>
      <dgm:spPr/>
    </dgm:pt>
    <dgm:pt modelId="{E4AE7978-7218-0B47-97B0-2E857421B85A}" type="pres">
      <dgm:prSet presAssocID="{317DD06F-F0DF-C341-B6C9-5C8C205B0D27}" presName="composite" presStyleCnt="0"/>
      <dgm:spPr/>
    </dgm:pt>
    <dgm:pt modelId="{97424DCC-B2F3-5148-A338-505AC285FE72}" type="pres">
      <dgm:prSet presAssocID="{317DD06F-F0DF-C341-B6C9-5C8C205B0D27}" presName="parTx" presStyleLbl="alignNode1" presStyleIdx="4" presStyleCnt="5">
        <dgm:presLayoutVars>
          <dgm:chMax val="0"/>
          <dgm:chPref val="0"/>
          <dgm:bulletEnabled val="1"/>
        </dgm:presLayoutVars>
      </dgm:prSet>
      <dgm:spPr>
        <a:prstGeom prst="rect">
          <a:avLst/>
        </a:prstGeom>
      </dgm:spPr>
    </dgm:pt>
    <dgm:pt modelId="{3167039B-F15D-2A4F-B2F7-6B24161C4640}" type="pres">
      <dgm:prSet presAssocID="{317DD06F-F0DF-C341-B6C9-5C8C205B0D27}" presName="desTx" presStyleLbl="alignAccFollowNode1" presStyleIdx="4" presStyleCnt="5" custLinFactNeighborX="368" custLinFactNeighborY="311">
        <dgm:presLayoutVars>
          <dgm:bulletEnabled val="1"/>
        </dgm:presLayoutVars>
      </dgm:prSet>
      <dgm:spPr>
        <a:prstGeom prst="rect">
          <a:avLst/>
        </a:prstGeom>
      </dgm:spPr>
    </dgm:pt>
  </dgm:ptLst>
  <dgm:cxnLst>
    <dgm:cxn modelId="{DF127D01-43D5-4473-B260-1D565515B967}" type="presOf" srcId="{017F21FA-5770-4AC9-9177-97D684C2ADBE}" destId="{90DB8320-9A0E-C64E-BD99-3501AE1849EC}" srcOrd="0" destOrd="5" presId="urn:microsoft.com/office/officeart/2005/8/layout/hList1"/>
    <dgm:cxn modelId="{A33D3E11-FD2F-B640-9FEB-D360A6D06A25}" srcId="{5B306CE8-B0B2-E143-9D15-0156D7713F71}" destId="{92D2D4A1-BA88-B948-B871-CD264CDFD4EB}" srcOrd="0" destOrd="0" parTransId="{84BEDDCA-8D64-2540-8145-7C21DB49DC79}" sibTransId="{385B7C89-8797-D945-AF04-0E70064BC566}"/>
    <dgm:cxn modelId="{56EE7F15-6704-4196-8E16-48DE9FEA8104}" srcId="{4B8F8606-7512-0349-B585-A425490FE4C3}" destId="{29D8159F-8492-4B73-A541-7BAC9490E8A3}" srcOrd="3" destOrd="0" parTransId="{5550E969-2E50-476A-B197-E338413C47A4}" sibTransId="{E16DF6DC-88F6-421B-A191-A8098D30CD5F}"/>
    <dgm:cxn modelId="{3F01E819-27E3-4903-A9B5-D063989EBCDB}" type="presOf" srcId="{56B960C2-89EA-45E5-9C49-262C71A1BC08}" destId="{2F29F9AD-53BD-AA43-818D-C20DE25FC3B1}" srcOrd="0" destOrd="1" presId="urn:microsoft.com/office/officeart/2005/8/layout/hList1"/>
    <dgm:cxn modelId="{E916481B-8D52-4545-917B-897069C0A9EA}" type="presOf" srcId="{46338CD4-8F32-4A46-A414-BE2E36B208A6}" destId="{90DB8320-9A0E-C64E-BD99-3501AE1849EC}" srcOrd="0" destOrd="4" presId="urn:microsoft.com/office/officeart/2005/8/layout/hList1"/>
    <dgm:cxn modelId="{DBD4C71C-FC88-4B4C-ABEC-7836A9653594}" type="presOf" srcId="{F42D6651-8BDC-41EA-B166-E5152FF4C574}" destId="{2F29F9AD-53BD-AA43-818D-C20DE25FC3B1}" srcOrd="0" destOrd="2" presId="urn:microsoft.com/office/officeart/2005/8/layout/hList1"/>
    <dgm:cxn modelId="{23056B29-E56B-4509-804D-A071D961E488}" type="presOf" srcId="{A185139D-DA63-4ECF-912F-E1372DB17585}" destId="{6CA876E5-81C5-8D4E-8EA4-51A88DF144B4}" srcOrd="0" destOrd="1" presId="urn:microsoft.com/office/officeart/2005/8/layout/hList1"/>
    <dgm:cxn modelId="{D0B8052E-4D77-42D4-8F2C-2ED1AF8D2B6E}" type="presOf" srcId="{4C11A61A-C6FE-4858-93A7-4FB8F52235B8}" destId="{6CA876E5-81C5-8D4E-8EA4-51A88DF144B4}" srcOrd="0" destOrd="2" presId="urn:microsoft.com/office/officeart/2005/8/layout/hList1"/>
    <dgm:cxn modelId="{EA43BD31-5B0B-494A-9132-EBFF0E912634}" srcId="{4B8F8606-7512-0349-B585-A425490FE4C3}" destId="{97FF9C8C-BE9B-4416-849D-28FDA6C9D36E}" srcOrd="2" destOrd="0" parTransId="{4B740DA4-5774-4723-8312-59CCCD2255A0}" sibTransId="{54C1D12B-B77D-41A8-B30E-F225F18C1B5D}"/>
    <dgm:cxn modelId="{96203F32-815C-4E7B-9710-0A0511ED52ED}" type="presOf" srcId="{97FF9C8C-BE9B-4416-849D-28FDA6C9D36E}" destId="{BA0CE8BA-FD49-BD48-A6DD-27B2269493F5}" srcOrd="0" destOrd="2" presId="urn:microsoft.com/office/officeart/2005/8/layout/hList1"/>
    <dgm:cxn modelId="{DE62A833-B5BF-43D3-814B-4131E86C74BD}" type="presOf" srcId="{B7EFF393-017A-6D49-8835-3A133D6D7710}" destId="{6CA876E5-81C5-8D4E-8EA4-51A88DF144B4}" srcOrd="0" destOrd="0" presId="urn:microsoft.com/office/officeart/2005/8/layout/hList1"/>
    <dgm:cxn modelId="{939D3734-A68E-443A-B6A9-9D71CB1A926D}" type="presOf" srcId="{4B8F8606-7512-0349-B585-A425490FE4C3}" destId="{5C37FA1B-B28A-0042-B6BC-5F1A186F5D0F}" srcOrd="0" destOrd="0" presId="urn:microsoft.com/office/officeart/2005/8/layout/hList1"/>
    <dgm:cxn modelId="{0B8B5038-65FE-42F1-A179-792214E53DF8}" type="presOf" srcId="{6277355B-D3F3-4EBF-8B99-EB832FF9AA2B}" destId="{BA0CE8BA-FD49-BD48-A6DD-27B2269493F5}" srcOrd="0" destOrd="1" presId="urn:microsoft.com/office/officeart/2005/8/layout/hList1"/>
    <dgm:cxn modelId="{2ECBB03A-A2D4-4179-8C1F-99CF71F349BD}" srcId="{92D2D4A1-BA88-B948-B871-CD264CDFD4EB}" destId="{C80B4896-E491-4843-88BF-D9CB2FB6AEE9}" srcOrd="3" destOrd="0" parTransId="{0F737F2E-6D42-476B-A9C0-E2AC1EB43C79}" sibTransId="{E1B0C62A-C81E-4583-ADE4-00A3A51AB30F}"/>
    <dgm:cxn modelId="{D677615F-6F93-466C-BA0B-EF2AD259C09F}" srcId="{36D528DE-D8F6-D049-AA3C-C65A8893A2E1}" destId="{C4A2B10F-4114-40BD-9C0B-A97089B5C7AE}" srcOrd="3" destOrd="0" parTransId="{35F6F59A-AAB6-4D0A-8E5B-56D539E5D956}" sibTransId="{2BA2FC39-23A8-4C80-9C7A-93A225576F8F}"/>
    <dgm:cxn modelId="{DAB1DC5F-EDAD-D043-A07F-D419CA2E94EF}" srcId="{5B306CE8-B0B2-E143-9D15-0156D7713F71}" destId="{4B8F8606-7512-0349-B585-A425490FE4C3}" srcOrd="1" destOrd="0" parTransId="{1899B43D-CE63-1847-8E1F-E6C8F0240CA1}" sibTransId="{B9738D7A-86EA-C243-B488-CB809703483C}"/>
    <dgm:cxn modelId="{94123E67-A8DE-4350-ACEB-C412011B4243}" srcId="{92D2D4A1-BA88-B948-B871-CD264CDFD4EB}" destId="{D283C8F1-0DD7-4C94-9743-C0B712371BD0}" srcOrd="1" destOrd="0" parTransId="{5CC75D7F-3C9A-41C6-9FE8-5D540F95B1D6}" sibTransId="{ED6D9923-AB16-4AE5-AD95-61CD6DBF8CCE}"/>
    <dgm:cxn modelId="{18799A6A-D95E-4CC8-8DC5-E3B74D7F5D41}" type="presOf" srcId="{F3BF8DAB-7248-824F-8E5E-EC071609AE58}" destId="{2F29F9AD-53BD-AA43-818D-C20DE25FC3B1}" srcOrd="0" destOrd="0" presId="urn:microsoft.com/office/officeart/2005/8/layout/hList1"/>
    <dgm:cxn modelId="{F0BCBB6E-0B14-4143-B4F2-28E2901B9957}" type="presOf" srcId="{727303D0-859D-B349-BED3-98173EE8C172}" destId="{3167039B-F15D-2A4F-B2F7-6B24161C4640}" srcOrd="0" destOrd="0" presId="urn:microsoft.com/office/officeart/2005/8/layout/hList1"/>
    <dgm:cxn modelId="{11DED86F-3EAE-1D42-9D44-900F6BFBD454}" srcId="{5B306CE8-B0B2-E143-9D15-0156D7713F71}" destId="{317DD06F-F0DF-C341-B6C9-5C8C205B0D27}" srcOrd="4" destOrd="0" parTransId="{C0A8975E-65EC-3C44-BF2C-62F98CF1B35C}" sibTransId="{554F583A-AAD4-AF4C-A077-30BCBFA900E2}"/>
    <dgm:cxn modelId="{35AF4470-8DE3-4BAF-99C2-4AD44EAAD64F}" type="presOf" srcId="{5B306CE8-B0B2-E143-9D15-0156D7713F71}" destId="{4992B515-BBC0-DB46-A805-141DA14417A1}" srcOrd="0" destOrd="0" presId="urn:microsoft.com/office/officeart/2005/8/layout/hList1"/>
    <dgm:cxn modelId="{BF46BB70-B021-EB46-A1B8-E1D53A37B66E}" srcId="{317DD06F-F0DF-C341-B6C9-5C8C205B0D27}" destId="{727303D0-859D-B349-BED3-98173EE8C172}" srcOrd="0" destOrd="0" parTransId="{7F6FC535-8694-AD4E-8E39-B5B02339CDCF}" sibTransId="{DD902827-89D7-784A-823F-BD85F17D0443}"/>
    <dgm:cxn modelId="{88632951-11F9-BF46-A54F-F8CF3F141D4D}" srcId="{5B306CE8-B0B2-E143-9D15-0156D7713F71}" destId="{36D528DE-D8F6-D049-AA3C-C65A8893A2E1}" srcOrd="3" destOrd="0" parTransId="{BAF982ED-FD53-8E49-B257-BA3D6DDF836D}" sibTransId="{FFBBD242-3404-0B40-9480-2BB2A891D288}"/>
    <dgm:cxn modelId="{CC0AE372-E4D7-4F96-B1DC-9166A898272B}" type="presOf" srcId="{D283C8F1-0DD7-4C94-9743-C0B712371BD0}" destId="{90DB8320-9A0E-C64E-BD99-3501AE1849EC}" srcOrd="0" destOrd="1" presId="urn:microsoft.com/office/officeart/2005/8/layout/hList1"/>
    <dgm:cxn modelId="{D1B3D254-C6E1-48F9-940C-ED417C2B83EF}" srcId="{92D2D4A1-BA88-B948-B871-CD264CDFD4EB}" destId="{017F21FA-5770-4AC9-9177-97D684C2ADBE}" srcOrd="5" destOrd="0" parTransId="{7597E576-FE1A-443D-AE5A-1DDB5AEA8345}" sibTransId="{1EA65D75-45B8-4FE8-9128-07B950D7409F}"/>
    <dgm:cxn modelId="{539CDD55-46DF-453F-8CAE-AD0443DA7829}" type="presOf" srcId="{C80B4896-E491-4843-88BF-D9CB2FB6AEE9}" destId="{90DB8320-9A0E-C64E-BD99-3501AE1849EC}" srcOrd="0" destOrd="3" presId="urn:microsoft.com/office/officeart/2005/8/layout/hList1"/>
    <dgm:cxn modelId="{BD2BB576-B3C0-4C3B-A358-B449744FCD77}" srcId="{36D528DE-D8F6-D049-AA3C-C65A8893A2E1}" destId="{C4440F37-FDA7-429A-A8C1-3B06977B42CB}" srcOrd="4" destOrd="0" parTransId="{0C96F37A-5477-4B60-A4AC-C56B7F87CE00}" sibTransId="{22C7EB72-6E6C-44CC-80FA-B68980A05635}"/>
    <dgm:cxn modelId="{69381277-8F17-4363-9344-4CD0C6801BEC}" srcId="{1E6707EE-F885-F644-977A-08967D00759E}" destId="{F42D6651-8BDC-41EA-B166-E5152FF4C574}" srcOrd="2" destOrd="0" parTransId="{7FAB61FF-9E93-4E4C-9983-A137FB0FD0E8}" sibTransId="{62D53C67-72E1-4EC2-863A-C3A9DE5051AF}"/>
    <dgm:cxn modelId="{8FCD9D57-B85E-154C-B06B-B64CF3C09020}" srcId="{36D528DE-D8F6-D049-AA3C-C65A8893A2E1}" destId="{B7EFF393-017A-6D49-8835-3A133D6D7710}" srcOrd="0" destOrd="0" parTransId="{BC66B67A-CB00-5D40-A764-1C2297A4DEB7}" sibTransId="{444F6018-00D9-8846-AAE2-985F8288A404}"/>
    <dgm:cxn modelId="{4DD6037E-35FB-4C6D-BCE8-43551FFBFDF7}" type="presOf" srcId="{C4A2B10F-4114-40BD-9C0B-A97089B5C7AE}" destId="{6CA876E5-81C5-8D4E-8EA4-51A88DF144B4}" srcOrd="0" destOrd="3" presId="urn:microsoft.com/office/officeart/2005/8/layout/hList1"/>
    <dgm:cxn modelId="{A732D287-D303-48DD-B762-29A068DA58BD}" type="presOf" srcId="{317DD06F-F0DF-C341-B6C9-5C8C205B0D27}" destId="{97424DCC-B2F3-5148-A338-505AC285FE72}" srcOrd="0" destOrd="0" presId="urn:microsoft.com/office/officeart/2005/8/layout/hList1"/>
    <dgm:cxn modelId="{A26B7B8E-86BA-46A3-AA02-E9907C0FD476}" srcId="{36D528DE-D8F6-D049-AA3C-C65A8893A2E1}" destId="{A185139D-DA63-4ECF-912F-E1372DB17585}" srcOrd="1" destOrd="0" parTransId="{E530ED3C-CA77-4C79-B891-25AE210F57DE}" sibTransId="{117498C7-F163-4B60-B42F-B274539F9F91}"/>
    <dgm:cxn modelId="{81F8C18F-6234-48E0-9B3F-1AB3E9A05E92}" type="presOf" srcId="{36D528DE-D8F6-D049-AA3C-C65A8893A2E1}" destId="{109CDBE2-4FA0-E24B-B23E-1892FFC1CD4D}" srcOrd="0" destOrd="0" presId="urn:microsoft.com/office/officeart/2005/8/layout/hList1"/>
    <dgm:cxn modelId="{045E2490-1BCD-4BBF-A15F-23A56A671BF2}" srcId="{36D528DE-D8F6-D049-AA3C-C65A8893A2E1}" destId="{4C11A61A-C6FE-4858-93A7-4FB8F52235B8}" srcOrd="2" destOrd="0" parTransId="{47CEDE01-78B3-40ED-9813-65479677B4B4}" sibTransId="{B3D0099A-7F64-4163-9E30-9BA9723D407E}"/>
    <dgm:cxn modelId="{ABEC549E-A8D5-4334-A3B1-AD8EDDC36248}" type="presOf" srcId="{EA984B45-AA74-4EAE-8AFB-F5DC0129D730}" destId="{90DB8320-9A0E-C64E-BD99-3501AE1849EC}" srcOrd="0" destOrd="2" presId="urn:microsoft.com/office/officeart/2005/8/layout/hList1"/>
    <dgm:cxn modelId="{75F45DA0-EDA9-48A1-AB2B-E4E45F878C53}" type="presOf" srcId="{1E6707EE-F885-F644-977A-08967D00759E}" destId="{9B9CE989-2707-7244-AD85-A288EE9C79E0}" srcOrd="0" destOrd="0" presId="urn:microsoft.com/office/officeart/2005/8/layout/hList1"/>
    <dgm:cxn modelId="{BDEF9EA4-0EDB-AF44-B7B3-0B5F2662853D}" srcId="{1E6707EE-F885-F644-977A-08967D00759E}" destId="{F3BF8DAB-7248-824F-8E5E-EC071609AE58}" srcOrd="0" destOrd="0" parTransId="{9D5391FB-441C-3143-AAB0-94C07E8B873B}" sibTransId="{C3921982-3BE4-A844-9830-F65260B7FEE4}"/>
    <dgm:cxn modelId="{C1197CAA-34C7-4637-BB52-A31115AAD803}" srcId="{4B8F8606-7512-0349-B585-A425490FE4C3}" destId="{6277355B-D3F3-4EBF-8B99-EB832FF9AA2B}" srcOrd="1" destOrd="0" parTransId="{959BC0CE-3B64-4353-B9AE-9B8CD56941F6}" sibTransId="{39DAFC99-70BF-4CAA-B928-474682EE4841}"/>
    <dgm:cxn modelId="{309337B2-296B-48EF-907D-7FF341AE4D95}" type="presOf" srcId="{92D2D4A1-BA88-B948-B871-CD264CDFD4EB}" destId="{FA69E2DE-0F16-3740-B9AB-432228776DF3}" srcOrd="0" destOrd="0" presId="urn:microsoft.com/office/officeart/2005/8/layout/hList1"/>
    <dgm:cxn modelId="{C5FE44B7-4650-48F3-9006-AE9EC809803E}" type="presOf" srcId="{24731CFA-209A-4531-ACF0-EA062C594942}" destId="{90DB8320-9A0E-C64E-BD99-3501AE1849EC}" srcOrd="0" destOrd="0" presId="urn:microsoft.com/office/officeart/2005/8/layout/hList1"/>
    <dgm:cxn modelId="{DB09E0BE-DDDB-4FC4-B451-79E4A18E6015}" srcId="{92D2D4A1-BA88-B948-B871-CD264CDFD4EB}" destId="{EA984B45-AA74-4EAE-8AFB-F5DC0129D730}" srcOrd="2" destOrd="0" parTransId="{27589672-4CC9-4815-82F6-1EE2CD79E53A}" sibTransId="{523DBF81-EFAB-44D0-B69A-8BCCFA3C2BAB}"/>
    <dgm:cxn modelId="{A6525DC7-3C0D-D445-81B8-4728E8628013}" srcId="{4B8F8606-7512-0349-B585-A425490FE4C3}" destId="{8D3307EE-2A0E-F742-9E65-149DCC98E0EF}" srcOrd="0" destOrd="0" parTransId="{9B2E82E6-A170-1A4E-A1C5-2A8154FB8550}" sibTransId="{AC188D58-6FE8-8B44-B5D7-7EAF90066DFE}"/>
    <dgm:cxn modelId="{3A4371C7-0E55-48A0-910C-24D26E01DE58}" type="presOf" srcId="{29D8159F-8492-4B73-A541-7BAC9490E8A3}" destId="{BA0CE8BA-FD49-BD48-A6DD-27B2269493F5}" srcOrd="0" destOrd="3" presId="urn:microsoft.com/office/officeart/2005/8/layout/hList1"/>
    <dgm:cxn modelId="{5B98E8DB-A8C1-4756-860E-74C42AD35DB3}" type="presOf" srcId="{C4440F37-FDA7-429A-A8C1-3B06977B42CB}" destId="{6CA876E5-81C5-8D4E-8EA4-51A88DF144B4}" srcOrd="0" destOrd="4" presId="urn:microsoft.com/office/officeart/2005/8/layout/hList1"/>
    <dgm:cxn modelId="{9BCDB6DD-9595-40A1-A311-E5D556ED3D2E}" type="presOf" srcId="{8D3307EE-2A0E-F742-9E65-149DCC98E0EF}" destId="{BA0CE8BA-FD49-BD48-A6DD-27B2269493F5}" srcOrd="0" destOrd="0" presId="urn:microsoft.com/office/officeart/2005/8/layout/hList1"/>
    <dgm:cxn modelId="{C63151EA-F0AF-4643-9623-E72A307ADCFF}" srcId="{1E6707EE-F885-F644-977A-08967D00759E}" destId="{56B960C2-89EA-45E5-9C49-262C71A1BC08}" srcOrd="1" destOrd="0" parTransId="{927F1ED2-DA6C-45A8-9704-837F0A9B36FB}" sibTransId="{77097374-7B90-40E1-A645-78F86C133088}"/>
    <dgm:cxn modelId="{260CB4EA-CDD3-4CBD-BA65-EC1C586D37EB}" srcId="{92D2D4A1-BA88-B948-B871-CD264CDFD4EB}" destId="{24731CFA-209A-4531-ACF0-EA062C594942}" srcOrd="0" destOrd="0" parTransId="{871E825F-4018-4CD7-9F47-851235B1041A}" sibTransId="{400EECE6-B9D9-4A86-A9F9-A42247D10C66}"/>
    <dgm:cxn modelId="{257B3DED-907A-4F30-8D20-C430CE32E355}" srcId="{92D2D4A1-BA88-B948-B871-CD264CDFD4EB}" destId="{46338CD4-8F32-4A46-A414-BE2E36B208A6}" srcOrd="4" destOrd="0" parTransId="{2BF35B08-E109-4507-99BB-E91B8EBFFE78}" sibTransId="{21544A7C-9245-4A08-BA85-8480C852AD04}"/>
    <dgm:cxn modelId="{216F82FB-D625-8D43-945D-925880AE0082}" srcId="{5B306CE8-B0B2-E143-9D15-0156D7713F71}" destId="{1E6707EE-F885-F644-977A-08967D00759E}" srcOrd="2" destOrd="0" parTransId="{4CD27FC9-896C-2C48-BC7F-26B405FCC5AE}" sibTransId="{B7FD9F38-D4D4-0746-A314-0EEDC6F28C25}"/>
    <dgm:cxn modelId="{396DA8E9-2C9F-455B-8AB8-6E00AA994D5B}" type="presParOf" srcId="{4992B515-BBC0-DB46-A805-141DA14417A1}" destId="{B45C5F01-BA05-8F41-8FD2-F55FBEB323E6}" srcOrd="0" destOrd="0" presId="urn:microsoft.com/office/officeart/2005/8/layout/hList1"/>
    <dgm:cxn modelId="{FC7D8909-F899-4BA9-B54D-38FCA5F82CBB}" type="presParOf" srcId="{B45C5F01-BA05-8F41-8FD2-F55FBEB323E6}" destId="{FA69E2DE-0F16-3740-B9AB-432228776DF3}" srcOrd="0" destOrd="0" presId="urn:microsoft.com/office/officeart/2005/8/layout/hList1"/>
    <dgm:cxn modelId="{19082A19-2F15-4CC7-B8E1-85C4FCE282C8}" type="presParOf" srcId="{B45C5F01-BA05-8F41-8FD2-F55FBEB323E6}" destId="{90DB8320-9A0E-C64E-BD99-3501AE1849EC}" srcOrd="1" destOrd="0" presId="urn:microsoft.com/office/officeart/2005/8/layout/hList1"/>
    <dgm:cxn modelId="{4B875186-90D6-4B16-AE98-669E71BD29B4}" type="presParOf" srcId="{4992B515-BBC0-DB46-A805-141DA14417A1}" destId="{FC90D6E4-21BE-C44B-AB3A-4D4817B0FAC4}" srcOrd="1" destOrd="0" presId="urn:microsoft.com/office/officeart/2005/8/layout/hList1"/>
    <dgm:cxn modelId="{C3B40391-D9A4-4099-BA63-3F6C0F8FEA54}" type="presParOf" srcId="{4992B515-BBC0-DB46-A805-141DA14417A1}" destId="{DBC6DEA1-579C-3743-B8D9-12709C6A9495}" srcOrd="2" destOrd="0" presId="urn:microsoft.com/office/officeart/2005/8/layout/hList1"/>
    <dgm:cxn modelId="{BA2614D4-469B-4EE3-9FF9-6F3371AE2A6F}" type="presParOf" srcId="{DBC6DEA1-579C-3743-B8D9-12709C6A9495}" destId="{5C37FA1B-B28A-0042-B6BC-5F1A186F5D0F}" srcOrd="0" destOrd="0" presId="urn:microsoft.com/office/officeart/2005/8/layout/hList1"/>
    <dgm:cxn modelId="{3B0F63AD-A099-4DD6-BD23-8523A8509E29}" type="presParOf" srcId="{DBC6DEA1-579C-3743-B8D9-12709C6A9495}" destId="{BA0CE8BA-FD49-BD48-A6DD-27B2269493F5}" srcOrd="1" destOrd="0" presId="urn:microsoft.com/office/officeart/2005/8/layout/hList1"/>
    <dgm:cxn modelId="{ADC930FE-EE7A-485E-93F1-3D0CAAB65EE6}" type="presParOf" srcId="{4992B515-BBC0-DB46-A805-141DA14417A1}" destId="{CCE05B5F-E47D-7F46-AFEE-6D658C4605AE}" srcOrd="3" destOrd="0" presId="urn:microsoft.com/office/officeart/2005/8/layout/hList1"/>
    <dgm:cxn modelId="{29F83F9F-8711-423D-9FC6-523124B56048}" type="presParOf" srcId="{4992B515-BBC0-DB46-A805-141DA14417A1}" destId="{5B04AF1D-7C57-8743-B1BE-B51B7DA0B77F}" srcOrd="4" destOrd="0" presId="urn:microsoft.com/office/officeart/2005/8/layout/hList1"/>
    <dgm:cxn modelId="{9E05C7AA-69AD-45DB-9EB6-58F3976091DF}" type="presParOf" srcId="{5B04AF1D-7C57-8743-B1BE-B51B7DA0B77F}" destId="{9B9CE989-2707-7244-AD85-A288EE9C79E0}" srcOrd="0" destOrd="0" presId="urn:microsoft.com/office/officeart/2005/8/layout/hList1"/>
    <dgm:cxn modelId="{F540F1DF-4E21-4D7E-B026-9240D52DC81C}" type="presParOf" srcId="{5B04AF1D-7C57-8743-B1BE-B51B7DA0B77F}" destId="{2F29F9AD-53BD-AA43-818D-C20DE25FC3B1}" srcOrd="1" destOrd="0" presId="urn:microsoft.com/office/officeart/2005/8/layout/hList1"/>
    <dgm:cxn modelId="{D2446B66-BDA7-4B1C-9FF0-1AB51A9AE9ED}" type="presParOf" srcId="{4992B515-BBC0-DB46-A805-141DA14417A1}" destId="{6E5B51DE-F1BA-4547-9A87-2C29855D8BCD}" srcOrd="5" destOrd="0" presId="urn:microsoft.com/office/officeart/2005/8/layout/hList1"/>
    <dgm:cxn modelId="{C3992F61-FEE7-4EA5-A6E8-C27BA983C141}" type="presParOf" srcId="{4992B515-BBC0-DB46-A805-141DA14417A1}" destId="{CF47138E-B32E-2D45-8974-9D3B40C88DC8}" srcOrd="6" destOrd="0" presId="urn:microsoft.com/office/officeart/2005/8/layout/hList1"/>
    <dgm:cxn modelId="{A9096DC0-87B0-4EB0-8E49-23736E6AEA0A}" type="presParOf" srcId="{CF47138E-B32E-2D45-8974-9D3B40C88DC8}" destId="{109CDBE2-4FA0-E24B-B23E-1892FFC1CD4D}" srcOrd="0" destOrd="0" presId="urn:microsoft.com/office/officeart/2005/8/layout/hList1"/>
    <dgm:cxn modelId="{82A500C4-DC6E-4590-8582-4A4718F137F0}" type="presParOf" srcId="{CF47138E-B32E-2D45-8974-9D3B40C88DC8}" destId="{6CA876E5-81C5-8D4E-8EA4-51A88DF144B4}" srcOrd="1" destOrd="0" presId="urn:microsoft.com/office/officeart/2005/8/layout/hList1"/>
    <dgm:cxn modelId="{DD33EC14-327B-4310-BCDA-EA3C95475268}" type="presParOf" srcId="{4992B515-BBC0-DB46-A805-141DA14417A1}" destId="{5343D120-1CF1-6749-8967-8E3D2AC9BD12}" srcOrd="7" destOrd="0" presId="urn:microsoft.com/office/officeart/2005/8/layout/hList1"/>
    <dgm:cxn modelId="{810ADD8F-5148-4C6C-AA1B-E12ACC7FE5B0}" type="presParOf" srcId="{4992B515-BBC0-DB46-A805-141DA14417A1}" destId="{E4AE7978-7218-0B47-97B0-2E857421B85A}" srcOrd="8" destOrd="0" presId="urn:microsoft.com/office/officeart/2005/8/layout/hList1"/>
    <dgm:cxn modelId="{61318E4C-8F66-4DB7-828A-960AFA35AA66}" type="presParOf" srcId="{E4AE7978-7218-0B47-97B0-2E857421B85A}" destId="{97424DCC-B2F3-5148-A338-505AC285FE72}" srcOrd="0" destOrd="0" presId="urn:microsoft.com/office/officeart/2005/8/layout/hList1"/>
    <dgm:cxn modelId="{CDF4AE25-4B14-4527-A75E-4A5F5FACB229}" type="presParOf" srcId="{E4AE7978-7218-0B47-97B0-2E857421B85A}" destId="{3167039B-F15D-2A4F-B2F7-6B24161C4640}" srcOrd="1" destOrd="0" presId="urn:microsoft.com/office/officeart/2005/8/layout/hList1"/>
  </dgm:cxnLst>
  <dgm:bg/>
  <dgm:whole/>
  <dgm:extLst>
    <a:ext uri="http://schemas.microsoft.com/office/drawing/2008/diagram">
      <dsp:dataModelExt xmlns:dsp="http://schemas.microsoft.com/office/drawing/2008/diagram" relId="rId72"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9E2DE-0F16-3740-B9AB-432228776DF3}">
      <dsp:nvSpPr>
        <dsp:cNvPr id="0" name=""/>
        <dsp:cNvSpPr/>
      </dsp:nvSpPr>
      <dsp:spPr>
        <a:xfrm>
          <a:off x="2926" y="285044"/>
          <a:ext cx="1121846" cy="399261"/>
        </a:xfrm>
        <a:prstGeom prst="rect">
          <a:avLst/>
        </a:prstGeom>
        <a:solidFill>
          <a:schemeClr val="accent3"/>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TheSansB W3 Light" panose="020B0302050302020203" pitchFamily="34" charset="0"/>
              <a:ea typeface="+mn-ea"/>
              <a:cs typeface="Arial" panose="020B0604020202020204" pitchFamily="34" charset="0"/>
            </a:rPr>
            <a:t>Three business day notification</a:t>
          </a:r>
        </a:p>
      </dsp:txBody>
      <dsp:txXfrm>
        <a:off x="2926" y="285044"/>
        <a:ext cx="1121846" cy="399261"/>
      </dsp:txXfrm>
    </dsp:sp>
    <dsp:sp modelId="{90DB8320-9A0E-C64E-BD99-3501AE1849EC}">
      <dsp:nvSpPr>
        <dsp:cNvPr id="0" name=""/>
        <dsp:cNvSpPr/>
      </dsp:nvSpPr>
      <dsp:spPr>
        <a:xfrm>
          <a:off x="2926" y="684306"/>
          <a:ext cx="1121846" cy="1987208"/>
        </a:xfrm>
        <a:prstGeom prst="rect">
          <a:avLst/>
        </a:prstGeom>
        <a:solidFill>
          <a:srgbClr val="E1E5CB">
            <a:alpha val="89804"/>
          </a:srgb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006" tIns="48006" rIns="64008" bIns="72009" numCol="1" spcCol="1270" anchor="t" anchorCtr="0">
          <a:noAutofit/>
        </a:bodyPr>
        <a:lstStyle/>
        <a:p>
          <a:pPr marL="57150" lvl="1" indent="-57150" algn="l" defTabSz="400050">
            <a:lnSpc>
              <a:spcPct val="90000"/>
            </a:lnSpc>
            <a:spcBef>
              <a:spcPct val="0"/>
            </a:spcBef>
            <a:spcAft>
              <a:spcPct val="15000"/>
            </a:spcAft>
            <a:buChar char="•"/>
          </a:pPr>
          <a:r>
            <a:rPr lang="en-US" sz="900" kern="1200" dirty="0">
              <a:latin typeface="TheSansB W3 Light" panose="020B0302050302020203" pitchFamily="34" charset="0"/>
              <a:ea typeface="+mn-ea"/>
              <a:cs typeface="Arial" panose="020B0604020202020204" pitchFamily="34" charset="0"/>
            </a:rPr>
            <a:t>Name of the worker or volunteer</a:t>
          </a:r>
        </a:p>
        <a:p>
          <a:pPr marL="57150" lvl="1" indent="-57150" algn="l" defTabSz="400050">
            <a:lnSpc>
              <a:spcPct val="90000"/>
            </a:lnSpc>
            <a:spcBef>
              <a:spcPct val="0"/>
            </a:spcBef>
            <a:spcAft>
              <a:spcPct val="15000"/>
            </a:spcAft>
            <a:buChar char="•"/>
          </a:pPr>
          <a:r>
            <a:rPr lang="en-US" sz="900" kern="1200">
              <a:latin typeface="TheSansB W3 Light" panose="020B0302050302020203" pitchFamily="34" charset="0"/>
              <a:ea typeface="+mn-ea"/>
              <a:cs typeface="Arial" panose="020B0604020202020204" pitchFamily="34" charset="0"/>
            </a:rPr>
            <a:t>Date of birth</a:t>
          </a:r>
          <a:endParaRPr lang="en-US" sz="900" kern="1200" dirty="0">
            <a:latin typeface="TheSansB W3 Light" panose="020B0302050302020203" pitchFamily="34" charset="0"/>
            <a:ea typeface="+mn-ea"/>
            <a:cs typeface="Arial" panose="020B0604020202020204" pitchFamily="34" charset="0"/>
          </a:endParaRPr>
        </a:p>
        <a:p>
          <a:pPr marL="57150" lvl="1" indent="-57150" algn="l" defTabSz="400050">
            <a:lnSpc>
              <a:spcPct val="90000"/>
            </a:lnSpc>
            <a:spcBef>
              <a:spcPct val="0"/>
            </a:spcBef>
            <a:spcAft>
              <a:spcPct val="15000"/>
            </a:spcAft>
            <a:buChar char="•"/>
          </a:pPr>
          <a:r>
            <a:rPr lang="en-US" sz="900" kern="1200">
              <a:latin typeface="TheSansB W3 Light" panose="020B0302050302020203" pitchFamily="34" charset="0"/>
              <a:ea typeface="+mn-ea"/>
              <a:cs typeface="Arial" panose="020B0604020202020204" pitchFamily="34" charset="0"/>
            </a:rPr>
            <a:t>Police report</a:t>
          </a:r>
          <a:endParaRPr lang="en-US" sz="900" kern="1200" dirty="0">
            <a:latin typeface="TheSansB W3 Light" panose="020B0302050302020203" pitchFamily="34" charset="0"/>
            <a:ea typeface="+mn-ea"/>
            <a:cs typeface="Arial" panose="020B0604020202020204" pitchFamily="34" charset="0"/>
          </a:endParaRPr>
        </a:p>
        <a:p>
          <a:pPr marL="57150" lvl="1" indent="-57150" algn="l" defTabSz="400050">
            <a:lnSpc>
              <a:spcPct val="90000"/>
            </a:lnSpc>
            <a:spcBef>
              <a:spcPct val="0"/>
            </a:spcBef>
            <a:spcAft>
              <a:spcPct val="15000"/>
            </a:spcAft>
            <a:buChar char="•"/>
          </a:pPr>
          <a:r>
            <a:rPr lang="en-US" sz="900" kern="1200">
              <a:latin typeface="TheSansB W3 Light" panose="020B0302050302020203" pitchFamily="34" charset="0"/>
              <a:ea typeface="+mn-ea"/>
              <a:cs typeface="Arial" panose="020B0604020202020204" pitchFamily="34" charset="0"/>
            </a:rPr>
            <a:t>Organisation contact details</a:t>
          </a:r>
          <a:endParaRPr lang="en-US" sz="900" kern="1200" dirty="0">
            <a:latin typeface="TheSansB W3 Light" panose="020B0302050302020203" pitchFamily="34" charset="0"/>
            <a:ea typeface="+mn-ea"/>
            <a:cs typeface="Arial" panose="020B0604020202020204" pitchFamily="34" charset="0"/>
          </a:endParaRPr>
        </a:p>
        <a:p>
          <a:pPr marL="57150" lvl="1" indent="-57150" algn="l" defTabSz="400050">
            <a:lnSpc>
              <a:spcPct val="90000"/>
            </a:lnSpc>
            <a:spcBef>
              <a:spcPct val="0"/>
            </a:spcBef>
            <a:spcAft>
              <a:spcPct val="15000"/>
            </a:spcAft>
            <a:buChar char="•"/>
          </a:pPr>
          <a:r>
            <a:rPr lang="en-US" sz="900" kern="1200" dirty="0">
              <a:latin typeface="TheSansB W3 Light" panose="020B0302050302020203" pitchFamily="34" charset="0"/>
              <a:ea typeface="+mn-ea"/>
              <a:cs typeface="Arial" panose="020B0604020202020204" pitchFamily="34" charset="0"/>
            </a:rPr>
            <a:t>Head of organisation's name</a:t>
          </a:r>
        </a:p>
        <a:p>
          <a:pPr marL="57150" lvl="1" indent="-57150" algn="l" defTabSz="400050">
            <a:lnSpc>
              <a:spcPct val="90000"/>
            </a:lnSpc>
            <a:spcBef>
              <a:spcPct val="0"/>
            </a:spcBef>
            <a:spcAft>
              <a:spcPct val="15000"/>
            </a:spcAft>
            <a:buChar char="•"/>
          </a:pPr>
          <a:r>
            <a:rPr lang="en-US" sz="900" kern="1200" dirty="0">
              <a:latin typeface="TheSansB W3 Light" panose="020B0302050302020203" pitchFamily="34" charset="0"/>
              <a:ea typeface="+mn-ea"/>
              <a:cs typeface="Arial" panose="020B0604020202020204" pitchFamily="34" charset="0"/>
            </a:rPr>
            <a:t>Inital advice on the nature of the allegation</a:t>
          </a:r>
        </a:p>
      </dsp:txBody>
      <dsp:txXfrm>
        <a:off x="2926" y="684306"/>
        <a:ext cx="1121846" cy="1987208"/>
      </dsp:txXfrm>
    </dsp:sp>
    <dsp:sp modelId="{5C37FA1B-B28A-0042-B6BC-5F1A186F5D0F}">
      <dsp:nvSpPr>
        <dsp:cNvPr id="0" name=""/>
        <dsp:cNvSpPr/>
      </dsp:nvSpPr>
      <dsp:spPr>
        <a:xfrm>
          <a:off x="1281831" y="285044"/>
          <a:ext cx="1121846" cy="399261"/>
        </a:xfrm>
        <a:prstGeom prst="rect">
          <a:avLst/>
        </a:prstGeom>
        <a:solidFill>
          <a:schemeClr val="accent3"/>
        </a:solidFill>
        <a:ln w="12700" cap="flat" cmpd="sng" algn="ctr">
          <a:solidFill>
            <a:schemeClr val="accent3"/>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TheSansB W3 Light" panose="020B0302050302020203" pitchFamily="34" charset="0"/>
              <a:ea typeface="+mn-ea"/>
              <a:cs typeface="Arial" panose="020B0604020202020204" pitchFamily="34" charset="0"/>
            </a:rPr>
            <a:t>30 calendar day update</a:t>
          </a:r>
        </a:p>
      </dsp:txBody>
      <dsp:txXfrm>
        <a:off x="1281831" y="285044"/>
        <a:ext cx="1121846" cy="399261"/>
      </dsp:txXfrm>
    </dsp:sp>
    <dsp:sp modelId="{BA0CE8BA-FD49-BD48-A6DD-27B2269493F5}">
      <dsp:nvSpPr>
        <dsp:cNvPr id="0" name=""/>
        <dsp:cNvSpPr/>
      </dsp:nvSpPr>
      <dsp:spPr>
        <a:xfrm>
          <a:off x="1281831" y="684306"/>
          <a:ext cx="1121846" cy="1987208"/>
        </a:xfrm>
        <a:prstGeom prst="rect">
          <a:avLst/>
        </a:prstGeom>
        <a:solidFill>
          <a:srgbClr val="E1E5CB">
            <a:alpha val="90000"/>
          </a:srgbClr>
        </a:solidFill>
        <a:ln w="12700" cap="flat" cmpd="sng" algn="ctr">
          <a:solidFill>
            <a:srgbClr val="E1E5CB">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006" tIns="48006" rIns="64008" bIns="72009" numCol="1" spcCol="1270" anchor="t" anchorCtr="0">
          <a:noAutofit/>
        </a:bodyPr>
        <a:lstStyle/>
        <a:p>
          <a:pPr marL="57150" lvl="1" indent="-57150" algn="l" defTabSz="400050">
            <a:lnSpc>
              <a:spcPct val="90000"/>
            </a:lnSpc>
            <a:spcBef>
              <a:spcPct val="0"/>
            </a:spcBef>
            <a:spcAft>
              <a:spcPct val="15000"/>
            </a:spcAft>
            <a:buChar char="•"/>
          </a:pPr>
          <a:r>
            <a:rPr lang="en-US" sz="900" kern="1200" dirty="0">
              <a:latin typeface="TheSansB W3 Light" panose="020B0302050302020203" pitchFamily="34" charset="0"/>
              <a:ea typeface="+mn-ea"/>
              <a:cs typeface="Arial" panose="020B0604020202020204" pitchFamily="34" charset="0"/>
            </a:rPr>
            <a:t>Details of the allegation</a:t>
          </a:r>
        </a:p>
        <a:p>
          <a:pPr marL="57150" lvl="1" indent="-57150" algn="l" defTabSz="400050">
            <a:lnSpc>
              <a:spcPct val="90000"/>
            </a:lnSpc>
            <a:spcBef>
              <a:spcPct val="0"/>
            </a:spcBef>
            <a:spcAft>
              <a:spcPct val="15000"/>
            </a:spcAft>
            <a:buChar char="•"/>
          </a:pPr>
          <a:r>
            <a:rPr lang="en-US" sz="900" kern="1200" dirty="0">
              <a:latin typeface="TheSansB W3 Light" panose="020B0302050302020203" pitchFamily="34" charset="0"/>
              <a:ea typeface="+mn-ea"/>
              <a:cs typeface="Arial" panose="020B0604020202020204" pitchFamily="34" charset="0"/>
            </a:rPr>
            <a:t>Details of your response to the allegation</a:t>
          </a:r>
        </a:p>
        <a:p>
          <a:pPr marL="57150" lvl="1" indent="-57150" algn="l" defTabSz="400050">
            <a:lnSpc>
              <a:spcPct val="90000"/>
            </a:lnSpc>
            <a:spcBef>
              <a:spcPct val="0"/>
            </a:spcBef>
            <a:spcAft>
              <a:spcPct val="15000"/>
            </a:spcAft>
            <a:buChar char="•"/>
          </a:pPr>
          <a:r>
            <a:rPr lang="en-US" sz="900" kern="1200">
              <a:latin typeface="TheSansB W3 Light" panose="020B0302050302020203" pitchFamily="34" charset="0"/>
              <a:ea typeface="+mn-ea"/>
              <a:cs typeface="Arial" panose="020B0604020202020204" pitchFamily="34" charset="0"/>
            </a:rPr>
            <a:t>Details about any disciplinary or other action proposed</a:t>
          </a:r>
          <a:endParaRPr lang="en-US" sz="900" kern="1200" dirty="0">
            <a:latin typeface="TheSansB W3 Light" panose="020B0302050302020203" pitchFamily="34" charset="0"/>
            <a:ea typeface="+mn-ea"/>
            <a:cs typeface="Arial" panose="020B0604020202020204" pitchFamily="34" charset="0"/>
          </a:endParaRPr>
        </a:p>
        <a:p>
          <a:pPr marL="57150" lvl="1" indent="-57150" algn="l" defTabSz="400050">
            <a:lnSpc>
              <a:spcPct val="90000"/>
            </a:lnSpc>
            <a:spcBef>
              <a:spcPct val="0"/>
            </a:spcBef>
            <a:spcAft>
              <a:spcPct val="15000"/>
            </a:spcAft>
            <a:buChar char="•"/>
          </a:pPr>
          <a:r>
            <a:rPr lang="en-US" sz="900" kern="1200" dirty="0">
              <a:latin typeface="TheSansB W3 Light" panose="020B0302050302020203" pitchFamily="34" charset="0"/>
              <a:ea typeface="+mn-ea"/>
              <a:cs typeface="Arial" panose="020B0604020202020204" pitchFamily="34" charset="0"/>
            </a:rPr>
            <a:t>Any written response from the worker or volunteer about the allegation and the proposed disciplinary or other</a:t>
          </a:r>
        </a:p>
      </dsp:txBody>
      <dsp:txXfrm>
        <a:off x="1281831" y="684306"/>
        <a:ext cx="1121846" cy="1987208"/>
      </dsp:txXfrm>
    </dsp:sp>
    <dsp:sp modelId="{9B9CE989-2707-7244-AD85-A288EE9C79E0}">
      <dsp:nvSpPr>
        <dsp:cNvPr id="0" name=""/>
        <dsp:cNvSpPr/>
      </dsp:nvSpPr>
      <dsp:spPr>
        <a:xfrm>
          <a:off x="2560736" y="285044"/>
          <a:ext cx="1121846" cy="399261"/>
        </a:xfrm>
        <a:prstGeom prst="rect">
          <a:avLst/>
        </a:prstGeom>
        <a:solidFill>
          <a:schemeClr val="accent3"/>
        </a:solidFill>
        <a:ln w="12700" cap="flat" cmpd="sng" algn="ctr">
          <a:solidFill>
            <a:schemeClr val="accent3"/>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TheSansB W3 Light" panose="020B0302050302020203" pitchFamily="34" charset="0"/>
              <a:ea typeface="+mn-ea"/>
              <a:cs typeface="Arial" panose="020B0604020202020204" pitchFamily="34" charset="0"/>
            </a:rPr>
            <a:t>Advice on investigation</a:t>
          </a:r>
        </a:p>
      </dsp:txBody>
      <dsp:txXfrm>
        <a:off x="2560736" y="285044"/>
        <a:ext cx="1121846" cy="399261"/>
      </dsp:txXfrm>
    </dsp:sp>
    <dsp:sp modelId="{2F29F9AD-53BD-AA43-818D-C20DE25FC3B1}">
      <dsp:nvSpPr>
        <dsp:cNvPr id="0" name=""/>
        <dsp:cNvSpPr/>
      </dsp:nvSpPr>
      <dsp:spPr>
        <a:xfrm>
          <a:off x="2560736" y="684306"/>
          <a:ext cx="1121846" cy="1987208"/>
        </a:xfrm>
        <a:prstGeom prst="rect">
          <a:avLst/>
        </a:prstGeom>
        <a:solidFill>
          <a:srgbClr val="E1E5CB">
            <a:alpha val="90000"/>
          </a:srgbClr>
        </a:solidFill>
        <a:ln w="12700" cap="flat" cmpd="sng" algn="ctr">
          <a:solidFill>
            <a:srgbClr val="E1E5CB">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006" tIns="48006" rIns="64008" bIns="72009" numCol="1" spcCol="1270" anchor="t" anchorCtr="0">
          <a:noAutofit/>
        </a:bodyPr>
        <a:lstStyle/>
        <a:p>
          <a:pPr marL="57150" lvl="1" indent="-57150" algn="l" defTabSz="400050">
            <a:lnSpc>
              <a:spcPct val="90000"/>
            </a:lnSpc>
            <a:spcBef>
              <a:spcPct val="0"/>
            </a:spcBef>
            <a:spcAft>
              <a:spcPct val="15000"/>
            </a:spcAft>
            <a:buChar char="•"/>
          </a:pPr>
          <a:r>
            <a:rPr lang="en-US" sz="900" kern="1200" dirty="0">
              <a:latin typeface="TheSansB W3 Light" panose="020B0302050302020203" pitchFamily="34" charset="0"/>
              <a:ea typeface="+mn-ea"/>
              <a:cs typeface="Arial" panose="020B0604020202020204" pitchFamily="34" charset="0"/>
            </a:rPr>
            <a:t>Name of investigator</a:t>
          </a:r>
        </a:p>
        <a:p>
          <a:pPr marL="57150" lvl="1" indent="-57150" algn="l" defTabSz="400050">
            <a:lnSpc>
              <a:spcPct val="90000"/>
            </a:lnSpc>
            <a:spcBef>
              <a:spcPct val="0"/>
            </a:spcBef>
            <a:spcAft>
              <a:spcPct val="15000"/>
            </a:spcAft>
            <a:buChar char="•"/>
          </a:pPr>
          <a:r>
            <a:rPr lang="en-US" sz="900" kern="1200" dirty="0">
              <a:latin typeface="TheSansB W3 Light" panose="020B0302050302020203" pitchFamily="34" charset="0"/>
              <a:ea typeface="+mn-ea"/>
              <a:cs typeface="Arial" panose="020B0604020202020204" pitchFamily="34" charset="0"/>
            </a:rPr>
            <a:t>Contact details</a:t>
          </a:r>
        </a:p>
        <a:p>
          <a:pPr marL="57150" lvl="1" indent="-57150" algn="l" defTabSz="400050">
            <a:lnSpc>
              <a:spcPct val="90000"/>
            </a:lnSpc>
            <a:spcBef>
              <a:spcPct val="0"/>
            </a:spcBef>
            <a:spcAft>
              <a:spcPct val="15000"/>
            </a:spcAft>
            <a:buChar char="•"/>
          </a:pPr>
          <a:r>
            <a:rPr lang="en-US" sz="900" kern="1200" dirty="0">
              <a:solidFill>
                <a:srgbClr val="FF0000"/>
              </a:solidFill>
              <a:latin typeface="TheSansB W3 Light" panose="020B0302050302020203" pitchFamily="34" charset="0"/>
              <a:ea typeface="+mn-ea"/>
              <a:cs typeface="Arial" panose="020B0604020202020204" pitchFamily="34" charset="0"/>
            </a:rPr>
            <a:t>As soon as practicable</a:t>
          </a:r>
        </a:p>
      </dsp:txBody>
      <dsp:txXfrm>
        <a:off x="2560736" y="684306"/>
        <a:ext cx="1121846" cy="1987208"/>
      </dsp:txXfrm>
    </dsp:sp>
    <dsp:sp modelId="{109CDBE2-4FA0-E24B-B23E-1892FFC1CD4D}">
      <dsp:nvSpPr>
        <dsp:cNvPr id="0" name=""/>
        <dsp:cNvSpPr/>
      </dsp:nvSpPr>
      <dsp:spPr>
        <a:xfrm>
          <a:off x="3839641" y="285044"/>
          <a:ext cx="1121846" cy="399261"/>
        </a:xfrm>
        <a:prstGeom prst="rect">
          <a:avLst/>
        </a:prstGeom>
        <a:solidFill>
          <a:schemeClr val="accent3"/>
        </a:solidFill>
        <a:ln w="12700" cap="flat" cmpd="sng" algn="ctr">
          <a:solidFill>
            <a:schemeClr val="accent3"/>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ea typeface="+mn-ea"/>
              <a:cs typeface="Arial" panose="020B0604020202020204" pitchFamily="34" charset="0"/>
            </a:rPr>
            <a:t>Outcomes of </a:t>
          </a:r>
          <a:r>
            <a:rPr lang="en-US" sz="1100" kern="1200" dirty="0">
              <a:latin typeface="TheSansB W3 Light" panose="020B0302050302020203" pitchFamily="34" charset="0"/>
              <a:ea typeface="+mn-ea"/>
              <a:cs typeface="Arial" panose="020B0604020202020204" pitchFamily="34" charset="0"/>
            </a:rPr>
            <a:t>investigation</a:t>
          </a:r>
        </a:p>
      </dsp:txBody>
      <dsp:txXfrm>
        <a:off x="3839641" y="285044"/>
        <a:ext cx="1121846" cy="399261"/>
      </dsp:txXfrm>
    </dsp:sp>
    <dsp:sp modelId="{6CA876E5-81C5-8D4E-8EA4-51A88DF144B4}">
      <dsp:nvSpPr>
        <dsp:cNvPr id="0" name=""/>
        <dsp:cNvSpPr/>
      </dsp:nvSpPr>
      <dsp:spPr>
        <a:xfrm>
          <a:off x="3839641" y="684306"/>
          <a:ext cx="1121846" cy="1987208"/>
        </a:xfrm>
        <a:prstGeom prst="rect">
          <a:avLst/>
        </a:prstGeom>
        <a:solidFill>
          <a:srgbClr val="E1E5CB">
            <a:alpha val="90000"/>
          </a:srgbClr>
        </a:solidFill>
        <a:ln w="12700" cap="flat" cmpd="sng" algn="ctr">
          <a:solidFill>
            <a:srgbClr val="E1E5CB">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006" tIns="48006" rIns="64008" bIns="72009" numCol="1" spcCol="1270" anchor="t" anchorCtr="0">
          <a:noAutofit/>
        </a:bodyPr>
        <a:lstStyle/>
        <a:p>
          <a:pPr marL="57150" lvl="1" indent="-57150" algn="l" defTabSz="400050">
            <a:lnSpc>
              <a:spcPct val="90000"/>
            </a:lnSpc>
            <a:spcBef>
              <a:spcPct val="0"/>
            </a:spcBef>
            <a:spcAft>
              <a:spcPct val="15000"/>
            </a:spcAft>
            <a:buChar char="•"/>
          </a:pPr>
          <a:r>
            <a:rPr lang="en-US" sz="900" kern="1200" dirty="0">
              <a:latin typeface="TheSansB W3 Light" panose="020B0302050302020203" pitchFamily="34" charset="0"/>
              <a:ea typeface="+mn-ea"/>
              <a:cs typeface="Arial" panose="020B0604020202020204" pitchFamily="34" charset="0"/>
            </a:rPr>
            <a:t>Copy of findings and reasons for the findings</a:t>
          </a:r>
        </a:p>
        <a:p>
          <a:pPr marL="57150" lvl="1" indent="-57150" algn="l" defTabSz="400050">
            <a:lnSpc>
              <a:spcPct val="90000"/>
            </a:lnSpc>
            <a:spcBef>
              <a:spcPct val="0"/>
            </a:spcBef>
            <a:spcAft>
              <a:spcPct val="15000"/>
            </a:spcAft>
            <a:buChar char="•"/>
          </a:pPr>
          <a:r>
            <a:rPr lang="en-AU" sz="900" kern="1200" dirty="0">
              <a:latin typeface="TheSansB W3 Light" panose="020B0302050302020203" pitchFamily="34" charset="0"/>
              <a:ea typeface="+mn-ea"/>
              <a:cs typeface="Arial" panose="020B0604020202020204" pitchFamily="34" charset="0"/>
            </a:rPr>
            <a:t>Details about any disciplinary or other action proposed</a:t>
          </a:r>
          <a:endParaRPr lang="en-US" sz="900" kern="1200" dirty="0">
            <a:latin typeface="TheSansB W3 Light" panose="020B0302050302020203" pitchFamily="34" charset="0"/>
            <a:ea typeface="+mn-ea"/>
            <a:cs typeface="Arial" panose="020B0604020202020204" pitchFamily="34" charset="0"/>
          </a:endParaRPr>
        </a:p>
        <a:p>
          <a:pPr marL="57150" lvl="1" indent="-57150" algn="l" defTabSz="400050">
            <a:lnSpc>
              <a:spcPct val="90000"/>
            </a:lnSpc>
            <a:spcBef>
              <a:spcPct val="0"/>
            </a:spcBef>
            <a:spcAft>
              <a:spcPct val="15000"/>
            </a:spcAft>
            <a:buChar char="•"/>
          </a:pPr>
          <a:r>
            <a:rPr lang="en-US" sz="900" kern="1200" dirty="0">
              <a:latin typeface="TheSansB W3 Light" panose="020B0302050302020203" pitchFamily="34" charset="0"/>
              <a:ea typeface="+mn-ea"/>
              <a:cs typeface="Arial" panose="020B0604020202020204" pitchFamily="34" charset="0"/>
            </a:rPr>
            <a:t>Reasons for taking or not taking action</a:t>
          </a:r>
        </a:p>
        <a:p>
          <a:pPr marL="57150" lvl="1" indent="-57150" algn="l" defTabSz="400050">
            <a:lnSpc>
              <a:spcPct val="90000"/>
            </a:lnSpc>
            <a:spcBef>
              <a:spcPct val="0"/>
            </a:spcBef>
            <a:spcAft>
              <a:spcPct val="15000"/>
            </a:spcAft>
            <a:buChar char="•"/>
          </a:pPr>
          <a:r>
            <a:rPr lang="en-US" sz="900" kern="1200" dirty="0">
              <a:solidFill>
                <a:srgbClr val="FF0000"/>
              </a:solidFill>
              <a:latin typeface="TheSansB W3 Light" panose="020B0302050302020203" pitchFamily="34" charset="0"/>
              <a:ea typeface="+mn-ea"/>
              <a:cs typeface="Arial" panose="020B0604020202020204" pitchFamily="34" charset="0"/>
            </a:rPr>
            <a:t>As soon as practicable</a:t>
          </a:r>
        </a:p>
        <a:p>
          <a:pPr marL="57150" lvl="1" indent="-57150" algn="l" defTabSz="400050">
            <a:lnSpc>
              <a:spcPct val="90000"/>
            </a:lnSpc>
            <a:spcBef>
              <a:spcPct val="0"/>
            </a:spcBef>
            <a:spcAft>
              <a:spcPct val="15000"/>
            </a:spcAft>
            <a:buChar char="•"/>
          </a:pPr>
          <a:endParaRPr lang="en-US" sz="900" kern="1200" dirty="0">
            <a:solidFill>
              <a:sysClr val="windowText" lastClr="000000">
                <a:hueOff val="0"/>
                <a:satOff val="0"/>
                <a:lumOff val="0"/>
                <a:alphaOff val="0"/>
              </a:sysClr>
            </a:solidFill>
            <a:highlight>
              <a:srgbClr val="FFFF00"/>
            </a:highlight>
            <a:latin typeface="Arial" panose="020B0604020202020204" pitchFamily="34" charset="0"/>
            <a:ea typeface="+mn-ea"/>
            <a:cs typeface="Arial" panose="020B0604020202020204" pitchFamily="34" charset="0"/>
          </a:endParaRPr>
        </a:p>
      </dsp:txBody>
      <dsp:txXfrm>
        <a:off x="3839641" y="684306"/>
        <a:ext cx="1121846" cy="1987208"/>
      </dsp:txXfrm>
    </dsp:sp>
    <dsp:sp modelId="{97424DCC-B2F3-5148-A338-505AC285FE72}">
      <dsp:nvSpPr>
        <dsp:cNvPr id="0" name=""/>
        <dsp:cNvSpPr/>
      </dsp:nvSpPr>
      <dsp:spPr>
        <a:xfrm>
          <a:off x="5118546" y="285044"/>
          <a:ext cx="1121846" cy="399261"/>
        </a:xfrm>
        <a:prstGeom prst="rect">
          <a:avLst/>
        </a:prstGeom>
        <a:solidFill>
          <a:schemeClr val="accent3"/>
        </a:solidFill>
        <a:ln w="12700" cap="flat" cmpd="sng" algn="ctr">
          <a:solidFill>
            <a:schemeClr val="accent3"/>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ea typeface="+mn-ea"/>
              <a:cs typeface="Arial" panose="020B0604020202020204" pitchFamily="34" charset="0"/>
            </a:rPr>
            <a:t>Additional documents</a:t>
          </a:r>
        </a:p>
      </dsp:txBody>
      <dsp:txXfrm>
        <a:off x="5118546" y="285044"/>
        <a:ext cx="1121846" cy="399261"/>
      </dsp:txXfrm>
    </dsp:sp>
    <dsp:sp modelId="{3167039B-F15D-2A4F-B2F7-6B24161C4640}">
      <dsp:nvSpPr>
        <dsp:cNvPr id="0" name=""/>
        <dsp:cNvSpPr/>
      </dsp:nvSpPr>
      <dsp:spPr>
        <a:xfrm>
          <a:off x="5121473" y="690486"/>
          <a:ext cx="1121846" cy="1987208"/>
        </a:xfrm>
        <a:prstGeom prst="rect">
          <a:avLst/>
        </a:prstGeom>
        <a:solidFill>
          <a:srgbClr val="E1E5CB">
            <a:alpha val="90000"/>
          </a:srgbClr>
        </a:solidFill>
        <a:ln w="12700" cap="flat" cmpd="sng" algn="ctr">
          <a:solidFill>
            <a:srgbClr val="E1E5CB">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006" tIns="48006" rIns="64008" bIns="72009" numCol="1" spcCol="1270" anchor="t" anchorCtr="0">
          <a:noAutofit/>
        </a:bodyPr>
        <a:lstStyle/>
        <a:p>
          <a:pPr marL="57150" lvl="1" indent="-57150" algn="l" defTabSz="400050">
            <a:lnSpc>
              <a:spcPct val="90000"/>
            </a:lnSpc>
            <a:spcBef>
              <a:spcPct val="0"/>
            </a:spcBef>
            <a:spcAft>
              <a:spcPct val="15000"/>
            </a:spcAft>
            <a:buChar char="•"/>
          </a:pPr>
          <a:r>
            <a:rPr lang="en-US" sz="900" kern="1200" dirty="0">
              <a:latin typeface="TheSansB W3 Light" panose="020B0302050302020203" pitchFamily="34" charset="0"/>
              <a:ea typeface="+mn-ea"/>
              <a:cs typeface="Arial" panose="020B0604020202020204" pitchFamily="34" charset="0"/>
            </a:rPr>
            <a:t>The Commission may request further documents from the head of the organisation</a:t>
          </a:r>
        </a:p>
      </dsp:txBody>
      <dsp:txXfrm>
        <a:off x="5121473" y="690486"/>
        <a:ext cx="1121846" cy="1987208"/>
      </dsp:txXfrm>
    </dsp:sp>
  </dsp:spTree>
</dsp:drawing>
</file>

<file path=word/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A84136E609F4897BB299481BD229AE7"/>
        <w:category>
          <w:name w:val="General"/>
          <w:gallery w:val="placeholder"/>
        </w:category>
        <w:types>
          <w:type w:val="bbPlcHdr"/>
        </w:types>
        <w:behaviors>
          <w:behavior w:val="content"/>
        </w:behaviors>
        <w:guid w:val="{D57D88C8-B45A-4897-85D7-E7877A093320}"/>
      </w:docPartPr>
      <w:docPartBody>
        <w:p w:rsidR="00B73055" w:rsidRDefault="00015940" w:rsidP="00015940">
          <w:pPr>
            <w:pStyle w:val="7A84136E609F4897BB299481BD229AE7"/>
          </w:pPr>
          <w:r w:rsidRPr="000154C7">
            <w:rPr>
              <w:rStyle w:val="PlaceholderText"/>
            </w:rPr>
            <w:t>[Company]</w:t>
          </w:r>
        </w:p>
      </w:docPartBody>
    </w:docPart>
    <w:docPart>
      <w:docPartPr>
        <w:name w:val="37FA09FF57744520A58A5A59D1A2522E"/>
        <w:category>
          <w:name w:val="General"/>
          <w:gallery w:val="placeholder"/>
        </w:category>
        <w:types>
          <w:type w:val="bbPlcHdr"/>
        </w:types>
        <w:behaviors>
          <w:behavior w:val="content"/>
        </w:behaviors>
        <w:guid w:val="{3E577422-05F0-420E-BDAE-67102BE08502}"/>
      </w:docPartPr>
      <w:docPartBody>
        <w:p w:rsidR="00A111FC" w:rsidRDefault="00187F80" w:rsidP="00187F80">
          <w:pPr>
            <w:pStyle w:val="37FA09FF57744520A58A5A59D1A2522E"/>
          </w:pPr>
          <w:r w:rsidRPr="000154C7">
            <w:rPr>
              <w:rStyle w:val="PlaceholderText"/>
            </w:rPr>
            <w:t>[Company]</w:t>
          </w:r>
        </w:p>
      </w:docPartBody>
    </w:docPart>
    <w:docPart>
      <w:docPartPr>
        <w:name w:val="DFE495193B7542C6877499E1DAE896BF"/>
        <w:category>
          <w:name w:val="General"/>
          <w:gallery w:val="placeholder"/>
        </w:category>
        <w:types>
          <w:type w:val="bbPlcHdr"/>
        </w:types>
        <w:behaviors>
          <w:behavior w:val="content"/>
        </w:behaviors>
        <w:guid w:val="{8CCCEE0B-2050-4358-A94D-596C466616CD}"/>
      </w:docPartPr>
      <w:docPartBody>
        <w:p w:rsidR="00A111FC" w:rsidRDefault="00187F80" w:rsidP="00187F80">
          <w:pPr>
            <w:pStyle w:val="DFE495193B7542C6877499E1DAE896BF"/>
          </w:pPr>
          <w:r w:rsidRPr="000154C7">
            <w:rPr>
              <w:rStyle w:val="PlaceholderText"/>
            </w:rPr>
            <w:t>[Company]</w:t>
          </w:r>
        </w:p>
      </w:docPartBody>
    </w:docPart>
    <w:docPart>
      <w:docPartPr>
        <w:name w:val="5EC571D3D7FE43A48FDCE5ACEDED34F3"/>
        <w:category>
          <w:name w:val="General"/>
          <w:gallery w:val="placeholder"/>
        </w:category>
        <w:types>
          <w:type w:val="bbPlcHdr"/>
        </w:types>
        <w:behaviors>
          <w:behavior w:val="content"/>
        </w:behaviors>
        <w:guid w:val="{B9DD55CC-658A-4A06-B24C-37ADE7668C6C}"/>
      </w:docPartPr>
      <w:docPartBody>
        <w:p w:rsidR="00A111FC" w:rsidRDefault="00187F80" w:rsidP="00187F80">
          <w:pPr>
            <w:pStyle w:val="5EC571D3D7FE43A48FDCE5ACEDED34F3"/>
          </w:pPr>
          <w:r w:rsidRPr="00775B12">
            <w:rPr>
              <w:rStyle w:val="PlaceholderText"/>
            </w:rPr>
            <w:t>[Company]</w:t>
          </w:r>
        </w:p>
      </w:docPartBody>
    </w:docPart>
    <w:docPart>
      <w:docPartPr>
        <w:name w:val="990433BEEFC740B3985D1B2868ED932E"/>
        <w:category>
          <w:name w:val="General"/>
          <w:gallery w:val="placeholder"/>
        </w:category>
        <w:types>
          <w:type w:val="bbPlcHdr"/>
        </w:types>
        <w:behaviors>
          <w:behavior w:val="content"/>
        </w:behaviors>
        <w:guid w:val="{15269F1B-BF55-4D44-8D20-B844ADE6CF12}"/>
      </w:docPartPr>
      <w:docPartBody>
        <w:p w:rsidR="00A111FC" w:rsidRDefault="00187F80" w:rsidP="00187F80">
          <w:pPr>
            <w:pStyle w:val="990433BEEFC740B3985D1B2868ED932E"/>
          </w:pPr>
          <w:r w:rsidRPr="00775B12">
            <w:rPr>
              <w:rStyle w:val="PlaceholderText"/>
            </w:rPr>
            <w:t>[Company]</w:t>
          </w:r>
        </w:p>
      </w:docPartBody>
    </w:docPart>
    <w:docPart>
      <w:docPartPr>
        <w:name w:val="9DE0D0BEEF0940D4A66627F5A7E78EE8"/>
        <w:category>
          <w:name w:val="General"/>
          <w:gallery w:val="placeholder"/>
        </w:category>
        <w:types>
          <w:type w:val="bbPlcHdr"/>
        </w:types>
        <w:behaviors>
          <w:behavior w:val="content"/>
        </w:behaviors>
        <w:guid w:val="{45C34BC0-BF4B-4C3B-844F-92926AAE8B51}"/>
      </w:docPartPr>
      <w:docPartBody>
        <w:p w:rsidR="00A111FC" w:rsidRDefault="00187F80" w:rsidP="00187F80">
          <w:pPr>
            <w:pStyle w:val="9DE0D0BEEF0940D4A66627F5A7E78EE8"/>
          </w:pPr>
          <w:r w:rsidRPr="00775B12">
            <w:rPr>
              <w:rStyle w:val="PlaceholderText"/>
            </w:rPr>
            <w:t>[Company]</w:t>
          </w:r>
        </w:p>
      </w:docPartBody>
    </w:docPart>
    <w:docPart>
      <w:docPartPr>
        <w:name w:val="FC7B188D524B49CDA36802E154D3A0F2"/>
        <w:category>
          <w:name w:val="General"/>
          <w:gallery w:val="placeholder"/>
        </w:category>
        <w:types>
          <w:type w:val="bbPlcHdr"/>
        </w:types>
        <w:behaviors>
          <w:behavior w:val="content"/>
        </w:behaviors>
        <w:guid w:val="{184D852F-117F-4317-904A-7B704AAA53F8}"/>
      </w:docPartPr>
      <w:docPartBody>
        <w:p w:rsidR="00A111FC" w:rsidRDefault="00187F80" w:rsidP="00187F80">
          <w:pPr>
            <w:pStyle w:val="FC7B188D524B49CDA36802E154D3A0F2"/>
          </w:pPr>
          <w:r w:rsidRPr="00E61E96">
            <w:rPr>
              <w:rStyle w:val="PlaceholderText"/>
            </w:rPr>
            <w:t>[Company]</w:t>
          </w:r>
        </w:p>
      </w:docPartBody>
    </w:docPart>
    <w:docPart>
      <w:docPartPr>
        <w:name w:val="56EC15EAC3DA4ABC98489D94D26E72D0"/>
        <w:category>
          <w:name w:val="General"/>
          <w:gallery w:val="placeholder"/>
        </w:category>
        <w:types>
          <w:type w:val="bbPlcHdr"/>
        </w:types>
        <w:behaviors>
          <w:behavior w:val="content"/>
        </w:behaviors>
        <w:guid w:val="{11B3DAD1-10AC-44B5-9FB5-8D22E894E9D4}"/>
      </w:docPartPr>
      <w:docPartBody>
        <w:p w:rsidR="00A111FC" w:rsidRDefault="00187F80" w:rsidP="00187F80">
          <w:pPr>
            <w:pStyle w:val="56EC15EAC3DA4ABC98489D94D26E72D0"/>
          </w:pPr>
          <w:r w:rsidRPr="00E61E96">
            <w:rPr>
              <w:rStyle w:val="PlaceholderText"/>
            </w:rPr>
            <w:t>[Company]</w:t>
          </w:r>
        </w:p>
      </w:docPartBody>
    </w:docPart>
    <w:docPart>
      <w:docPartPr>
        <w:name w:val="2CAD196A408A458E8849CE8A591B3AC2"/>
        <w:category>
          <w:name w:val="General"/>
          <w:gallery w:val="placeholder"/>
        </w:category>
        <w:types>
          <w:type w:val="bbPlcHdr"/>
        </w:types>
        <w:behaviors>
          <w:behavior w:val="content"/>
        </w:behaviors>
        <w:guid w:val="{3979B341-8F12-45CB-855B-B90B769B2108}"/>
      </w:docPartPr>
      <w:docPartBody>
        <w:p w:rsidR="00A111FC" w:rsidRDefault="00187F80" w:rsidP="00187F80">
          <w:pPr>
            <w:pStyle w:val="2CAD196A408A458E8849CE8A591B3AC2"/>
          </w:pPr>
          <w:r w:rsidRPr="00775B12">
            <w:rPr>
              <w:rStyle w:val="PlaceholderText"/>
            </w:rPr>
            <w:t>[Company]</w:t>
          </w:r>
        </w:p>
      </w:docPartBody>
    </w:docPart>
    <w:docPart>
      <w:docPartPr>
        <w:name w:val="AACC0504BF1B4345B3065E805AF54B65"/>
        <w:category>
          <w:name w:val="General"/>
          <w:gallery w:val="placeholder"/>
        </w:category>
        <w:types>
          <w:type w:val="bbPlcHdr"/>
        </w:types>
        <w:behaviors>
          <w:behavior w:val="content"/>
        </w:behaviors>
        <w:guid w:val="{F0FBF2FA-104A-433D-B52C-E23FB27F524E}"/>
      </w:docPartPr>
      <w:docPartBody>
        <w:p w:rsidR="00A111FC" w:rsidRDefault="00187F80" w:rsidP="00187F80">
          <w:pPr>
            <w:pStyle w:val="AACC0504BF1B4345B3065E805AF54B65"/>
          </w:pPr>
          <w:r w:rsidRPr="00775B12">
            <w:rPr>
              <w:rStyle w:val="PlaceholderText"/>
            </w:rPr>
            <w:t>[Company]</w:t>
          </w:r>
        </w:p>
      </w:docPartBody>
    </w:docPart>
    <w:docPart>
      <w:docPartPr>
        <w:name w:val="C4CD953C55414E69922F9D36DBF4B72C"/>
        <w:category>
          <w:name w:val="General"/>
          <w:gallery w:val="placeholder"/>
        </w:category>
        <w:types>
          <w:type w:val="bbPlcHdr"/>
        </w:types>
        <w:behaviors>
          <w:behavior w:val="content"/>
        </w:behaviors>
        <w:guid w:val="{1BCB6301-54C3-4581-BFAA-DB18275B1BE3}"/>
      </w:docPartPr>
      <w:docPartBody>
        <w:p w:rsidR="00A111FC" w:rsidRDefault="00187F80" w:rsidP="00187F80">
          <w:pPr>
            <w:pStyle w:val="C4CD953C55414E69922F9D36DBF4B72C"/>
          </w:pPr>
          <w:r w:rsidRPr="00DC6D61">
            <w:rPr>
              <w:rStyle w:val="PlaceholderText"/>
            </w:rPr>
            <w:t>[Company]</w:t>
          </w:r>
        </w:p>
      </w:docPartBody>
    </w:docPart>
    <w:docPart>
      <w:docPartPr>
        <w:name w:val="A368F485501B4B1088B849D9167FD500"/>
        <w:category>
          <w:name w:val="General"/>
          <w:gallery w:val="placeholder"/>
        </w:category>
        <w:types>
          <w:type w:val="bbPlcHdr"/>
        </w:types>
        <w:behaviors>
          <w:behavior w:val="content"/>
        </w:behaviors>
        <w:guid w:val="{8DA8D7F3-2F53-4EA0-BABF-665F46DE2992}"/>
      </w:docPartPr>
      <w:docPartBody>
        <w:p w:rsidR="00A111FC" w:rsidRDefault="00187F80" w:rsidP="00187F80">
          <w:pPr>
            <w:pStyle w:val="A368F485501B4B1088B849D9167FD500"/>
          </w:pPr>
          <w:r w:rsidRPr="000154C7">
            <w:rPr>
              <w:rStyle w:val="PlaceholderText"/>
            </w:rPr>
            <w:t>[Company]</w:t>
          </w:r>
        </w:p>
      </w:docPartBody>
    </w:docPart>
    <w:docPart>
      <w:docPartPr>
        <w:name w:val="7FAC8FDDF79A4E53917E0E9A4463F233"/>
        <w:category>
          <w:name w:val="General"/>
          <w:gallery w:val="placeholder"/>
        </w:category>
        <w:types>
          <w:type w:val="bbPlcHdr"/>
        </w:types>
        <w:behaviors>
          <w:behavior w:val="content"/>
        </w:behaviors>
        <w:guid w:val="{3AAAEA11-0887-434B-881D-C2412B8F03BF}"/>
      </w:docPartPr>
      <w:docPartBody>
        <w:p w:rsidR="00A111FC" w:rsidRDefault="00187F80" w:rsidP="00187F80">
          <w:pPr>
            <w:pStyle w:val="7FAC8FDDF79A4E53917E0E9A4463F233"/>
          </w:pPr>
          <w:r w:rsidRPr="000154C7">
            <w:rPr>
              <w:rStyle w:val="PlaceholderText"/>
            </w:rPr>
            <w:t>[Company]</w:t>
          </w:r>
        </w:p>
      </w:docPartBody>
    </w:docPart>
    <w:docPart>
      <w:docPartPr>
        <w:name w:val="A009DBDDC2B941A6BC1368D82C27D852"/>
        <w:category>
          <w:name w:val="General"/>
          <w:gallery w:val="placeholder"/>
        </w:category>
        <w:types>
          <w:type w:val="bbPlcHdr"/>
        </w:types>
        <w:behaviors>
          <w:behavior w:val="content"/>
        </w:behaviors>
        <w:guid w:val="{EE61D405-DA68-4EFB-87D9-9F493A8648E1}"/>
      </w:docPartPr>
      <w:docPartBody>
        <w:p w:rsidR="00A111FC" w:rsidRDefault="00187F80" w:rsidP="00187F80">
          <w:pPr>
            <w:pStyle w:val="A009DBDDC2B941A6BC1368D82C27D852"/>
          </w:pPr>
          <w:r w:rsidRPr="000154C7">
            <w:rPr>
              <w:rStyle w:val="PlaceholderText"/>
            </w:rPr>
            <w:t>[Company]</w:t>
          </w:r>
        </w:p>
      </w:docPartBody>
    </w:docPart>
    <w:docPart>
      <w:docPartPr>
        <w:name w:val="F6B733CAEEEF4B02B2F4B1513BC203D9"/>
        <w:category>
          <w:name w:val="General"/>
          <w:gallery w:val="placeholder"/>
        </w:category>
        <w:types>
          <w:type w:val="bbPlcHdr"/>
        </w:types>
        <w:behaviors>
          <w:behavior w:val="content"/>
        </w:behaviors>
        <w:guid w:val="{9D93FE6C-7287-4249-B565-07616E2F7C38}"/>
      </w:docPartPr>
      <w:docPartBody>
        <w:p w:rsidR="00A111FC" w:rsidRDefault="00187F80" w:rsidP="00187F80">
          <w:pPr>
            <w:pStyle w:val="F6B733CAEEEF4B02B2F4B1513BC203D9"/>
          </w:pPr>
          <w:r w:rsidRPr="000154C7">
            <w:rPr>
              <w:rStyle w:val="PlaceholderText"/>
            </w:rPr>
            <w:t>[Company]</w:t>
          </w:r>
        </w:p>
      </w:docPartBody>
    </w:docPart>
    <w:docPart>
      <w:docPartPr>
        <w:name w:val="FEE81FA05AD14B5B844E23844289048C"/>
        <w:category>
          <w:name w:val="General"/>
          <w:gallery w:val="placeholder"/>
        </w:category>
        <w:types>
          <w:type w:val="bbPlcHdr"/>
        </w:types>
        <w:behaviors>
          <w:behavior w:val="content"/>
        </w:behaviors>
        <w:guid w:val="{B9E44C02-6664-46F3-8D5B-0F00AF6613CF}"/>
      </w:docPartPr>
      <w:docPartBody>
        <w:p w:rsidR="00A111FC" w:rsidRDefault="00187F80" w:rsidP="00187F80">
          <w:pPr>
            <w:pStyle w:val="FEE81FA05AD14B5B844E23844289048C"/>
          </w:pPr>
          <w:r w:rsidRPr="00A571D8">
            <w:rPr>
              <w:rStyle w:val="PlaceholderText"/>
            </w:rPr>
            <w:t>[Company]</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heSansB W3 Light">
    <w:altName w:val="Calibri"/>
    <w:panose1 w:val="00000000000000000000"/>
    <w:charset w:val="00"/>
    <w:family w:val="swiss"/>
    <w:notTrueType/>
    <w:pitch w:val="variable"/>
    <w:sig w:usb0="A000006F" w:usb1="5000200A" w:usb2="00000000" w:usb3="00000000" w:csb0="00000093" w:csb1="00000000"/>
  </w:font>
  <w:font w:name="Calibri">
    <w:panose1 w:val="020F0502020204030204"/>
    <w:charset w:val="00"/>
    <w:family w:val="swiss"/>
    <w:pitch w:val="variable"/>
    <w:sig w:usb0="E4002EFF" w:usb1="C200247B" w:usb2="00000009" w:usb3="00000000" w:csb0="000001FF" w:csb1="00000000"/>
  </w:font>
  <w:font w:name="font243">
    <w:altName w:val="Times New Roman"/>
    <w:panose1 w:val="00000000000000000000"/>
    <w:charset w:val="00"/>
    <w:family w:val="auto"/>
    <w:notTrueType/>
    <w:pitch w:val="default"/>
    <w:sig w:usb0="00000000" w:usb1="00000000" w:usb2="00000000" w:usb3="00000000" w:csb0="00000000" w:csb1="00060000"/>
  </w:font>
  <w:font w:name="Arial">
    <w:panose1 w:val="020B0604020202020204"/>
    <w:charset w:val="00"/>
    <w:family w:val="swiss"/>
    <w:pitch w:val="variable"/>
    <w:sig w:usb0="E0002EFF" w:usb1="C000785B" w:usb2="00000009" w:usb3="00000000" w:csb0="000001FF" w:csb1="00000000"/>
  </w:font>
  <w:font w:name="Avenir Black">
    <w:panose1 w:val="020B0803020203020204"/>
    <w:charset w:val="00"/>
    <w:family w:val="swiss"/>
    <w:pitch w:val="variable"/>
    <w:sig w:usb0="800000AF" w:usb1="5000204A" w:usb2="00000000" w:usb3="00000000" w:csb0="0000009B" w:csb1="00000000"/>
  </w:font>
  <w:font w:name="MS Gothic">
    <w:altName w:val="ＭＳ ゴシック"/>
    <w:panose1 w:val="020B0609070205080204"/>
    <w:charset w:val="80"/>
    <w:family w:val="modern"/>
    <w:pitch w:val="fixed"/>
    <w:sig w:usb0="E00002FF" w:usb1="6AC7FDFB" w:usb2="08000012" w:usb3="00000000" w:csb0="0002009F" w:csb1="00000000"/>
  </w:font>
  <w:font w:name="Avenir Book">
    <w:panose1 w:val="02000503020000020003"/>
    <w:charset w:val="00"/>
    <w:family w:val="auto"/>
    <w:pitch w:val="variable"/>
    <w:sig w:usb0="800000AF" w:usb1="5000204A" w:usb2="00000000" w:usb3="00000000" w:csb0="0000009B"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Tms Rmn">
    <w:altName w:val="Times New Roman"/>
    <w:panose1 w:val="02020603040505020304"/>
    <w:charset w:val="00"/>
    <w:family w:val="roman"/>
    <w:notTrueType/>
    <w:pitch w:val="variable"/>
    <w:sig w:usb0="00000003" w:usb1="00000000" w:usb2="00000000" w:usb3="00000000" w:csb0="00000001" w:csb1="00000000"/>
  </w:font>
  <w:font w:name="Arial Bold">
    <w:panose1 w:val="020B0704020202020204"/>
    <w:charset w:val="00"/>
    <w:family w:val="auto"/>
    <w:pitch w:val="variable"/>
    <w:sig w:usb0="E0002AFF" w:usb1="C0007843" w:usb2="00000009" w:usb3="00000000" w:csb0="000001FF" w:csb1="00000000"/>
  </w:font>
  <w:font w:name="TheSansB W6 SemiBold">
    <w:altName w:val="Calibri"/>
    <w:panose1 w:val="00000000000000000000"/>
    <w:charset w:val="00"/>
    <w:family w:val="swiss"/>
    <w:notTrueType/>
    <w:pitch w:val="variable"/>
    <w:sig w:usb0="A000006F" w:usb1="5000200A" w:usb2="00000000" w:usb3="00000000" w:csb0="00000093" w:csb1="00000000"/>
  </w:font>
  <w:font w:name="Juhl">
    <w:altName w:val="Calibri"/>
    <w:panose1 w:val="00000000000000000000"/>
    <w:charset w:val="00"/>
    <w:family w:val="modern"/>
    <w:notTrueType/>
    <w:pitch w:val="variable"/>
    <w:sig w:usb0="800000AF" w:usb1="4000204A" w:usb2="00000000" w:usb3="00000000" w:csb0="00000093" w:csb1="00000000"/>
  </w:font>
  <w:font w:name="Juhl Bold">
    <w:altName w:val="Calibri"/>
    <w:panose1 w:val="00000000000000000000"/>
    <w:charset w:val="00"/>
    <w:family w:val="modern"/>
    <w:notTrueType/>
    <w:pitch w:val="variable"/>
    <w:sig w:usb0="800000AF" w:usb1="4000204A" w:usb2="00000000" w:usb3="00000000" w:csb0="00000093" w:csb1="00000000"/>
  </w:font>
  <w:font w:name="TheSansB W5 Plain">
    <w:panose1 w:val="00000000000000000000"/>
    <w:charset w:val="00"/>
    <w:family w:val="swiss"/>
    <w:notTrueType/>
    <w:pitch w:val="variable"/>
    <w:sig w:usb0="A000006F" w:usb1="5000200A" w:usb2="00000000" w:usb3="00000000" w:csb0="00000093" w:csb1="00000000"/>
  </w:font>
  <w:font w:name="Abadi">
    <w:charset w:val="00"/>
    <w:family w:val="swiss"/>
    <w:pitch w:val="variable"/>
    <w:sig w:usb0="80000003" w:usb1="00000000" w:usb2="00000000" w:usb3="00000000" w:csb0="00000093"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15940"/>
    <w:rsid w:val="00015940"/>
    <w:rsid w:val="00027C9E"/>
    <w:rsid w:val="00157207"/>
    <w:rsid w:val="00187F80"/>
    <w:rsid w:val="00216AD2"/>
    <w:rsid w:val="00300F46"/>
    <w:rsid w:val="00355314"/>
    <w:rsid w:val="00476222"/>
    <w:rsid w:val="00614161"/>
    <w:rsid w:val="006253E9"/>
    <w:rsid w:val="0066511B"/>
    <w:rsid w:val="008B1363"/>
    <w:rsid w:val="008B3B39"/>
    <w:rsid w:val="008E6EC7"/>
    <w:rsid w:val="00980AC9"/>
    <w:rsid w:val="00A111FC"/>
    <w:rsid w:val="00A8515D"/>
    <w:rsid w:val="00AC15E1"/>
    <w:rsid w:val="00B73055"/>
    <w:rsid w:val="00B92CED"/>
    <w:rsid w:val="00C60F54"/>
    <w:rsid w:val="00C7653A"/>
    <w:rsid w:val="00CD5C23"/>
    <w:rsid w:val="00CE13D2"/>
    <w:rsid w:val="00CF0FC1"/>
    <w:rsid w:val="00E04B66"/>
    <w:rsid w:val="00E95334"/>
    <w:rsid w:val="00EB42CC"/>
    <w:rsid w:val="00F27F31"/>
    <w:rsid w:val="00FF3C3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87F80"/>
    <w:rPr>
      <w:color w:val="808080"/>
    </w:rPr>
  </w:style>
  <w:style w:type="paragraph" w:customStyle="1" w:styleId="7A84136E609F4897BB299481BD229AE7">
    <w:name w:val="7A84136E609F4897BB299481BD229AE7"/>
    <w:rsid w:val="00015940"/>
  </w:style>
  <w:style w:type="paragraph" w:customStyle="1" w:styleId="37FA09FF57744520A58A5A59D1A2522E">
    <w:name w:val="37FA09FF57744520A58A5A59D1A2522E"/>
    <w:rsid w:val="00187F80"/>
    <w:pPr>
      <w:spacing w:line="278" w:lineRule="auto"/>
    </w:pPr>
    <w:rPr>
      <w:kern w:val="2"/>
      <w:sz w:val="24"/>
      <w:szCs w:val="24"/>
      <w14:ligatures w14:val="standardContextual"/>
    </w:rPr>
  </w:style>
  <w:style w:type="paragraph" w:customStyle="1" w:styleId="DFE495193B7542C6877499E1DAE896BF">
    <w:name w:val="DFE495193B7542C6877499E1DAE896BF"/>
    <w:rsid w:val="00187F80"/>
    <w:pPr>
      <w:spacing w:line="278" w:lineRule="auto"/>
    </w:pPr>
    <w:rPr>
      <w:kern w:val="2"/>
      <w:sz w:val="24"/>
      <w:szCs w:val="24"/>
      <w14:ligatures w14:val="standardContextual"/>
    </w:rPr>
  </w:style>
  <w:style w:type="paragraph" w:customStyle="1" w:styleId="5EC571D3D7FE43A48FDCE5ACEDED34F3">
    <w:name w:val="5EC571D3D7FE43A48FDCE5ACEDED34F3"/>
    <w:rsid w:val="00187F80"/>
    <w:pPr>
      <w:spacing w:line="278" w:lineRule="auto"/>
    </w:pPr>
    <w:rPr>
      <w:kern w:val="2"/>
      <w:sz w:val="24"/>
      <w:szCs w:val="24"/>
      <w14:ligatures w14:val="standardContextual"/>
    </w:rPr>
  </w:style>
  <w:style w:type="paragraph" w:customStyle="1" w:styleId="990433BEEFC740B3985D1B2868ED932E">
    <w:name w:val="990433BEEFC740B3985D1B2868ED932E"/>
    <w:rsid w:val="00187F80"/>
    <w:pPr>
      <w:spacing w:line="278" w:lineRule="auto"/>
    </w:pPr>
    <w:rPr>
      <w:kern w:val="2"/>
      <w:sz w:val="24"/>
      <w:szCs w:val="24"/>
      <w14:ligatures w14:val="standardContextual"/>
    </w:rPr>
  </w:style>
  <w:style w:type="paragraph" w:customStyle="1" w:styleId="9DE0D0BEEF0940D4A66627F5A7E78EE8">
    <w:name w:val="9DE0D0BEEF0940D4A66627F5A7E78EE8"/>
    <w:rsid w:val="00187F80"/>
    <w:pPr>
      <w:spacing w:line="278" w:lineRule="auto"/>
    </w:pPr>
    <w:rPr>
      <w:kern w:val="2"/>
      <w:sz w:val="24"/>
      <w:szCs w:val="24"/>
      <w14:ligatures w14:val="standardContextual"/>
    </w:rPr>
  </w:style>
  <w:style w:type="paragraph" w:customStyle="1" w:styleId="FC7B188D524B49CDA36802E154D3A0F2">
    <w:name w:val="FC7B188D524B49CDA36802E154D3A0F2"/>
    <w:rsid w:val="00187F80"/>
    <w:pPr>
      <w:spacing w:line="278" w:lineRule="auto"/>
    </w:pPr>
    <w:rPr>
      <w:kern w:val="2"/>
      <w:sz w:val="24"/>
      <w:szCs w:val="24"/>
      <w14:ligatures w14:val="standardContextual"/>
    </w:rPr>
  </w:style>
  <w:style w:type="paragraph" w:customStyle="1" w:styleId="56EC15EAC3DA4ABC98489D94D26E72D0">
    <w:name w:val="56EC15EAC3DA4ABC98489D94D26E72D0"/>
    <w:rsid w:val="00187F80"/>
    <w:pPr>
      <w:spacing w:line="278" w:lineRule="auto"/>
    </w:pPr>
    <w:rPr>
      <w:kern w:val="2"/>
      <w:sz w:val="24"/>
      <w:szCs w:val="24"/>
      <w14:ligatures w14:val="standardContextual"/>
    </w:rPr>
  </w:style>
  <w:style w:type="paragraph" w:customStyle="1" w:styleId="2CAD196A408A458E8849CE8A591B3AC2">
    <w:name w:val="2CAD196A408A458E8849CE8A591B3AC2"/>
    <w:rsid w:val="00187F80"/>
    <w:pPr>
      <w:spacing w:line="278" w:lineRule="auto"/>
    </w:pPr>
    <w:rPr>
      <w:kern w:val="2"/>
      <w:sz w:val="24"/>
      <w:szCs w:val="24"/>
      <w14:ligatures w14:val="standardContextual"/>
    </w:rPr>
  </w:style>
  <w:style w:type="paragraph" w:customStyle="1" w:styleId="AACC0504BF1B4345B3065E805AF54B65">
    <w:name w:val="AACC0504BF1B4345B3065E805AF54B65"/>
    <w:rsid w:val="00187F80"/>
    <w:pPr>
      <w:spacing w:line="278" w:lineRule="auto"/>
    </w:pPr>
    <w:rPr>
      <w:kern w:val="2"/>
      <w:sz w:val="24"/>
      <w:szCs w:val="24"/>
      <w14:ligatures w14:val="standardContextual"/>
    </w:rPr>
  </w:style>
  <w:style w:type="paragraph" w:customStyle="1" w:styleId="C4CD953C55414E69922F9D36DBF4B72C">
    <w:name w:val="C4CD953C55414E69922F9D36DBF4B72C"/>
    <w:rsid w:val="00187F80"/>
    <w:pPr>
      <w:spacing w:line="278" w:lineRule="auto"/>
    </w:pPr>
    <w:rPr>
      <w:kern w:val="2"/>
      <w:sz w:val="24"/>
      <w:szCs w:val="24"/>
      <w14:ligatures w14:val="standardContextual"/>
    </w:rPr>
  </w:style>
  <w:style w:type="paragraph" w:customStyle="1" w:styleId="A368F485501B4B1088B849D9167FD500">
    <w:name w:val="A368F485501B4B1088B849D9167FD500"/>
    <w:rsid w:val="00187F80"/>
    <w:pPr>
      <w:spacing w:line="278" w:lineRule="auto"/>
    </w:pPr>
    <w:rPr>
      <w:kern w:val="2"/>
      <w:sz w:val="24"/>
      <w:szCs w:val="24"/>
      <w14:ligatures w14:val="standardContextual"/>
    </w:rPr>
  </w:style>
  <w:style w:type="paragraph" w:customStyle="1" w:styleId="7FAC8FDDF79A4E53917E0E9A4463F233">
    <w:name w:val="7FAC8FDDF79A4E53917E0E9A4463F233"/>
    <w:rsid w:val="00187F80"/>
    <w:pPr>
      <w:spacing w:line="278" w:lineRule="auto"/>
    </w:pPr>
    <w:rPr>
      <w:kern w:val="2"/>
      <w:sz w:val="24"/>
      <w:szCs w:val="24"/>
      <w14:ligatures w14:val="standardContextual"/>
    </w:rPr>
  </w:style>
  <w:style w:type="paragraph" w:customStyle="1" w:styleId="A009DBDDC2B941A6BC1368D82C27D852">
    <w:name w:val="A009DBDDC2B941A6BC1368D82C27D852"/>
    <w:rsid w:val="00187F80"/>
    <w:pPr>
      <w:spacing w:line="278" w:lineRule="auto"/>
    </w:pPr>
    <w:rPr>
      <w:kern w:val="2"/>
      <w:sz w:val="24"/>
      <w:szCs w:val="24"/>
      <w14:ligatures w14:val="standardContextual"/>
    </w:rPr>
  </w:style>
  <w:style w:type="paragraph" w:customStyle="1" w:styleId="F6B733CAEEEF4B02B2F4B1513BC203D9">
    <w:name w:val="F6B733CAEEEF4B02B2F4B1513BC203D9"/>
    <w:rsid w:val="00187F80"/>
    <w:pPr>
      <w:spacing w:line="278" w:lineRule="auto"/>
    </w:pPr>
    <w:rPr>
      <w:kern w:val="2"/>
      <w:sz w:val="24"/>
      <w:szCs w:val="24"/>
      <w14:ligatures w14:val="standardContextual"/>
    </w:rPr>
  </w:style>
  <w:style w:type="paragraph" w:customStyle="1" w:styleId="FEE81FA05AD14B5B844E23844289048C">
    <w:name w:val="FEE81FA05AD14B5B844E23844289048C"/>
    <w:rsid w:val="00187F80"/>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2-10T07:22:20.665"/>
    </inkml:context>
    <inkml:brush xml:id="br0">
      <inkml:brushProperty name="width" value="0.05" units="cm"/>
      <inkml:brushProperty name="height" value="0.05" units="cm"/>
    </inkml:brush>
  </inkml:definitions>
  <inkml:trace contextRef="#ctx0" brushRef="#br0">250 754 1375 0 0,'-7'2'124'0'0,"3"0"248"0"0,0-1-1 0 0,0 0 0 0 0,0 0 0 0 0,0 0 0 0 0,-5 0 1 0 0,7-1 674 0 0,0 0 1 0 0,0 0 0 0 0,-1 0 0 0 0,1 1 0 0 0,0-1 0 0 0,0 0 0 0 0,-1 0 0 0 0,1-1 0 0 0,0 1 0 0 0,0 0 0 0 0,-1 0-1 0 0,1 0 1 0 0,-3-1 0 0 0,5 1-913 0 0,-1 0 0 0 0,0-1 0 0 0,0 1 0 0 0,0 0 0 0 0,0-1 0 0 0,1 1 0 0 0,-1 0 0 0 0,0-1 0 0 0,1 1 0 0 0,-1-1 0 0 0,0 1 0 0 0,1-1 0 0 0,-1 1 0 0 0,1-1 0 0 0,-1 1 0 0 0,1-1 0 0 0,0 1 0 0 0,-1-1 0 0 0,1 1 0 0 0,0-1 0 0 0,0 1 0 0 0,0-1 0 0 0,0 1 0 0 0,0-1 0 0 0,0 0 0 0 0,4-14 640 0 0,-3 13-579 0 0,6-10 278 0 0,1-1-1 0 0,13-12 0 0 0,-2 0-171 0 0,126-191 192 0 0,-69 99-341 0 0,-50 78-178 0 0,3 1 0 0 0,45-44-1 0 0,-73 82 26 0 0,2-3-31 0 0,0 0 1 0 0,1 0 0 0 0,0 0-1 0 0,6-3 1 0 0,-2 4-112 0 0,-5 5 0 0 0,-4 7-38 0 0,1-10 181 0 0,-46 129-473 0 0,4-10 423 0 0,37-103 25 0 0,-14 60 1 0 0,16-55 84 0 0,3 33 0 0 0,0-52-58 0 0,1 2 16 0 0,0 1 0 0 0,0 0 0 0 0,1-1 1 0 0,3 7-1 0 0,-4-11-15 0 0,-1 1 1 0 0,0 0 0 0 0,1-1-1 0 0,-1 1 1 0 0,1 0 0 0 0,0-1-1 0 0,-1 1 1 0 0,1 0 0 0 0,0-1-1 0 0,0 1 1 0 0,-1-1 0 0 0,1 1-1 0 0,0-1 1 0 0,0 1 0 0 0,0-1 0 0 0,0 1-1 0 0,1-1 1 0 0,-1 0 0 0 0,0 1-1 0 0,0-1 1 0 0,0 0 0 0 0,1 1-1 0 0,-1-1 1 0 0,0 0 0 0 0,1 0-1 0 0,-1 0 1 0 0,0 1 0 0 0,1-1-1 0 0,-1 0 1 0 0,0 0 0 0 0,1 0-1 0 0,-1 0 1 0 0,1 0 0 0 0,-1 0-1 0 0,0 0 1 0 0,1-1 0 0 0,-1 1-1 0 0,3 0 1 0 0,3-2 13 0 0,1 0 1 0 0,-1 0-1 0 0,1 0 1 0 0,-1 0-1 0 0,0-1 0 0 0,-1 1 1 0 0,1-1-1 0 0,-1 0 0 0 0,6-3 1 0 0,47-32 73 0 0,-53 34-87 0 0,27-21 23 0 0,-2-1-1 0 0,42-48 1 0 0,29-60 32 0 0,-92 119-66 0 0,59-92-307 0 0,-58 85 199 0 0,-1 0 1 0 0,7-43-1 0 0,-17 60 66 0 0,0 0 0 0 0,0 1 1 0 0,-1-1-1 0 0,0 0 0 0 0,-3-6 1 0 0,3 10 39 0 0,1-1 1 0 0,-1 1-1 0 0,0 0 1 0 0,0 0 0 0 0,0 0-1 0 0,0 0 1 0 0,0 0 0 0 0,0 0-1 0 0,0 0 1 0 0,-1 0-1 0 0,1 0 1 0 0,-1 0 0 0 0,1 0-1 0 0,-1 0 1 0 0,0 1 0 0 0,0-1-1 0 0,0 0 1 0 0,0 1-1 0 0,0-1 1 0 0,0 1 0 0 0,0-1-1 0 0,0 1 1 0 0,0-1 0 0 0,-1 1-1 0 0,1-1 1 0 0,0 1-1 0 0,-3 0 1 0 0,-1 0 8 0 0,0 0 0 0 0,0 0 0 0 0,0 0 0 0 0,0 0 0 0 0,1 1 0 0 0,-1 0 0 0 0,0-1 0 0 0,-8 3 0 0 0,-6 1 0 0 0,-19 7 0 0 0,23-7 0 0 0,-73 21-159 0 0,-120 46 0 0 0,-72 39 325 0 0,238-92-27 0 0,16-7 14 0 0,-43 18 339 0 0,58-24-339 0 0,2 1 0 0 0,-1 0 0 0 0,-14 10 0 0 0,23-15-116 0 0,0 1 0 0 0,1 0 0 0 0,-1-1 0 0 0,1 1-1 0 0,-1-1 1 0 0,1 1 0 0 0,0 0 0 0 0,0-1 0 0 0,1 1 0 0 0,-1 0 0 0 0,0 3 0 0 0,2-5-26 0 0,-1 1 0 0 0,0 0 0 0 0,0 0 0 0 0,1 0 1 0 0,-1 0-1 0 0,1 0 0 0 0,0 0 0 0 0,0 0 0 0 0,-1 0 1 0 0,1-1-1 0 0,0 1 0 0 0,0 0 0 0 0,0 0 0 0 0,1 0 1 0 0,-1-1-1 0 0,0 1 0 0 0,1 0 0 0 0,-1-1 0 0 0,0 1 1 0 0,1-1-1 0 0,0 1 0 0 0,2 0 0 0 0,4 1-11 0 0,0-1 0 0 0,1 1-1 0 0,-1-1 1 0 0,1 0 0 0 0,-1 0 0 0 0,1 0 0 0 0,12 0-1 0 0,65 0-46 0 0,-82-1 43 0 0,347-18-61 0 0,-122 4-241 0 0,-216 13 264 0 0,18 0-73 0 0,-29 1 109 0 0,0 0 0 0 0,0 0 0 0 0,0 0-1 0 0,0 0 1 0 0,0 0 0 0 0,-1 0-1 0 0,1 1 1 0 0,0-1 0 0 0,0 0-1 0 0,0 1 1 0 0,-1-1 0 0 0,3 1-1 0 0,-4-1 6 0 0,0 0-1 0 0,1 0 1 0 0,-1 0-1 0 0,0 0 0 0 0,0 1 1 0 0,0-1-1 0 0,0 0 0 0 0,1 0 1 0 0,-1 0-1 0 0,0 0 0 0 0,0 0 1 0 0,0 0-1 0 0,0 1 0 0 0,0-1 1 0 0,0 0-1 0 0,0 0 0 0 0,0 0 1 0 0,1 0-1 0 0,-1 1 1 0 0,0-1-1 0 0,0 0 0 0 0,0 0 1 0 0,-1 0-1 0 0,1 0 0 0 0,0 0 1 0 0,0 1-1 0 0,0-1 0 0 0,0 0 1 0 0,0 0-1 0 0,0 0 0 0 0,0 0 1 0 0,0 0-1 0 0,-1 1 0 0 0,1-1 1 0 0,0 0-1 0 0,0 0 1 0 0,0 0-1 0 0,0 0 0 0 0,-1 0 1 0 0,1 0-1 0 0,-12 5-17 0 0,-19 5 183 0 0,-2-1 0 0 0,-53 11 1 0 0,43-10-20 0 0,-220 54 693 0 0,121-29-389 0 0,127-31-382 0 0,-51 12 717 0 0,-99 31 0 0 0,165-47-780 0 0,-8 3 113 0 0,0 0 1 0 0,0 0-1 0 0,-12 7 0 0 0,19-10-90 0 0,0 1-1 0 0,-1 0 1 0 0,1 0 0 0 0,0 0-1 0 0,0 0 1 0 0,0 0-1 0 0,1 0 1 0 0,-1 0-1 0 0,0-1 1 0 0,0 3-1 0 0,1-2-11 0 0,0-1 0 0 0,0 1 0 0 0,0 0 0 0 0,0-1-1 0 0,0 1 1 0 0,0-1 0 0 0,0 1 0 0 0,1-1 0 0 0,-1 0 0 0 0,0 1-1 0 0,1-1 1 0 0,-1 1 0 0 0,1-1 0 0 0,0 1 0 0 0,-1-1 0 0 0,1 1 0 0 0,-1-1-1 0 0,1 1 1 0 0,0-1 0 0 0,0 0 0 0 0,1 1 0 0 0,2 1-26 0 0,0-1 0 0 0,0 0-1 0 0,0 1 1 0 0,0-1 0 0 0,1 0 0 0 0,-1 0 0 0 0,1 0 0 0 0,0 0 0 0 0,-1-1 0 0 0,1 1 0 0 0,6 0 0 0 0,9 0-82 0 0,33-1 0 0 0,17-1-832 0 0,79-8-1 0 0,-17-2-967 0 0</inkml:trace>
</inkml:ink>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10D34F1F0AC424FB601EF2798433CCE" ma:contentTypeVersion="17" ma:contentTypeDescription="Create a new document." ma:contentTypeScope="" ma:versionID="1062a35300b0824ad27a1df1279c2a11">
  <xsd:schema xmlns:xsd="http://www.w3.org/2001/XMLSchema" xmlns:xs="http://www.w3.org/2001/XMLSchema" xmlns:p="http://schemas.microsoft.com/office/2006/metadata/properties" xmlns:ns2="981311c8-14d3-422e-bd02-18d13c18dcb6" xmlns:ns3="9024e060-f7c6-40a3-8834-2fbdd7aeea2a" targetNamespace="http://schemas.microsoft.com/office/2006/metadata/properties" ma:root="true" ma:fieldsID="f39b1e44b230f2c6a5b2ff9aac658f43" ns2:_="" ns3:_="">
    <xsd:import namespace="981311c8-14d3-422e-bd02-18d13c18dcb6"/>
    <xsd:import namespace="9024e060-f7c6-40a3-8834-2fbdd7aeea2a"/>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Locatio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ObjectDetectorVersions" minOccurs="0"/>
                <xsd:element ref="ns3:_dlc_DocId" minOccurs="0"/>
                <xsd:element ref="ns3:_dlc_DocIdUrl" minOccurs="0"/>
                <xsd:element ref="ns3:_dlc_DocIdPersistId" minOccurs="0"/>
                <xsd:element ref="ns3:i0f84bba906045b4af568ee102a52dcb"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1311c8-14d3-422e-bd02-18d13c18dcb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ServiceLocation" ma:index="11" nillable="true" ma:displayName="Location" ma:indexed="true" ma:internalName="MediaServiceLocatio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53196416-d4d7-492d-82d2-4e9a18040573"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24e060-f7c6-40a3-8834-2fbdd7aeea2a"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6b653666-5832-4154-91fb-8b70356e7109}" ma:internalName="TaxCatchAll" ma:showField="CatchAllData" ma:web="9024e060-f7c6-40a3-8834-2fbdd7aeea2a">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_dlc_DocId" ma:index="22" nillable="true" ma:displayName="Document ID Value" ma:description="The value of the document ID assigned to this item." ma:indexed="true"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element name="i0f84bba906045b4af568ee102a52dcb" ma:index="26" nillable="true" ma:taxonomy="true" ma:internalName="i0f84bba906045b4af568ee102a52dcb" ma:taxonomyFieldName="RevIMBCS" ma:displayName="RDA Class" ma:indexed="true" ma:default="13;#Unclassified|f5a55c73-32cc-4e66-9e48-6f9d958cf41c" ma:fieldId="{20f84bba-9060-45b4-af56-8ee102a52dcb}" ma:sspId="53196416-d4d7-492d-82d2-4e9a18040573" ma:termSetId="c95b0619-2371-4e24-9515-730b40d04f2b" ma:anchorId="c54dc0c1-4d73-476f-99d3-f4ce7f92390f"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981311c8-14d3-422e-bd02-18d13c18dcb6">
      <Terms xmlns="http://schemas.microsoft.com/office/infopath/2007/PartnerControls"/>
    </lcf76f155ced4ddcb4097134ff3c332f>
    <TaxCatchAll xmlns="9024e060-f7c6-40a3-8834-2fbdd7aeea2a">
      <Value>14</Value>
    </TaxCatchAll>
    <_dlc_DocId xmlns="9024e060-f7c6-40a3-8834-2fbdd7aeea2a">WWSCRecord-1760485323-15496</_dlc_DocId>
    <_dlc_DocIdUrl xmlns="9024e060-f7c6-40a3-8834-2fbdd7aeea2a">
      <Url>https://westwimmera.sharepoint.com/sites/SRV-EarlyYears/_layouts/15/DocIdRedir.aspx?ID=WWSCRecord-1760485323-15496</Url>
      <Description>WWSCRecord-1760485323-15496</Description>
    </_dlc_DocIdUrl>
    <i0f84bba906045b4af568ee102a52dcb xmlns="9024e060-f7c6-40a3-8834-2fbdd7aeea2a">
      <Terms xmlns="http://schemas.microsoft.com/office/infopath/2007/PartnerControls">
        <TermInfo xmlns="http://schemas.microsoft.com/office/infopath/2007/PartnerControls">
          <TermName xmlns="http://schemas.microsoft.com/office/infopath/2007/PartnerControls">Operations</TermName>
          <TermId xmlns="http://schemas.microsoft.com/office/infopath/2007/PartnerControls">d802d793-05b1-4617-884d-55fc00d1ac7a</TermId>
        </TermInfo>
      </Terms>
    </i0f84bba906045b4af568ee102a52dcb>
  </documentManagement>
</p:properties>
</file>

<file path=customXml/itemProps1.xml><?xml version="1.0" encoding="utf-8"?>
<ds:datastoreItem xmlns:ds="http://schemas.openxmlformats.org/officeDocument/2006/customXml" ds:itemID="{53836D91-FF0A-4234-AD93-15CA829694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1311c8-14d3-422e-bd02-18d13c18dcb6"/>
    <ds:schemaRef ds:uri="9024e060-f7c6-40a3-8834-2fbdd7aeea2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B559DCC-8473-4341-B2F1-9F1473B97C13}">
  <ds:schemaRefs>
    <ds:schemaRef ds:uri="http://schemas.openxmlformats.org/officeDocument/2006/bibliography"/>
  </ds:schemaRefs>
</ds:datastoreItem>
</file>

<file path=customXml/itemProps3.xml><?xml version="1.0" encoding="utf-8"?>
<ds:datastoreItem xmlns:ds="http://schemas.openxmlformats.org/officeDocument/2006/customXml" ds:itemID="{E2F7FAA6-86D4-446F-A3BF-7D4560F7DE75}">
  <ds:schemaRefs>
    <ds:schemaRef ds:uri="http://schemas.microsoft.com/sharepoint/v3/contenttype/forms"/>
  </ds:schemaRefs>
</ds:datastoreItem>
</file>

<file path=customXml/itemProps4.xml><?xml version="1.0" encoding="utf-8"?>
<ds:datastoreItem xmlns:ds="http://schemas.openxmlformats.org/officeDocument/2006/customXml" ds:itemID="{B8CEE57F-5851-4639-A401-9C1C2DEB4453}">
  <ds:schemaRefs>
    <ds:schemaRef ds:uri="http://schemas.microsoft.com/sharepoint/events"/>
  </ds:schemaRefs>
</ds:datastoreItem>
</file>

<file path=customXml/itemProps5.xml><?xml version="1.0" encoding="utf-8"?>
<ds:datastoreItem xmlns:ds="http://schemas.openxmlformats.org/officeDocument/2006/customXml" ds:itemID="{E0B361AD-BD4A-4360-8E92-31A74A9F1AF3}">
  <ds:schemaRefs>
    <ds:schemaRef ds:uri="http://schemas.microsoft.com/office/2006/metadata/properties"/>
    <ds:schemaRef ds:uri="http://schemas.microsoft.com/office/infopath/2007/PartnerControls"/>
    <ds:schemaRef ds:uri="981311c8-14d3-422e-bd02-18d13c18dcb6"/>
    <ds:schemaRef ds:uri="9024e060-f7c6-40a3-8834-2fbdd7aeea2a"/>
  </ds:schemaRefs>
</ds:datastoreItem>
</file>

<file path=docProps/app.xml><?xml version="1.0" encoding="utf-8"?>
<Properties xmlns="http://schemas.openxmlformats.org/officeDocument/2006/extended-properties" xmlns:vt="http://schemas.openxmlformats.org/officeDocument/2006/docPropsVTypes">
  <Template>Normal</Template>
  <TotalTime>44</TotalTime>
  <Pages>37</Pages>
  <Words>13314</Words>
  <Characters>74561</Characters>
  <Application>Microsoft Office Word</Application>
  <DocSecurity>0</DocSecurity>
  <Lines>2015</Lines>
  <Paragraphs>1273</Paragraphs>
  <ScaleCrop>false</ScaleCrop>
  <HeadingPairs>
    <vt:vector size="2" baseType="variant">
      <vt:variant>
        <vt:lpstr>Title</vt:lpstr>
      </vt:variant>
      <vt:variant>
        <vt:i4>1</vt:i4>
      </vt:variant>
    </vt:vector>
  </HeadingPairs>
  <TitlesOfParts>
    <vt:vector size="1" baseType="lpstr">
      <vt:lpstr/>
    </vt:vector>
  </TitlesOfParts>
  <Manager/>
  <Company>West Wimmera Shire Council Kindergartens and Early Childhood Service</Company>
  <LinksUpToDate>false</LinksUpToDate>
  <CharactersWithSpaces>86602</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 Hurley</dc:creator>
  <cp:keywords/>
  <dc:description/>
  <cp:lastModifiedBy>Tracey Bone</cp:lastModifiedBy>
  <cp:revision>19</cp:revision>
  <cp:lastPrinted>2025-12-15T00:05:00Z</cp:lastPrinted>
  <dcterms:created xsi:type="dcterms:W3CDTF">2025-08-27T00:31:00Z</dcterms:created>
  <dcterms:modified xsi:type="dcterms:W3CDTF">2025-12-15T00:17:00Z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0x010100210D34F1F0AC424FB601EF2798433CCE</vt:lpwstr>
  </property>
  <property fmtid="{D5CDD505-2E9C-101B-9397-08002B2CF9AE}" pid="3" name="_dlc_DocIdItemGuid">
    <vt:lpwstr>ee493cd7-20bf-4370-92dd-e5f76387cc27</vt:lpwstr>
  </property>
  <property fmtid="{D5CDD505-2E9C-101B-9397-08002B2CF9AE}" pid="4" name="MediaServiceImageTags">
    <vt:lpwstr/>
  </property>
  <property fmtid="{D5CDD505-2E9C-101B-9397-08002B2CF9AE}" pid="5" name="RevIMBCS">
    <vt:lpwstr>14;#Operations|d802d793-05b1-4617-884d-55fc00d1ac7a</vt:lpwstr>
  </property>
</Properties>
</file>